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330" r:id="rId2"/>
    <p:sldId id="333" r:id="rId3"/>
    <p:sldId id="334" r:id="rId4"/>
    <p:sldId id="335" r:id="rId5"/>
    <p:sldId id="336" r:id="rId6"/>
    <p:sldId id="338" r:id="rId7"/>
    <p:sldId id="337" r:id="rId8"/>
    <p:sldId id="269" r:id="rId9"/>
    <p:sldId id="270" r:id="rId10"/>
    <p:sldId id="341" r:id="rId11"/>
    <p:sldId id="271" r:id="rId12"/>
    <p:sldId id="272" r:id="rId13"/>
    <p:sldId id="274" r:id="rId14"/>
    <p:sldId id="342" r:id="rId15"/>
    <p:sldId id="275" r:id="rId16"/>
    <p:sldId id="344" r:id="rId17"/>
    <p:sldId id="345" r:id="rId18"/>
    <p:sldId id="347" r:id="rId19"/>
    <p:sldId id="281" r:id="rId20"/>
    <p:sldId id="282" r:id="rId21"/>
    <p:sldId id="287" r:id="rId22"/>
    <p:sldId id="348" r:id="rId23"/>
    <p:sldId id="283" r:id="rId24"/>
    <p:sldId id="284" r:id="rId25"/>
    <p:sldId id="349" r:id="rId26"/>
    <p:sldId id="350" r:id="rId27"/>
    <p:sldId id="285" r:id="rId28"/>
    <p:sldId id="351" r:id="rId29"/>
    <p:sldId id="286" r:id="rId30"/>
    <p:sldId id="289" r:id="rId31"/>
    <p:sldId id="293" r:id="rId32"/>
    <p:sldId id="352" r:id="rId33"/>
    <p:sldId id="294" r:id="rId34"/>
    <p:sldId id="295" r:id="rId35"/>
    <p:sldId id="296" r:id="rId36"/>
    <p:sldId id="297" r:id="rId37"/>
  </p:sldIdLst>
  <p:sldSz cx="12192000" cy="6858000"/>
  <p:notesSz cx="12192000" cy="6858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BB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149"/>
    <p:restoredTop sz="94789"/>
  </p:normalViewPr>
  <p:slideViewPr>
    <p:cSldViewPr>
      <p:cViewPr>
        <p:scale>
          <a:sx n="120" d="100"/>
          <a:sy n="120" d="100"/>
        </p:scale>
        <p:origin x="264" y="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DC5247-E995-7D4C-8EC5-A2E430EA9447}" type="datetimeFigureOut">
              <a:rPr lang="en-GR" smtClean="0"/>
              <a:t>10/2/23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E127D-9C84-C34D-ACDF-2B6241CE4C77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49886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BE127D-9C84-C34D-ACDF-2B6241CE4C77}" type="slidenum">
              <a:rPr lang="en-GR" smtClean="0"/>
              <a:t>11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18570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BE127D-9C84-C34D-ACDF-2B6241CE4C77}" type="slidenum">
              <a:rPr lang="en-GR" smtClean="0"/>
              <a:t>12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32314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880486" y="-35699"/>
            <a:ext cx="6431026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582295"/>
          </a:xfrm>
          <a:custGeom>
            <a:avLst/>
            <a:gdLst/>
            <a:ahLst/>
            <a:cxnLst/>
            <a:rect l="l" t="t" r="r" b="b"/>
            <a:pathLst>
              <a:path w="12192000" h="582295">
                <a:moveTo>
                  <a:pt x="12192000" y="0"/>
                </a:moveTo>
                <a:lnTo>
                  <a:pt x="0" y="0"/>
                </a:lnTo>
                <a:lnTo>
                  <a:pt x="0" y="582167"/>
                </a:lnTo>
                <a:lnTo>
                  <a:pt x="12192000" y="582167"/>
                </a:lnTo>
                <a:lnTo>
                  <a:pt x="12192000" y="0"/>
                </a:lnTo>
                <a:close/>
              </a:path>
            </a:pathLst>
          </a:custGeom>
          <a:solidFill>
            <a:srgbClr val="B8CD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8104" y="-35699"/>
            <a:ext cx="4415790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6594" y="2915727"/>
            <a:ext cx="11146155" cy="1372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11.png"/><Relationship Id="rId10" Type="http://schemas.openxmlformats.org/officeDocument/2006/relationships/image" Target="../media/image42.png"/><Relationship Id="rId4" Type="http://schemas.openxmlformats.org/officeDocument/2006/relationships/image" Target="../media/image10.pn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1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50.png"/><Relationship Id="rId5" Type="http://schemas.openxmlformats.org/officeDocument/2006/relationships/image" Target="../media/image39.png"/><Relationship Id="rId10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6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11.png"/><Relationship Id="rId7" Type="http://schemas.openxmlformats.org/officeDocument/2006/relationships/image" Target="../media/image6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11.png"/><Relationship Id="rId7" Type="http://schemas.openxmlformats.org/officeDocument/2006/relationships/image" Target="../media/image8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9.png"/><Relationship Id="rId7" Type="http://schemas.openxmlformats.org/officeDocument/2006/relationships/image" Target="../media/image9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23.png"/><Relationship Id="rId4" Type="http://schemas.openxmlformats.org/officeDocument/2006/relationships/image" Target="../media/image90.png"/><Relationship Id="rId9" Type="http://schemas.openxmlformats.org/officeDocument/2006/relationships/image" Target="../media/image9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6.png"/><Relationship Id="rId7" Type="http://schemas.openxmlformats.org/officeDocument/2006/relationships/image" Target="../media/image41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102.png"/><Relationship Id="rId5" Type="http://schemas.openxmlformats.org/officeDocument/2006/relationships/image" Target="../media/image98.png"/><Relationship Id="rId10" Type="http://schemas.openxmlformats.org/officeDocument/2006/relationships/image" Target="../media/image17.png"/><Relationship Id="rId4" Type="http://schemas.openxmlformats.org/officeDocument/2006/relationships/image" Target="../media/image97.png"/><Relationship Id="rId9" Type="http://schemas.openxmlformats.org/officeDocument/2006/relationships/image" Target="../media/image10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4.png"/><Relationship Id="rId7" Type="http://schemas.openxmlformats.org/officeDocument/2006/relationships/image" Target="../media/image17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10" Type="http://schemas.openxmlformats.org/officeDocument/2006/relationships/image" Target="../media/image110.png"/><Relationship Id="rId4" Type="http://schemas.openxmlformats.org/officeDocument/2006/relationships/image" Target="../media/image105.png"/><Relationship Id="rId9" Type="http://schemas.openxmlformats.org/officeDocument/2006/relationships/image" Target="../media/image10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Relationship Id="rId14" Type="http://schemas.openxmlformats.org/officeDocument/2006/relationships/image" Target="../media/image12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10" Type="http://schemas.openxmlformats.org/officeDocument/2006/relationships/image" Target="../media/image131.png"/><Relationship Id="rId4" Type="http://schemas.openxmlformats.org/officeDocument/2006/relationships/image" Target="../media/image125.png"/><Relationship Id="rId9" Type="http://schemas.openxmlformats.org/officeDocument/2006/relationships/image" Target="../media/image1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4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2" Type="http://schemas.openxmlformats.org/officeDocument/2006/relationships/image" Target="../media/image143.png"/><Relationship Id="rId16" Type="http://schemas.openxmlformats.org/officeDocument/2006/relationships/image" Target="../media/image15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5" Type="http://schemas.openxmlformats.org/officeDocument/2006/relationships/image" Target="../media/image146.png"/><Relationship Id="rId15" Type="http://schemas.openxmlformats.org/officeDocument/2006/relationships/image" Target="../media/image156.png"/><Relationship Id="rId10" Type="http://schemas.openxmlformats.org/officeDocument/2006/relationships/image" Target="../media/image151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Relationship Id="rId14" Type="http://schemas.openxmlformats.org/officeDocument/2006/relationships/image" Target="../media/image1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403348"/>
            <a:ext cx="12192000" cy="870585"/>
          </a:xfrm>
          <a:custGeom>
            <a:avLst/>
            <a:gdLst/>
            <a:ahLst/>
            <a:cxnLst/>
            <a:rect l="l" t="t" r="r" b="b"/>
            <a:pathLst>
              <a:path w="12192000" h="870585">
                <a:moveTo>
                  <a:pt x="12192000" y="0"/>
                </a:moveTo>
                <a:lnTo>
                  <a:pt x="0" y="0"/>
                </a:lnTo>
                <a:lnTo>
                  <a:pt x="0" y="870203"/>
                </a:lnTo>
                <a:lnTo>
                  <a:pt x="12192000" y="870203"/>
                </a:lnTo>
                <a:lnTo>
                  <a:pt x="12192000" y="0"/>
                </a:lnTo>
                <a:close/>
              </a:path>
            </a:pathLst>
          </a:custGeom>
          <a:solidFill>
            <a:srgbClr val="B8CD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57452" y="2477020"/>
            <a:ext cx="96761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Arial"/>
                <a:cs typeface="Arial"/>
              </a:rPr>
              <a:t>Probabilistic Graphical</a:t>
            </a:r>
            <a:r>
              <a:rPr sz="4000" b="1" spc="35" dirty="0">
                <a:latin typeface="Arial"/>
                <a:cs typeface="Arial"/>
              </a:rPr>
              <a:t> </a:t>
            </a:r>
            <a:r>
              <a:rPr sz="4000" b="1" spc="-5" dirty="0">
                <a:latin typeface="Arial"/>
                <a:cs typeface="Arial"/>
              </a:rPr>
              <a:t>Models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81400" y="3962400"/>
            <a:ext cx="4905431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lang="en-US" sz="3200" b="1" spc="-5" dirty="0">
                <a:latin typeface="Arial"/>
                <a:cs typeface="Arial"/>
              </a:rPr>
              <a:t>Random Variables and their Distributions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6050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CD9BCF-F604-86C5-ED86-C62B725550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838200"/>
            <a:ext cx="11146155" cy="861774"/>
          </a:xfrm>
        </p:spPr>
        <p:txBody>
          <a:bodyPr/>
          <a:lstStyle/>
          <a:p>
            <a:r>
              <a:rPr lang="en-GR" dirty="0"/>
              <a:t>Bayes Rule:</a:t>
            </a:r>
          </a:p>
          <a:p>
            <a:endParaRPr lang="en-GR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8C1D1910-BE19-7125-107F-F3810D40E582}"/>
              </a:ext>
            </a:extLst>
          </p:cNvPr>
          <p:cNvSpPr txBox="1">
            <a:spLocks/>
          </p:cNvSpPr>
          <p:nvPr/>
        </p:nvSpPr>
        <p:spPr>
          <a:xfrm>
            <a:off x="2715895" y="0"/>
            <a:ext cx="67608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GB" kern="0" spc="-5"/>
              <a:t>Fundamental </a:t>
            </a:r>
            <a:r>
              <a:rPr lang="en-GB" kern="0"/>
              <a:t>Rules of</a:t>
            </a:r>
            <a:r>
              <a:rPr lang="en-GB" kern="0" spc="-65"/>
              <a:t> </a:t>
            </a:r>
            <a:r>
              <a:rPr lang="en-GB" kern="0" spc="-5"/>
              <a:t>Probability</a:t>
            </a:r>
            <a:endParaRPr lang="en-GB" kern="0" spc="-5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D576D54-DD1B-A748-57EA-01CD79E15099}"/>
                  </a:ext>
                </a:extLst>
              </p:cNvPr>
              <p:cNvSpPr txBox="1"/>
              <p:nvPr/>
            </p:nvSpPr>
            <p:spPr>
              <a:xfrm>
                <a:off x="1295400" y="1480860"/>
                <a:ext cx="6095010" cy="14523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R" sz="28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R" sz="2800" i="0" dirty="0"/>
              </a:p>
              <a:p>
                <a:endParaRPr lang="en-GR" sz="2800" i="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D576D54-DD1B-A748-57EA-01CD79E150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1480860"/>
                <a:ext cx="6095010" cy="14523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4187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Independence </a:t>
            </a:r>
            <a:r>
              <a:rPr dirty="0"/>
              <a:t>of</a:t>
            </a:r>
            <a:r>
              <a:rPr spc="-75" dirty="0"/>
              <a:t> </a:t>
            </a:r>
            <a:r>
              <a:rPr spc="-25" dirty="0"/>
              <a:t>RVs</a:t>
            </a:r>
          </a:p>
        </p:txBody>
      </p:sp>
      <p:sp>
        <p:nvSpPr>
          <p:cNvPr id="3" name="object 3"/>
          <p:cNvSpPr/>
          <p:nvPr/>
        </p:nvSpPr>
        <p:spPr>
          <a:xfrm>
            <a:off x="8144256" y="1191767"/>
            <a:ext cx="2958083" cy="3535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47388" y="2427732"/>
            <a:ext cx="3697223" cy="8366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21891" y="4178808"/>
            <a:ext cx="4760976" cy="3550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6530" y="1089570"/>
            <a:ext cx="10532745" cy="3450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195"/>
              </a:lnSpc>
              <a:spcBef>
                <a:spcPts val="95"/>
              </a:spcBef>
            </a:pPr>
            <a:r>
              <a:rPr sz="2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Question:</a:t>
            </a:r>
            <a:r>
              <a:rPr sz="2800" i="1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Roll two </a:t>
            </a:r>
            <a:r>
              <a:rPr sz="2800" i="1" dirty="0">
                <a:latin typeface="Arial"/>
                <a:cs typeface="Arial"/>
              </a:rPr>
              <a:t>dice </a:t>
            </a:r>
            <a:r>
              <a:rPr sz="2800" i="1" spc="-5" dirty="0">
                <a:latin typeface="Arial"/>
                <a:cs typeface="Arial"/>
              </a:rPr>
              <a:t>and </a:t>
            </a:r>
            <a:r>
              <a:rPr sz="2800" i="1" dirty="0">
                <a:latin typeface="Arial"/>
                <a:cs typeface="Arial"/>
              </a:rPr>
              <a:t>let their </a:t>
            </a:r>
            <a:r>
              <a:rPr sz="2800" i="1" spc="-5" dirty="0">
                <a:latin typeface="Arial"/>
                <a:cs typeface="Arial"/>
              </a:rPr>
              <a:t>outcomes</a:t>
            </a:r>
            <a:r>
              <a:rPr sz="2800" i="1" spc="3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be</a:t>
            </a:r>
            <a:endParaRPr sz="2800" dirty="0">
              <a:latin typeface="Arial"/>
              <a:cs typeface="Arial"/>
            </a:endParaRPr>
          </a:p>
          <a:p>
            <a:pPr marL="12700" marR="5080">
              <a:lnSpc>
                <a:spcPts val="3030"/>
              </a:lnSpc>
              <a:spcBef>
                <a:spcPts val="209"/>
              </a:spcBef>
              <a:tabLst>
                <a:tab pos="5212080" algn="l"/>
              </a:tabLst>
            </a:pPr>
            <a:r>
              <a:rPr sz="2800" i="1" spc="-5" dirty="0">
                <a:latin typeface="Arial"/>
                <a:cs typeface="Arial"/>
              </a:rPr>
              <a:t>for die 1 and die</a:t>
            </a:r>
            <a:r>
              <a:rPr sz="2800" i="1" spc="7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2,</a:t>
            </a:r>
            <a:r>
              <a:rPr sz="2800" i="1" spc="-5" dirty="0">
                <a:latin typeface="Arial"/>
                <a:cs typeface="Arial"/>
              </a:rPr>
              <a:t> </a:t>
            </a:r>
            <a:r>
              <a:rPr sz="2800" i="1" spc="-15" dirty="0">
                <a:latin typeface="Arial"/>
                <a:cs typeface="Arial"/>
              </a:rPr>
              <a:t>respectively.	</a:t>
            </a:r>
            <a:r>
              <a:rPr sz="2800" i="1" spc="-5" dirty="0">
                <a:latin typeface="Arial"/>
                <a:cs typeface="Arial"/>
              </a:rPr>
              <a:t>Recall the definition </a:t>
            </a:r>
            <a:r>
              <a:rPr sz="2800" i="1" dirty="0">
                <a:latin typeface="Arial"/>
                <a:cs typeface="Arial"/>
              </a:rPr>
              <a:t>of conditional  </a:t>
            </a:r>
            <a:r>
              <a:rPr sz="2800" i="1" spc="-20" dirty="0">
                <a:latin typeface="Arial"/>
                <a:cs typeface="Arial"/>
              </a:rPr>
              <a:t>probability,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200" dirty="0">
              <a:latin typeface="Arial"/>
              <a:cs typeface="Arial"/>
            </a:endParaRPr>
          </a:p>
          <a:p>
            <a:pPr marL="659130" marR="5521960" indent="-647065">
              <a:lnSpc>
                <a:spcPct val="152100"/>
              </a:lnSpc>
            </a:pPr>
            <a:r>
              <a:rPr sz="2800" i="1" spc="-5" dirty="0">
                <a:latin typeface="Arial"/>
                <a:cs typeface="Arial"/>
              </a:rPr>
              <a:t>Which </a:t>
            </a:r>
            <a:r>
              <a:rPr sz="2800" i="1" dirty="0">
                <a:latin typeface="Arial"/>
                <a:cs typeface="Arial"/>
              </a:rPr>
              <a:t>of </a:t>
            </a:r>
            <a:r>
              <a:rPr sz="2800" i="1" spc="-5" dirty="0">
                <a:latin typeface="Arial"/>
                <a:cs typeface="Arial"/>
              </a:rPr>
              <a:t>the following are </a:t>
            </a:r>
            <a:r>
              <a:rPr sz="2800" i="1" dirty="0">
                <a:latin typeface="Arial"/>
                <a:cs typeface="Arial"/>
              </a:rPr>
              <a:t>true?  a)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21891" y="4820411"/>
            <a:ext cx="4760976" cy="3535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15161" y="4749546"/>
            <a:ext cx="5433060" cy="497205"/>
          </a:xfrm>
          <a:prstGeom prst="rect">
            <a:avLst/>
          </a:prstGeom>
          <a:ln w="25907">
            <a:solidFill>
              <a:srgbClr val="EC7C3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0170">
              <a:lnSpc>
                <a:spcPts val="3300"/>
              </a:lnSpc>
            </a:pPr>
            <a:r>
              <a:rPr sz="2800" i="1" dirty="0">
                <a:latin typeface="Arial"/>
                <a:cs typeface="Arial"/>
              </a:rPr>
              <a:t>b)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421891" y="5462015"/>
            <a:ext cx="4760976" cy="3535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93138" y="5370988"/>
            <a:ext cx="3232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dirty="0">
                <a:latin typeface="Arial"/>
                <a:cs typeface="Arial"/>
              </a:rPr>
              <a:t>c)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60908" y="4847145"/>
            <a:ext cx="3746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Outcome of die </a:t>
            </a:r>
            <a:r>
              <a:rPr sz="1800" dirty="0">
                <a:latin typeface="Arial"/>
                <a:cs typeface="Arial"/>
              </a:rPr>
              <a:t>2 </a:t>
            </a:r>
            <a:r>
              <a:rPr sz="1800" spc="-10" dirty="0">
                <a:latin typeface="Arial"/>
                <a:cs typeface="Arial"/>
              </a:rPr>
              <a:t>doesn’t </a:t>
            </a:r>
            <a:r>
              <a:rPr sz="1800" i="1" spc="-5" dirty="0">
                <a:latin typeface="Arial"/>
                <a:cs typeface="Arial"/>
              </a:rPr>
              <a:t>affect </a:t>
            </a:r>
            <a:r>
              <a:rPr sz="1800" spc="-5" dirty="0">
                <a:latin typeface="Arial"/>
                <a:cs typeface="Arial"/>
              </a:rPr>
              <a:t>die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Independence </a:t>
            </a:r>
            <a:r>
              <a:rPr dirty="0"/>
              <a:t>of</a:t>
            </a:r>
            <a:r>
              <a:rPr spc="-75" dirty="0"/>
              <a:t> </a:t>
            </a:r>
            <a:r>
              <a:rPr spc="-25" dirty="0"/>
              <a:t>RVs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594" y="1615846"/>
            <a:ext cx="21443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Question:</a:t>
            </a:r>
            <a:r>
              <a:rPr sz="2800" i="1" spc="-8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Let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00185" y="1615846"/>
            <a:ext cx="8099425" cy="836294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 indent="1723389">
              <a:lnSpc>
                <a:spcPts val="3030"/>
              </a:lnSpc>
              <a:spcBef>
                <a:spcPts val="470"/>
              </a:spcBef>
              <a:tabLst>
                <a:tab pos="4009390" algn="l"/>
                <a:tab pos="6842125" algn="l"/>
              </a:tabLst>
            </a:pPr>
            <a:r>
              <a:rPr sz="2800" i="1" spc="-5" dirty="0">
                <a:latin typeface="Arial"/>
                <a:cs typeface="Arial"/>
              </a:rPr>
              <a:t>be outcome </a:t>
            </a:r>
            <a:r>
              <a:rPr sz="2800" i="1" dirty="0">
                <a:latin typeface="Arial"/>
                <a:cs typeface="Arial"/>
              </a:rPr>
              <a:t>of </a:t>
            </a:r>
            <a:r>
              <a:rPr sz="2800" i="1" spc="-5" dirty="0">
                <a:latin typeface="Arial"/>
                <a:cs typeface="Arial"/>
              </a:rPr>
              <a:t>die </a:t>
            </a:r>
            <a:r>
              <a:rPr sz="2800" i="1" dirty="0">
                <a:latin typeface="Arial"/>
                <a:cs typeface="Arial"/>
              </a:rPr>
              <a:t>1,</a:t>
            </a:r>
            <a:r>
              <a:rPr sz="2800" i="1" spc="70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as</a:t>
            </a:r>
            <a:r>
              <a:rPr sz="2800" i="1" spc="1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before.	</a:t>
            </a:r>
            <a:r>
              <a:rPr sz="2800" i="1" spc="-5" dirty="0">
                <a:latin typeface="Arial"/>
                <a:cs typeface="Arial"/>
              </a:rPr>
              <a:t>Now </a:t>
            </a:r>
            <a:r>
              <a:rPr sz="2800" i="1" dirty="0">
                <a:latin typeface="Arial"/>
                <a:cs typeface="Arial"/>
              </a:rPr>
              <a:t>let  </a:t>
            </a:r>
            <a:r>
              <a:rPr sz="2800" i="1" spc="-5" dirty="0">
                <a:latin typeface="Arial"/>
                <a:cs typeface="Arial"/>
              </a:rPr>
              <a:t>be the </a:t>
            </a:r>
            <a:r>
              <a:rPr sz="2800" dirty="0">
                <a:latin typeface="Arial"/>
                <a:cs typeface="Arial"/>
              </a:rPr>
              <a:t>sum of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both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dice.	</a:t>
            </a:r>
            <a:r>
              <a:rPr sz="2800" spc="-5" dirty="0">
                <a:latin typeface="Arial"/>
                <a:cs typeface="Arial"/>
              </a:rPr>
              <a:t>Which </a:t>
            </a:r>
            <a:r>
              <a:rPr sz="2800" dirty="0">
                <a:latin typeface="Arial"/>
                <a:cs typeface="Arial"/>
              </a:rPr>
              <a:t>of </a:t>
            </a:r>
            <a:r>
              <a:rPr sz="2800" spc="-5" dirty="0">
                <a:latin typeface="Arial"/>
                <a:cs typeface="Arial"/>
              </a:rPr>
              <a:t>the following are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6530" y="2384265"/>
            <a:ext cx="8382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t</a:t>
            </a:r>
            <a:r>
              <a:rPr sz="2800" dirty="0">
                <a:latin typeface="Arial"/>
                <a:cs typeface="Arial"/>
              </a:rPr>
              <a:t>rue?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56615" y="1717548"/>
            <a:ext cx="4551045" cy="746760"/>
            <a:chOff x="356615" y="1717548"/>
            <a:chExt cx="4551045" cy="746760"/>
          </a:xfrm>
        </p:grpSpPr>
        <p:sp>
          <p:nvSpPr>
            <p:cNvPr id="7" name="object 7"/>
            <p:cNvSpPr/>
            <p:nvPr/>
          </p:nvSpPr>
          <p:spPr>
            <a:xfrm>
              <a:off x="2560320" y="1717548"/>
              <a:ext cx="2346960" cy="35509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6615" y="2110740"/>
              <a:ext cx="2859024" cy="35356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348739" y="3340608"/>
            <a:ext cx="4760976" cy="3550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31341" y="3211829"/>
            <a:ext cx="5434965" cy="591820"/>
          </a:xfrm>
          <a:prstGeom prst="rect">
            <a:avLst/>
          </a:prstGeom>
          <a:ln w="25907">
            <a:solidFill>
              <a:srgbClr val="EC7C30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400"/>
              </a:spcBef>
            </a:pPr>
            <a:r>
              <a:rPr sz="2800" i="1" dirty="0">
                <a:latin typeface="Arial"/>
                <a:cs typeface="Arial"/>
              </a:rPr>
              <a:t>a)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348739" y="3982211"/>
            <a:ext cx="4760976" cy="3535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20776" y="3676561"/>
            <a:ext cx="342265" cy="1308100"/>
          </a:xfrm>
          <a:prstGeom prst="rect">
            <a:avLst/>
          </a:prstGeom>
        </p:spPr>
        <p:txBody>
          <a:bodyPr vert="horz" wrap="square" lIns="0" tIns="2273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90"/>
              </a:spcBef>
            </a:pPr>
            <a:r>
              <a:rPr sz="2800" i="1" dirty="0">
                <a:latin typeface="Arial"/>
                <a:cs typeface="Arial"/>
              </a:rPr>
              <a:t>b</a:t>
            </a:r>
            <a:r>
              <a:rPr sz="2800" i="1" spc="-5" dirty="0">
                <a:latin typeface="Arial"/>
                <a:cs typeface="Arial"/>
              </a:rPr>
              <a:t>)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85"/>
              </a:spcBef>
            </a:pPr>
            <a:r>
              <a:rPr sz="2800" i="1" dirty="0">
                <a:latin typeface="Arial"/>
                <a:cs typeface="Arial"/>
              </a:rPr>
              <a:t>c)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348739" y="4623815"/>
            <a:ext cx="4760976" cy="3535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696037" y="3175342"/>
            <a:ext cx="2114550" cy="60579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sz="2000" i="1" dirty="0">
                <a:latin typeface="Arial"/>
                <a:cs typeface="Arial"/>
              </a:rPr>
              <a:t>Only 2 ways </a:t>
            </a:r>
            <a:r>
              <a:rPr sz="2000" i="1" spc="-5" dirty="0">
                <a:latin typeface="Arial"/>
                <a:cs typeface="Arial"/>
              </a:rPr>
              <a:t>to</a:t>
            </a:r>
            <a:r>
              <a:rPr sz="2000" i="1" spc="-12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get  probability: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690664" y="3175342"/>
            <a:ext cx="19310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i="1" dirty="0">
                <a:latin typeface="Arial"/>
                <a:cs typeface="Arial"/>
              </a:rPr>
              <a:t>, each </a:t>
            </a:r>
            <a:r>
              <a:rPr sz="2000" i="1" spc="-5" dirty="0">
                <a:latin typeface="Arial"/>
                <a:cs typeface="Arial"/>
              </a:rPr>
              <a:t>with</a:t>
            </a:r>
            <a:r>
              <a:rPr sz="2000" i="1" spc="-11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equal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42247" y="3284220"/>
            <a:ext cx="769620" cy="2133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973823" y="3945635"/>
            <a:ext cx="1834896" cy="25298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852659" y="3945635"/>
            <a:ext cx="1834896" cy="25298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9187967" y="3882516"/>
            <a:ext cx="25272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i="1" dirty="0">
                <a:latin typeface="Arial"/>
                <a:cs typeface="Arial"/>
              </a:rPr>
              <a:t>or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696079" y="4301182"/>
            <a:ext cx="2959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i="1" spc="5" dirty="0">
                <a:latin typeface="Arial"/>
                <a:cs typeface="Arial"/>
              </a:rPr>
              <a:t>so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019543" y="4632959"/>
            <a:ext cx="4590288" cy="5181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5" grpId="0"/>
      <p:bldP spid="16" grpId="0" animBg="1"/>
      <p:bldP spid="17" grpId="0" animBg="1"/>
      <p:bldP spid="18" grpId="0" animBg="1"/>
      <p:bldP spid="19" grpId="0"/>
      <p:bldP spid="20" grpId="0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Independence </a:t>
            </a:r>
            <a:r>
              <a:rPr dirty="0"/>
              <a:t>of</a:t>
            </a:r>
            <a:r>
              <a:rPr spc="-75" dirty="0"/>
              <a:t> </a:t>
            </a:r>
            <a:r>
              <a:rPr spc="-25" dirty="0"/>
              <a:t>RVs</a:t>
            </a:r>
          </a:p>
        </p:txBody>
      </p:sp>
      <p:sp>
        <p:nvSpPr>
          <p:cNvPr id="3" name="object 3"/>
          <p:cNvSpPr/>
          <p:nvPr/>
        </p:nvSpPr>
        <p:spPr>
          <a:xfrm>
            <a:off x="2801111" y="3593591"/>
            <a:ext cx="2372867" cy="3093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88930" y="2433218"/>
            <a:ext cx="2972435" cy="14903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850">
              <a:lnSpc>
                <a:spcPct val="100000"/>
              </a:lnSpc>
              <a:spcBef>
                <a:spcPts val="95"/>
              </a:spcBef>
              <a:tabLst>
                <a:tab pos="2364740" algn="l"/>
              </a:tabLst>
            </a:pPr>
            <a:r>
              <a:rPr sz="2800" spc="-5" dirty="0">
                <a:latin typeface="Arial"/>
                <a:cs typeface="Arial"/>
              </a:rPr>
              <a:t>for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ll</a:t>
            </a:r>
            <a:r>
              <a:rPr sz="2800" dirty="0">
                <a:latin typeface="Arial"/>
                <a:cs typeface="Arial"/>
              </a:rPr>
              <a:t> va</a:t>
            </a:r>
            <a:r>
              <a:rPr sz="2800" spc="-5" dirty="0">
                <a:latin typeface="Arial"/>
                <a:cs typeface="Arial"/>
              </a:rPr>
              <a:t>lues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5" dirty="0">
                <a:latin typeface="Arial"/>
                <a:cs typeface="Arial"/>
              </a:rPr>
              <a:t>and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1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b="1" spc="-5" dirty="0">
                <a:latin typeface="Arial"/>
                <a:cs typeface="Arial"/>
              </a:rPr>
              <a:t>Definition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RVs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33090" y="2433218"/>
            <a:ext cx="7846695" cy="14903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093720" algn="l"/>
              </a:tabLst>
            </a:pPr>
            <a:r>
              <a:rPr sz="2800" spc="-5" dirty="0">
                <a:latin typeface="Arial"/>
                <a:cs typeface="Arial"/>
              </a:rPr>
              <a:t>, and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we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say	</a:t>
            </a:r>
            <a:r>
              <a:rPr sz="2800" spc="-5" dirty="0">
                <a:latin typeface="Arial"/>
                <a:cs typeface="Arial"/>
              </a:rPr>
              <a:t>.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150" dirty="0">
              <a:latin typeface="Arial"/>
              <a:cs typeface="Arial"/>
            </a:endParaRPr>
          </a:p>
          <a:p>
            <a:pPr marL="1731645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are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mutually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independent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if and </a:t>
            </a:r>
            <a:r>
              <a:rPr sz="2800" dirty="0">
                <a:latin typeface="Arial"/>
                <a:cs typeface="Arial"/>
              </a:rPr>
              <a:t>only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if,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767583" y="4192523"/>
            <a:ext cx="6656832" cy="10332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346594" y="1011021"/>
            <a:ext cx="113036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626735" algn="l"/>
                <a:tab pos="6616065" algn="l"/>
              </a:tabLst>
            </a:pPr>
            <a:r>
              <a:rPr sz="2800" b="1" spc="-5" dirty="0">
                <a:latin typeface="Arial"/>
                <a:cs typeface="Arial"/>
              </a:rPr>
              <a:t>Definition </a:t>
            </a:r>
            <a:r>
              <a:rPr sz="2800" i="1" spc="-75" dirty="0">
                <a:latin typeface="Arial"/>
                <a:cs typeface="Arial"/>
              </a:rPr>
              <a:t>Two</a:t>
            </a:r>
            <a:r>
              <a:rPr sz="2800" i="1" spc="5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random</a:t>
            </a:r>
            <a:r>
              <a:rPr sz="2800" i="1" spc="2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variables	</a:t>
            </a:r>
            <a:r>
              <a:rPr sz="2800" i="1" spc="-5" dirty="0">
                <a:latin typeface="Arial"/>
                <a:cs typeface="Arial"/>
              </a:rPr>
              <a:t>and	are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independent</a:t>
            </a:r>
            <a:r>
              <a:rPr sz="2800" i="1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if and only</a:t>
            </a:r>
            <a:r>
              <a:rPr sz="2800" i="1" spc="5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if,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629655" y="1136903"/>
            <a:ext cx="292608" cy="2407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75119" y="1136903"/>
            <a:ext cx="260603" cy="2407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172967" y="1789176"/>
            <a:ext cx="5846063" cy="353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17064" y="2638044"/>
            <a:ext cx="176783" cy="1600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339084" y="2638044"/>
            <a:ext cx="164591" cy="2270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05271" y="2551176"/>
            <a:ext cx="1053083" cy="24079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20284" y="5600700"/>
            <a:ext cx="2677667" cy="2499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46594" y="5364732"/>
            <a:ext cx="6426835" cy="104648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393700" indent="-381000">
              <a:lnSpc>
                <a:spcPct val="100000"/>
              </a:lnSpc>
              <a:spcBef>
                <a:spcPts val="760"/>
              </a:spcBef>
              <a:buFont typeface="Wingdings"/>
              <a:buChar char=""/>
              <a:tabLst>
                <a:tab pos="393700" algn="l"/>
              </a:tabLst>
            </a:pPr>
            <a:r>
              <a:rPr sz="2800" spc="-5" dirty="0">
                <a:latin typeface="Arial"/>
                <a:cs typeface="Arial"/>
              </a:rPr>
              <a:t>Independence is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symmetric:</a:t>
            </a:r>
            <a:endParaRPr sz="2800" dirty="0">
              <a:latin typeface="Arial"/>
              <a:cs typeface="Arial"/>
            </a:endParaRPr>
          </a:p>
          <a:p>
            <a:pPr marL="393700" indent="-381000">
              <a:lnSpc>
                <a:spcPct val="100000"/>
              </a:lnSpc>
              <a:spcBef>
                <a:spcPts val="660"/>
              </a:spcBef>
              <a:buFont typeface="Wingdings"/>
              <a:buChar char=""/>
              <a:tabLst>
                <a:tab pos="393700" algn="l"/>
              </a:tabLst>
            </a:pPr>
            <a:r>
              <a:rPr sz="2800" dirty="0">
                <a:latin typeface="Arial"/>
                <a:cs typeface="Arial"/>
              </a:rPr>
              <a:t>Equivalent </a:t>
            </a:r>
            <a:r>
              <a:rPr sz="2800" spc="-5" dirty="0">
                <a:latin typeface="Arial"/>
                <a:cs typeface="Arial"/>
              </a:rPr>
              <a:t>definition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independence:</a:t>
            </a:r>
          </a:p>
        </p:txBody>
      </p:sp>
      <p:sp>
        <p:nvSpPr>
          <p:cNvPr id="16" name="object 16"/>
          <p:cNvSpPr/>
          <p:nvPr/>
        </p:nvSpPr>
        <p:spPr>
          <a:xfrm>
            <a:off x="6847331" y="6045708"/>
            <a:ext cx="2577083" cy="35356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19554-66BA-AF15-D9A9-7FC4E5819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8104" y="-35699"/>
            <a:ext cx="4415790" cy="553998"/>
          </a:xfrm>
        </p:spPr>
        <p:txBody>
          <a:bodyPr/>
          <a:lstStyle/>
          <a:p>
            <a:r>
              <a:rPr lang="en-GR" dirty="0"/>
              <a:t>Independence of RVs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B065674A-F599-7642-04A0-30E0BED970B0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04800" y="838201"/>
                <a:ext cx="11146155" cy="5667064"/>
              </a:xfrm>
            </p:spPr>
            <p:txBody>
              <a:bodyPr/>
              <a:lstStyle/>
              <a:p>
                <a:r>
                  <a:rPr lang="en-GB" sz="2800" spc="-5" dirty="0">
                    <a:latin typeface="Arial"/>
                    <a:cs typeface="Arial"/>
                  </a:rPr>
                  <a:t>N </a:t>
                </a:r>
                <a:r>
                  <a:rPr lang="en-GB" sz="2800" spc="-25" dirty="0">
                    <a:latin typeface="Arial"/>
                    <a:cs typeface="Arial"/>
                  </a:rPr>
                  <a:t>RVs </a:t>
                </a:r>
                <a:r>
                  <a:rPr lang="en-GB" sz="2800" dirty="0">
                    <a:latin typeface="Arial"/>
                    <a:cs typeface="Arial"/>
                  </a:rPr>
                  <a:t>are </a:t>
                </a:r>
                <a:r>
                  <a:rPr lang="en-GB" sz="2800" u="heavy" spc="-5" dirty="0" err="1">
                    <a:uFill>
                      <a:solidFill>
                        <a:srgbClr val="000000"/>
                      </a:solidFill>
                    </a:uFill>
                    <a:latin typeface="Arial"/>
                    <a:cs typeface="Arial"/>
                  </a:rPr>
                  <a:t>pairwisely</a:t>
                </a:r>
                <a:r>
                  <a:rPr lang="en-GB" sz="2800" u="heavy" spc="-5" dirty="0">
                    <a:uFill>
                      <a:solidFill>
                        <a:srgbClr val="000000"/>
                      </a:solidFill>
                    </a:uFill>
                    <a:latin typeface="Arial"/>
                    <a:cs typeface="Arial"/>
                  </a:rPr>
                  <a:t> </a:t>
                </a:r>
                <a:r>
                  <a:rPr lang="en-GB" sz="2800" u="heavy" dirty="0">
                    <a:uFill>
                      <a:solidFill>
                        <a:srgbClr val="000000"/>
                      </a:solidFill>
                    </a:uFill>
                    <a:latin typeface="Arial"/>
                    <a:cs typeface="Arial"/>
                  </a:rPr>
                  <a:t>independent</a:t>
                </a:r>
                <a:r>
                  <a:rPr lang="en-GB" sz="2800" dirty="0">
                    <a:latin typeface="Arial"/>
                    <a:cs typeface="Arial"/>
                  </a:rPr>
                  <a:t> </a:t>
                </a:r>
                <a:r>
                  <a:rPr lang="en-GB" sz="2800" spc="-5" dirty="0">
                    <a:latin typeface="Arial"/>
                    <a:cs typeface="Arial"/>
                  </a:rPr>
                  <a:t>if and </a:t>
                </a:r>
                <a:r>
                  <a:rPr lang="en-GB" sz="2800" dirty="0">
                    <a:latin typeface="Arial"/>
                    <a:cs typeface="Arial"/>
                  </a:rPr>
                  <a:t>only</a:t>
                </a:r>
                <a:r>
                  <a:rPr lang="en-GB" sz="2800" spc="45" dirty="0">
                    <a:latin typeface="Arial"/>
                    <a:cs typeface="Arial"/>
                  </a:rPr>
                  <a:t> </a:t>
                </a:r>
                <a:r>
                  <a:rPr lang="en-GB" sz="2800" spc="-5" dirty="0">
                    <a:latin typeface="Arial"/>
                    <a:cs typeface="Arial"/>
                  </a:rPr>
                  <a:t>if:</a:t>
                </a:r>
              </a:p>
              <a:p>
                <a:endParaRPr lang="en-GB" spc="-5" dirty="0"/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/>
                      </a:rPr>
                      <m:t>𝑃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Arial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Arial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Arial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/>
                      </a:rPr>
                      <m:t>𝑃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Arial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Arial"/>
                      </a:rPr>
                      <m:t>𝑃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Arial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/>
                              </a:rPr>
                              <m:t>𝑗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sz="2800" dirty="0">
                    <a:latin typeface="Arial"/>
                    <a:cs typeface="Arial"/>
                  </a:rPr>
                  <a:t> for every pair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/>
                      </a:rPr>
                      <m:t>𝑖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/>
                      </a:rPr>
                      <m:t>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/>
                      </a:rPr>
                      <m:t>𝑗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/>
                      </a:rPr>
                      <m:t>.</m:t>
                    </m:r>
                  </m:oMath>
                </a14:m>
                <a:endParaRPr lang="en-US" sz="2800" b="0" dirty="0">
                  <a:latin typeface="Arial"/>
                  <a:cs typeface="Arial"/>
                </a:endParaRPr>
              </a:p>
              <a:p>
                <a:endParaRPr lang="en-GB" dirty="0"/>
              </a:p>
              <a:p>
                <a:r>
                  <a:rPr lang="en-GB" sz="2800" dirty="0">
                    <a:latin typeface="Arial"/>
                    <a:cs typeface="Arial"/>
                  </a:rPr>
                  <a:t>Pairwise independence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↛</m:t>
                    </m:r>
                  </m:oMath>
                </a14:m>
                <a:r>
                  <a:rPr lang="en-GB" sz="2800" dirty="0">
                    <a:latin typeface="Arial"/>
                    <a:cs typeface="Arial"/>
                  </a:rPr>
                  <a:t> Mutual Independence</a:t>
                </a:r>
                <a:endParaRPr lang="en-GB" dirty="0"/>
              </a:p>
              <a:p>
                <a:endParaRPr lang="en-GB" sz="2800" dirty="0">
                  <a:latin typeface="Arial"/>
                  <a:cs typeface="Arial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𝑐𝑜𝑖𝑛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1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h𝑒𝑎𝑑𝑠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0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𝑜𝑡h𝑒𝑟𝑤𝑖𝑠𝑒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𝑐𝑜𝑖𝑛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2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h𝑒𝑎𝑑𝑠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0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𝑜𝑡h𝑒𝑟𝑤𝑖𝑠𝑒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𝑋𝑂𝑅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US" b="0" dirty="0"/>
              </a:p>
              <a:p>
                <a:endParaRPr lang="en-GB" sz="2800" dirty="0">
                  <a:latin typeface="Arial"/>
                  <a:cs typeface="Arial"/>
                </a:endParaRPr>
              </a:p>
              <a:p>
                <a:endParaRPr lang="en-GB" sz="2800" dirty="0">
                  <a:latin typeface="Arial"/>
                  <a:cs typeface="Arial"/>
                </a:endParaRPr>
              </a:p>
              <a:p>
                <a:endParaRPr lang="en-GB" sz="2800" dirty="0">
                  <a:latin typeface="Arial"/>
                  <a:cs typeface="Arial"/>
                </a:endParaRPr>
              </a:p>
              <a:p>
                <a:endParaRPr lang="en-GR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B065674A-F599-7642-04A0-30E0BED970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838201"/>
                <a:ext cx="11146155" cy="5667064"/>
              </a:xfrm>
              <a:blipFill>
                <a:blip r:embed="rId2"/>
                <a:stretch>
                  <a:fillRect l="-2050" t="-2013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5113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Independence </a:t>
            </a:r>
            <a:r>
              <a:rPr dirty="0"/>
              <a:t>of</a:t>
            </a:r>
            <a:r>
              <a:rPr spc="-75" dirty="0"/>
              <a:t> </a:t>
            </a:r>
            <a:r>
              <a:rPr spc="-25" dirty="0"/>
              <a:t>RVs</a:t>
            </a:r>
          </a:p>
        </p:txBody>
      </p:sp>
      <p:sp>
        <p:nvSpPr>
          <p:cNvPr id="3" name="object 3"/>
          <p:cNvSpPr/>
          <p:nvPr/>
        </p:nvSpPr>
        <p:spPr>
          <a:xfrm>
            <a:off x="5629655" y="1136903"/>
            <a:ext cx="292608" cy="2407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75119" y="1136903"/>
            <a:ext cx="260603" cy="2407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50263" y="2138172"/>
            <a:ext cx="9491472" cy="3550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32304" y="2881883"/>
            <a:ext cx="178307" cy="1600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54451" y="2881883"/>
            <a:ext cx="164592" cy="2286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967728" y="2795016"/>
            <a:ext cx="1620012" cy="3535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42588" y="2881883"/>
            <a:ext cx="152400" cy="16001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87780" y="1530096"/>
            <a:ext cx="236219" cy="24079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46594" y="1011008"/>
            <a:ext cx="11266170" cy="308102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0"/>
              </a:spcBef>
              <a:tabLst>
                <a:tab pos="1259205" algn="l"/>
                <a:tab pos="5626735" algn="l"/>
                <a:tab pos="6616065" algn="l"/>
              </a:tabLst>
            </a:pPr>
            <a:r>
              <a:rPr sz="2800" b="1" spc="-5" dirty="0">
                <a:latin typeface="Arial"/>
                <a:cs typeface="Arial"/>
              </a:rPr>
              <a:t>Definition </a:t>
            </a:r>
            <a:r>
              <a:rPr sz="2800" i="1" spc="-75" dirty="0">
                <a:latin typeface="Arial"/>
                <a:cs typeface="Arial"/>
              </a:rPr>
              <a:t>Two</a:t>
            </a:r>
            <a:r>
              <a:rPr sz="2800" i="1" spc="5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random</a:t>
            </a:r>
            <a:r>
              <a:rPr sz="2800" i="1" spc="2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variables	</a:t>
            </a:r>
            <a:r>
              <a:rPr sz="2800" i="1" spc="-5" dirty="0">
                <a:latin typeface="Arial"/>
                <a:cs typeface="Arial"/>
              </a:rPr>
              <a:t>and	are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conditionally independent </a:t>
            </a:r>
            <a:r>
              <a:rPr sz="2800" i="1" dirty="0">
                <a:latin typeface="Arial"/>
                <a:cs typeface="Arial"/>
              </a:rPr>
              <a:t> given	</a:t>
            </a:r>
            <a:r>
              <a:rPr sz="2800" i="1" spc="-5" dirty="0">
                <a:latin typeface="Arial"/>
                <a:cs typeface="Arial"/>
              </a:rPr>
              <a:t>if and </a:t>
            </a:r>
            <a:r>
              <a:rPr sz="2800" i="1" dirty="0">
                <a:latin typeface="Arial"/>
                <a:cs typeface="Arial"/>
              </a:rPr>
              <a:t>only</a:t>
            </a:r>
            <a:r>
              <a:rPr sz="2800" i="1" spc="5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if,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307590" algn="l"/>
                <a:tab pos="2701925" algn="l"/>
                <a:tab pos="3788410" algn="l"/>
                <a:tab pos="8250555" algn="l"/>
              </a:tabLst>
            </a:pPr>
            <a:r>
              <a:rPr sz="2800" spc="-5" dirty="0">
                <a:latin typeface="Arial"/>
                <a:cs typeface="Arial"/>
              </a:rPr>
              <a:t>for </a:t>
            </a:r>
            <a:r>
              <a:rPr sz="2800" dirty="0">
                <a:latin typeface="Arial"/>
                <a:cs typeface="Arial"/>
              </a:rPr>
              <a:t>all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values	,	, and	, and </a:t>
            </a:r>
            <a:r>
              <a:rPr sz="2800" spc="-10" dirty="0">
                <a:latin typeface="Arial"/>
                <a:cs typeface="Arial"/>
              </a:rPr>
              <a:t>we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say that	</a:t>
            </a:r>
            <a:r>
              <a:rPr sz="2800" spc="-5" dirty="0">
                <a:latin typeface="Arial"/>
                <a:cs typeface="Arial"/>
              </a:rPr>
              <a:t>.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650" dirty="0">
              <a:latin typeface="Arial"/>
              <a:cs typeface="Arial"/>
            </a:endParaRPr>
          </a:p>
          <a:p>
            <a:pPr marL="393700" indent="-38100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393700" algn="l"/>
              </a:tabLst>
            </a:pPr>
            <a:r>
              <a:rPr sz="2800" spc="-5" dirty="0">
                <a:latin typeface="Arial"/>
                <a:cs typeface="Arial"/>
              </a:rPr>
              <a:t>N </a:t>
            </a:r>
            <a:r>
              <a:rPr sz="2800" spc="-25" dirty="0">
                <a:latin typeface="Arial"/>
                <a:cs typeface="Arial"/>
              </a:rPr>
              <a:t>RVs </a:t>
            </a:r>
            <a:r>
              <a:rPr sz="2800" dirty="0">
                <a:latin typeface="Arial"/>
                <a:cs typeface="Arial"/>
              </a:rPr>
              <a:t>conditionally independent, given </a:t>
            </a:r>
            <a:r>
              <a:rPr sz="2800" spc="-5" dirty="0">
                <a:latin typeface="Arial"/>
                <a:cs typeface="Arial"/>
              </a:rPr>
              <a:t>Z, if and </a:t>
            </a:r>
            <a:r>
              <a:rPr sz="2800" dirty="0">
                <a:latin typeface="Arial"/>
                <a:cs typeface="Arial"/>
              </a:rPr>
              <a:t>only</a:t>
            </a:r>
            <a:r>
              <a:rPr sz="2800" spc="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if: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168395" y="4192523"/>
            <a:ext cx="5213604" cy="10332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8846057" y="4397502"/>
            <a:ext cx="2193290" cy="646430"/>
          </a:xfrm>
          <a:prstGeom prst="rect">
            <a:avLst/>
          </a:prstGeom>
          <a:ln w="38100">
            <a:solidFill>
              <a:srgbClr val="EC7C3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102235" marR="92075" indent="28575">
              <a:lnSpc>
                <a:spcPct val="100000"/>
              </a:lnSpc>
              <a:spcBef>
                <a:spcPts val="305"/>
              </a:spcBef>
            </a:pPr>
            <a:r>
              <a:rPr sz="1800" spc="-10" dirty="0">
                <a:latin typeface="Arial"/>
                <a:cs typeface="Arial"/>
              </a:rPr>
              <a:t>Shorthand notation  </a:t>
            </a:r>
            <a:r>
              <a:rPr sz="1800" spc="-5" dirty="0">
                <a:latin typeface="Arial"/>
                <a:cs typeface="Arial"/>
              </a:rPr>
              <a:t>Implies for all </a:t>
            </a:r>
            <a:r>
              <a:rPr sz="1800" i="1" dirty="0">
                <a:latin typeface="Arial"/>
                <a:cs typeface="Arial"/>
              </a:rPr>
              <a:t>x, </a:t>
            </a:r>
            <a:r>
              <a:rPr sz="1800" i="1" spc="-70" dirty="0">
                <a:latin typeface="Arial"/>
                <a:cs typeface="Arial"/>
              </a:rPr>
              <a:t>y,</a:t>
            </a:r>
            <a:r>
              <a:rPr sz="1800" i="1" spc="-5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z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6594" y="5213838"/>
            <a:ext cx="7583805" cy="104648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393700" indent="-381000">
              <a:lnSpc>
                <a:spcPct val="100000"/>
              </a:lnSpc>
              <a:spcBef>
                <a:spcPts val="760"/>
              </a:spcBef>
              <a:buFont typeface="Wingdings"/>
              <a:buChar char=""/>
              <a:tabLst>
                <a:tab pos="393700" algn="l"/>
              </a:tabLst>
            </a:pPr>
            <a:r>
              <a:rPr sz="2800" dirty="0">
                <a:latin typeface="Arial"/>
                <a:cs typeface="Arial"/>
              </a:rPr>
              <a:t>Equivalent </a:t>
            </a:r>
            <a:r>
              <a:rPr sz="2800" spc="10" dirty="0">
                <a:latin typeface="Arial"/>
                <a:cs typeface="Arial"/>
              </a:rPr>
              <a:t>def’n </a:t>
            </a:r>
            <a:r>
              <a:rPr sz="2800" dirty="0">
                <a:latin typeface="Arial"/>
                <a:cs typeface="Arial"/>
              </a:rPr>
              <a:t>of conditional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independence:</a:t>
            </a:r>
          </a:p>
          <a:p>
            <a:pPr marL="393700" indent="-381000">
              <a:lnSpc>
                <a:spcPct val="100000"/>
              </a:lnSpc>
              <a:spcBef>
                <a:spcPts val="660"/>
              </a:spcBef>
              <a:buFont typeface="Wingdings"/>
              <a:buChar char=""/>
              <a:tabLst>
                <a:tab pos="393700" algn="l"/>
              </a:tabLst>
            </a:pPr>
            <a:r>
              <a:rPr sz="2800" spc="-5" dirty="0">
                <a:latin typeface="Arial"/>
                <a:cs typeface="Arial"/>
              </a:rPr>
              <a:t>Symmetric: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188452" y="5382767"/>
            <a:ext cx="3506724" cy="35356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610611" y="5902452"/>
            <a:ext cx="3810000" cy="35509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BFE59-DBF8-D820-8ED5-B613E547C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3694" y="-35699"/>
            <a:ext cx="5410200" cy="553998"/>
          </a:xfrm>
        </p:spPr>
        <p:txBody>
          <a:bodyPr/>
          <a:lstStyle/>
          <a:p>
            <a:r>
              <a:rPr lang="en-GR" dirty="0"/>
              <a:t>Conditional Independence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9CFAB05-3CA9-DB7D-9999-1D48C792FF6C}"/>
              </a:ext>
            </a:extLst>
          </p:cNvPr>
          <p:cNvGraphicFramePr>
            <a:graphicFrameLocks noGrp="1"/>
          </p:cNvGraphicFramePr>
          <p:nvPr/>
        </p:nvGraphicFramePr>
        <p:xfrm>
          <a:off x="914400" y="1066800"/>
          <a:ext cx="3911598" cy="2194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6783">
                  <a:extLst>
                    <a:ext uri="{9D8B030D-6E8A-4147-A177-3AD203B41FA5}">
                      <a16:colId xmlns:a16="http://schemas.microsoft.com/office/drawing/2014/main" val="2076824735"/>
                    </a:ext>
                  </a:extLst>
                </a:gridCol>
                <a:gridCol w="672963">
                  <a:extLst>
                    <a:ext uri="{9D8B030D-6E8A-4147-A177-3AD203B41FA5}">
                      <a16:colId xmlns:a16="http://schemas.microsoft.com/office/drawing/2014/main" val="3147975943"/>
                    </a:ext>
                  </a:extLst>
                </a:gridCol>
                <a:gridCol w="672963">
                  <a:extLst>
                    <a:ext uri="{9D8B030D-6E8A-4147-A177-3AD203B41FA5}">
                      <a16:colId xmlns:a16="http://schemas.microsoft.com/office/drawing/2014/main" val="2279829457"/>
                    </a:ext>
                  </a:extLst>
                </a:gridCol>
                <a:gridCol w="672963">
                  <a:extLst>
                    <a:ext uri="{9D8B030D-6E8A-4147-A177-3AD203B41FA5}">
                      <a16:colId xmlns:a16="http://schemas.microsoft.com/office/drawing/2014/main" val="1567243732"/>
                    </a:ext>
                  </a:extLst>
                </a:gridCol>
                <a:gridCol w="672963">
                  <a:extLst>
                    <a:ext uri="{9D8B030D-6E8A-4147-A177-3AD203B41FA5}">
                      <a16:colId xmlns:a16="http://schemas.microsoft.com/office/drawing/2014/main" val="3948651869"/>
                    </a:ext>
                  </a:extLst>
                </a:gridCol>
                <a:gridCol w="672963">
                  <a:extLst>
                    <a:ext uri="{9D8B030D-6E8A-4147-A177-3AD203B41FA5}">
                      <a16:colId xmlns:a16="http://schemas.microsoft.com/office/drawing/2014/main" val="2516251506"/>
                    </a:ext>
                  </a:extLst>
                </a:gridCol>
              </a:tblGrid>
              <a:tr h="257175"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4810074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1/20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5/20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5680333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4/20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1/20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9/20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5735086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0/20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1/20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3/20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182658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0/20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1/20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3/20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1105512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3/20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9/20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6/20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679160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37E8164-C7FF-87ED-00F5-24F12E1F1248}"/>
                  </a:ext>
                </a:extLst>
              </p:cNvPr>
              <p:cNvSpPr txBox="1"/>
              <p:nvPr/>
            </p:nvSpPr>
            <p:spPr>
              <a:xfrm>
                <a:off x="2514600" y="697468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R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37E8164-C7FF-87ED-00F5-24F12E1F12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697468"/>
                <a:ext cx="91440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B1840A9-25F1-910A-07AE-E6C82FD987A7}"/>
                  </a:ext>
                </a:extLst>
              </p:cNvPr>
              <p:cNvSpPr txBox="1"/>
              <p:nvPr/>
            </p:nvSpPr>
            <p:spPr>
              <a:xfrm>
                <a:off x="152400" y="1979414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R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B1840A9-25F1-910A-07AE-E6C82FD987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979414"/>
                <a:ext cx="914400" cy="369332"/>
              </a:xfrm>
              <a:prstGeom prst="rect">
                <a:avLst/>
              </a:prstGeom>
              <a:blipFill>
                <a:blip r:embed="rId3"/>
                <a:stretch>
                  <a:fillRect b="-10345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E16761D-7D16-0949-861C-7736F0D3E778}"/>
                  </a:ext>
                </a:extLst>
              </p:cNvPr>
              <p:cNvSpPr txBox="1"/>
              <p:nvPr/>
            </p:nvSpPr>
            <p:spPr>
              <a:xfrm>
                <a:off x="685800" y="3505200"/>
                <a:ext cx="541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R" dirty="0"/>
                  <a:t>eight </a:t>
                </a:r>
                <a:r>
                  <a:rPr lang="en-GR" dirty="0">
                    <a:sym typeface="Wingdings" pitchFamily="2" charset="2"/>
                  </a:rPr>
                  <a:t>1: short, 2:normal, 3: tall, 4: very tall. </a:t>
                </a:r>
                <a:r>
                  <a:rPr lang="en-GR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GR" dirty="0"/>
                  <a:t>Weight </a:t>
                </a:r>
                <a:r>
                  <a:rPr lang="en-GR" dirty="0">
                    <a:sym typeface="Wingdings" pitchFamily="2" charset="2"/>
                  </a:rPr>
                  <a:t>1: light, 2:normal, 3: heavy, 4: very heavy</a:t>
                </a:r>
                <a:endParaRPr lang="en-GR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E16761D-7D16-0949-861C-7736F0D3E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3505200"/>
                <a:ext cx="5410200" cy="646331"/>
              </a:xfrm>
              <a:prstGeom prst="rect">
                <a:avLst/>
              </a:prstGeom>
              <a:blipFill>
                <a:blip r:embed="rId4"/>
                <a:stretch>
                  <a:fillRect t="-3922" b="-17647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64D34BE-0766-85A5-6287-152A08551954}"/>
                  </a:ext>
                </a:extLst>
              </p:cNvPr>
              <p:cNvSpPr txBox="1"/>
              <p:nvPr/>
            </p:nvSpPr>
            <p:spPr>
              <a:xfrm>
                <a:off x="6400800" y="1108364"/>
                <a:ext cx="50292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dirty="0"/>
                  <a:t>Let’s say you know that 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≤2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≥3</m:t>
                    </m:r>
                  </m:oMath>
                </a14:m>
                <a:endParaRPr lang="en-US" b="0" dirty="0"/>
              </a:p>
              <a:p>
                <a:endParaRPr lang="en-GR" dirty="0"/>
              </a:p>
              <a:p>
                <a:r>
                  <a:rPr lang="en-GR" dirty="0"/>
                  <a:t>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R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GR" dirty="0"/>
                  <a:t> independent in this new universe?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64D34BE-0766-85A5-6287-152A085519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1108364"/>
                <a:ext cx="5029200" cy="923330"/>
              </a:xfrm>
              <a:prstGeom prst="rect">
                <a:avLst/>
              </a:prstGeom>
              <a:blipFill>
                <a:blip r:embed="rId5"/>
                <a:stretch>
                  <a:fillRect l="-1008" t="-4110" b="-10959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0E3B6262-6722-C782-942E-B85BBF125B42}"/>
              </a:ext>
            </a:extLst>
          </p:cNvPr>
          <p:cNvGrpSpPr/>
          <p:nvPr/>
        </p:nvGrpSpPr>
        <p:grpSpPr>
          <a:xfrm>
            <a:off x="945572" y="1066800"/>
            <a:ext cx="3849254" cy="2262186"/>
            <a:chOff x="914199" y="999174"/>
            <a:chExt cx="3849254" cy="226218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7060B23-2A5C-7829-39A4-46FB4E27B8D7}"/>
                </a:ext>
              </a:extLst>
            </p:cNvPr>
            <p:cNvSpPr/>
            <p:nvPr/>
          </p:nvSpPr>
          <p:spPr>
            <a:xfrm>
              <a:off x="2831149" y="999174"/>
              <a:ext cx="1932304" cy="2245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B5BCAFE-A023-2918-2C55-466885B09D6C}"/>
                </a:ext>
              </a:extLst>
            </p:cNvPr>
            <p:cNvSpPr/>
            <p:nvPr/>
          </p:nvSpPr>
          <p:spPr>
            <a:xfrm rot="5400000">
              <a:off x="2290186" y="788093"/>
              <a:ext cx="1097280" cy="384925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</p:spTree>
    <p:extLst>
      <p:ext uri="{BB962C8B-B14F-4D97-AF65-F5344CB8AC3E}">
        <p14:creationId xmlns:p14="http://schemas.microsoft.com/office/powerpoint/2010/main" val="104985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7B777-3284-6B28-1C36-F61C12932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R" dirty="0"/>
              <a:t>Functions of RVs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0458FD5E-7718-B50C-3AE9-C4C447064123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04800" y="1066800"/>
                <a:ext cx="11146155" cy="3880742"/>
              </a:xfrm>
            </p:spPr>
            <p:txBody>
              <a:bodyPr/>
              <a:lstStyle/>
              <a:p>
                <a:r>
                  <a:rPr lang="en-GR" dirty="0"/>
                  <a:t>Functions of RVs are also RVs</a:t>
                </a:r>
              </a:p>
              <a:p>
                <a:endParaRPr lang="en-GR" dirty="0"/>
              </a:p>
              <a:p>
                <a:r>
                  <a:rPr lang="en-GR" dirty="0"/>
                  <a:t>Let’s say X has the following distribution: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−3,−2, −1, 1, 2, 3</m:t>
                          </m:r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GB" dirty="0"/>
                  <a:t>F</a:t>
                </a:r>
                <a:r>
                  <a:rPr lang="en-GR" dirty="0"/>
                  <a:t>ind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b="0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GR" dirty="0"/>
                  <a:t>Find the pmf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b="0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GR" dirty="0"/>
                  <a:t>Find t</a:t>
                </a:r>
                <a:r>
                  <a:rPr lang="en-GB" dirty="0"/>
                  <a:t>h</a:t>
                </a:r>
                <a:r>
                  <a:rPr lang="en-GR" dirty="0"/>
                  <a:t>e pmf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R" dirty="0"/>
              </a:p>
              <a:p>
                <a:endParaRPr lang="en-GR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0458FD5E-7718-B50C-3AE9-C4C4470641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1066800"/>
                <a:ext cx="11146155" cy="3880742"/>
              </a:xfrm>
              <a:blipFill>
                <a:blip r:embed="rId2"/>
                <a:stretch>
                  <a:fillRect l="-2050" t="-2941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0322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4E805-FCE3-07D9-FD4D-15686AA71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R" dirty="0"/>
              <a:t>Practice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8A318B9E-232D-B1A0-31BD-F974117B00E7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04800" y="838200"/>
                <a:ext cx="11146155" cy="4308872"/>
              </a:xfrm>
            </p:spPr>
            <p:txBody>
              <a:bodyPr/>
              <a:lstStyle/>
              <a:p>
                <a:r>
                  <a:rPr lang="en-GR" dirty="0"/>
                  <a:t>A fair coin is tossed 3 times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en-GR" dirty="0"/>
                  <a:t>The number of heads on the first toss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GR" dirty="0"/>
                  <a:t> Total number of heads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GR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R" dirty="0"/>
                  <a:t>Find 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GR" sz="2800" i="1" dirty="0">
                    <a:solidFill>
                      <a:schemeClr val="tx1"/>
                    </a:solidFill>
                    <a:latin typeface="Arial"/>
                    <a:cs typeface="Arial"/>
                  </a:rPr>
                  <a:t>The joint distribution of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Arial"/>
                        <a:cs typeface="Arial"/>
                      </a:rPr>
                      <m:t>𝑋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Arial"/>
                        <a:cs typeface="Arial"/>
                      </a:rPr>
                      <m:t>, 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Arial"/>
                        <a:cs typeface="Arial"/>
                      </a:rPr>
                      <m:t>𝑌</m:t>
                    </m:r>
                  </m:oMath>
                </a14:m>
                <a:endParaRPr lang="en-US" sz="2800" i="1" dirty="0">
                  <a:solidFill>
                    <a:schemeClr val="tx1"/>
                  </a:solidFill>
                  <a:latin typeface="Arial"/>
                  <a:cs typeface="Arial"/>
                </a:endParaRP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GR" sz="2800" i="1" dirty="0">
                    <a:solidFill>
                      <a:schemeClr val="tx1"/>
                    </a:solidFill>
                    <a:latin typeface="Arial"/>
                    <a:cs typeface="Arial"/>
                  </a:rPr>
                  <a:t>The marginal distributiions of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Arial"/>
                        <a:cs typeface="Arial"/>
                      </a:rPr>
                      <m:t>𝑋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Arial"/>
                        <a:cs typeface="Arial"/>
                      </a:rPr>
                      <m:t>, 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Arial"/>
                        <a:cs typeface="Arial"/>
                      </a:rPr>
                      <m:t>𝑌</m:t>
                    </m:r>
                  </m:oMath>
                </a14:m>
                <a:endParaRPr lang="en-US" sz="2800" i="1" dirty="0">
                  <a:solidFill>
                    <a:schemeClr val="tx1"/>
                  </a:solidFill>
                  <a:latin typeface="Arial"/>
                  <a:cs typeface="Arial"/>
                </a:endParaRP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GR" sz="2800" i="1" dirty="0">
                    <a:solidFill>
                      <a:schemeClr val="tx1"/>
                    </a:solidFill>
                    <a:latin typeface="Arial"/>
                    <a:cs typeface="Arial"/>
                  </a:rPr>
                  <a:t>The conditional distributions for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Arial"/>
                        <a:cs typeface="Arial"/>
                      </a:rPr>
                      <m:t>𝑌</m:t>
                    </m:r>
                    <m:d>
                      <m:dPr>
                        <m:begChr m:val="|"/>
                        <m:endChr m:val="|"/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Arial"/>
                            <a:cs typeface="Arial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Arial"/>
                            <a:cs typeface="Arial"/>
                          </a:rPr>
                          <m:t>𝑋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Arial"/>
                            <a:cs typeface="Arial"/>
                          </a:rPr>
                          <m:t>=1, 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Arial"/>
                            <a:cs typeface="Arial"/>
                          </a:rPr>
                          <m:t>𝑋</m:t>
                        </m:r>
                      </m:e>
                    </m:d>
                    <m:r>
                      <a:rPr lang="en-US" sz="2800" i="1">
                        <a:solidFill>
                          <a:schemeClr val="tx1"/>
                        </a:solidFill>
                        <a:latin typeface="Arial"/>
                        <a:cs typeface="Arial"/>
                      </a:rPr>
                      <m:t>𝑌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Arial"/>
                        <a:cs typeface="Arial"/>
                      </a:rPr>
                      <m:t>=3</m:t>
                    </m:r>
                  </m:oMath>
                </a14:m>
                <a:endParaRPr lang="en-GR" sz="2800" i="1" dirty="0">
                  <a:solidFill>
                    <a:schemeClr val="tx1"/>
                  </a:solidFill>
                  <a:latin typeface="Arial"/>
                  <a:cs typeface="Arial"/>
                </a:endParaRP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GR" sz="2800" i="1" dirty="0">
                    <a:solidFill>
                      <a:schemeClr val="tx1"/>
                    </a:solidFill>
                    <a:latin typeface="Arial"/>
                    <a:cs typeface="Arial"/>
                  </a:rPr>
                  <a:t>Are they independent?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GR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8A318B9E-232D-B1A0-31BD-F974117B00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838200"/>
                <a:ext cx="11146155" cy="4308872"/>
              </a:xfrm>
              <a:blipFill>
                <a:blip r:embed="rId2"/>
                <a:stretch>
                  <a:fillRect l="-2050" t="-2647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97402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96866" y="0"/>
            <a:ext cx="3397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Expectation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346594" y="885520"/>
            <a:ext cx="108172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304405" algn="l"/>
                <a:tab pos="10250170" algn="l"/>
              </a:tabLst>
            </a:pPr>
            <a:r>
              <a:rPr sz="2800" b="1" spc="-5" dirty="0">
                <a:latin typeface="Arial"/>
                <a:cs typeface="Arial"/>
              </a:rPr>
              <a:t>Definition </a:t>
            </a:r>
            <a:r>
              <a:rPr sz="2800" i="1" spc="-5" dirty="0">
                <a:latin typeface="Arial"/>
                <a:cs typeface="Arial"/>
              </a:rPr>
              <a:t>The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expectation</a:t>
            </a:r>
            <a:r>
              <a:rPr sz="2800" i="1" dirty="0">
                <a:latin typeface="Arial"/>
                <a:cs typeface="Arial"/>
              </a:rPr>
              <a:t> of </a:t>
            </a:r>
            <a:r>
              <a:rPr sz="2800" i="1" spc="-5" dirty="0">
                <a:latin typeface="Arial"/>
                <a:cs typeface="Arial"/>
              </a:rPr>
              <a:t>a</a:t>
            </a:r>
            <a:r>
              <a:rPr sz="2800" i="1" spc="7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discrete </a:t>
            </a:r>
            <a:r>
              <a:rPr sz="2800" i="1" spc="-35" dirty="0">
                <a:latin typeface="Arial"/>
                <a:cs typeface="Arial"/>
              </a:rPr>
              <a:t>RV	</a:t>
            </a:r>
            <a:r>
              <a:rPr sz="2800" i="1" spc="-5" dirty="0">
                <a:latin typeface="Arial"/>
                <a:cs typeface="Arial"/>
              </a:rPr>
              <a:t>,</a:t>
            </a:r>
            <a:r>
              <a:rPr sz="2800" i="1" spc="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denoted</a:t>
            </a:r>
            <a:r>
              <a:rPr sz="2800" i="1" spc="10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by	,</a:t>
            </a:r>
            <a:r>
              <a:rPr sz="2800" i="1" spc="-8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is: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347204" y="1027175"/>
            <a:ext cx="291083" cy="2423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767316" y="1027175"/>
            <a:ext cx="734568" cy="3550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49496" y="1531619"/>
            <a:ext cx="3493007" cy="7467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8308085" y="1532382"/>
            <a:ext cx="2390140" cy="646430"/>
          </a:xfrm>
          <a:prstGeom prst="rect">
            <a:avLst/>
          </a:prstGeom>
          <a:ln w="38100">
            <a:solidFill>
              <a:srgbClr val="EC7C30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02235" marR="95885" indent="114300">
              <a:lnSpc>
                <a:spcPct val="100000"/>
              </a:lnSpc>
              <a:spcBef>
                <a:spcPts val="300"/>
              </a:spcBef>
            </a:pPr>
            <a:r>
              <a:rPr sz="1800" spc="-5" dirty="0">
                <a:latin typeface="Arial"/>
                <a:cs typeface="Arial"/>
              </a:rPr>
              <a:t>Summation </a:t>
            </a:r>
            <a:r>
              <a:rPr sz="1800" spc="-10" dirty="0">
                <a:latin typeface="Arial"/>
                <a:cs typeface="Arial"/>
              </a:rPr>
              <a:t>over </a:t>
            </a:r>
            <a:r>
              <a:rPr sz="1800" spc="-5" dirty="0">
                <a:latin typeface="Arial"/>
                <a:cs typeface="Arial"/>
              </a:rPr>
              <a:t>all  </a:t>
            </a:r>
            <a:r>
              <a:rPr sz="1800" spc="-10" dirty="0">
                <a:latin typeface="Arial"/>
                <a:cs typeface="Arial"/>
              </a:rPr>
              <a:t>values </a:t>
            </a:r>
            <a:r>
              <a:rPr sz="1800" spc="-5" dirty="0">
                <a:latin typeface="Arial"/>
                <a:cs typeface="Arial"/>
              </a:rPr>
              <a:t>in </a:t>
            </a:r>
            <a:r>
              <a:rPr sz="1800" spc="-10" dirty="0">
                <a:latin typeface="Arial"/>
                <a:cs typeface="Arial"/>
              </a:rPr>
              <a:t>domain </a:t>
            </a:r>
            <a:r>
              <a:rPr sz="1800" spc="-5" dirty="0">
                <a:latin typeface="Arial"/>
                <a:cs typeface="Arial"/>
              </a:rPr>
              <a:t>of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X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46594" y="2505570"/>
            <a:ext cx="20834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Example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Let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97112" y="2505570"/>
            <a:ext cx="51727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be the </a:t>
            </a:r>
            <a:r>
              <a:rPr sz="2800" dirty="0">
                <a:latin typeface="Arial"/>
                <a:cs typeface="Arial"/>
              </a:rPr>
              <a:t>sum of </a:t>
            </a:r>
            <a:r>
              <a:rPr sz="2800" spc="-5" dirty="0">
                <a:latin typeface="Arial"/>
                <a:cs typeface="Arial"/>
              </a:rPr>
              <a:t>two fair </a:t>
            </a:r>
            <a:r>
              <a:rPr sz="2800" dirty="0">
                <a:latin typeface="Arial"/>
                <a:cs typeface="Arial"/>
              </a:rPr>
              <a:t>dice,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then: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481072" y="2633472"/>
            <a:ext cx="292607" cy="2423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97123" y="3049523"/>
            <a:ext cx="639775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346594" y="4123080"/>
            <a:ext cx="10238105" cy="836294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>
              <a:lnSpc>
                <a:spcPts val="3030"/>
              </a:lnSpc>
              <a:spcBef>
                <a:spcPts val="470"/>
              </a:spcBef>
              <a:tabLst>
                <a:tab pos="4582795" algn="l"/>
              </a:tabLst>
            </a:pPr>
            <a:r>
              <a:rPr sz="2800" b="1" spc="-5" dirty="0">
                <a:latin typeface="Arial"/>
                <a:cs typeface="Arial"/>
              </a:rPr>
              <a:t>Theorem (Linearity of Expectations) </a:t>
            </a:r>
            <a:r>
              <a:rPr sz="2800" i="1" spc="-5" dirty="0">
                <a:latin typeface="Arial"/>
                <a:cs typeface="Arial"/>
              </a:rPr>
              <a:t>For any finite </a:t>
            </a:r>
            <a:r>
              <a:rPr sz="2800" i="1" dirty="0">
                <a:latin typeface="Arial"/>
                <a:cs typeface="Arial"/>
              </a:rPr>
              <a:t>collection of  discrete</a:t>
            </a:r>
            <a:r>
              <a:rPr sz="2800" i="1" spc="-5" dirty="0">
                <a:latin typeface="Arial"/>
                <a:cs typeface="Arial"/>
              </a:rPr>
              <a:t> </a:t>
            </a:r>
            <a:r>
              <a:rPr sz="2800" i="1" spc="-25" dirty="0">
                <a:latin typeface="Arial"/>
                <a:cs typeface="Arial"/>
              </a:rPr>
              <a:t>RVs	</a:t>
            </a:r>
            <a:r>
              <a:rPr sz="2800" i="1" spc="-5" dirty="0">
                <a:latin typeface="Arial"/>
                <a:cs typeface="Arial"/>
              </a:rPr>
              <a:t>with finite </a:t>
            </a:r>
            <a:r>
              <a:rPr sz="2800" i="1" dirty="0">
                <a:latin typeface="Arial"/>
                <a:cs typeface="Arial"/>
              </a:rPr>
              <a:t>expectations,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446020" y="4639055"/>
            <a:ext cx="2372868" cy="3093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349496" y="5135879"/>
            <a:ext cx="3589020" cy="10576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568690" y="5342382"/>
            <a:ext cx="2727960" cy="646430"/>
          </a:xfrm>
          <a:prstGeom prst="rect">
            <a:avLst/>
          </a:prstGeom>
          <a:ln w="38100">
            <a:solidFill>
              <a:srgbClr val="EC7C3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305"/>
              </a:spcBef>
            </a:pPr>
            <a:r>
              <a:rPr sz="1800" spc="-5" dirty="0">
                <a:latin typeface="Arial"/>
                <a:cs typeface="Arial"/>
              </a:rPr>
              <a:t>E.g. for </a:t>
            </a:r>
            <a:r>
              <a:rPr sz="1800" spc="-15" dirty="0">
                <a:latin typeface="Arial"/>
                <a:cs typeface="Arial"/>
              </a:rPr>
              <a:t>two RVs </a:t>
            </a:r>
            <a:r>
              <a:rPr sz="1800" dirty="0">
                <a:latin typeface="Arial"/>
                <a:cs typeface="Arial"/>
              </a:rPr>
              <a:t>X </a:t>
            </a:r>
            <a:r>
              <a:rPr sz="1800" spc="-10" dirty="0">
                <a:latin typeface="Arial"/>
                <a:cs typeface="Arial"/>
              </a:rPr>
              <a:t>and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</a:p>
        </p:txBody>
      </p:sp>
      <p:sp>
        <p:nvSpPr>
          <p:cNvPr id="16" name="object 16"/>
          <p:cNvSpPr/>
          <p:nvPr/>
        </p:nvSpPr>
        <p:spPr>
          <a:xfrm>
            <a:off x="8680704" y="5664708"/>
            <a:ext cx="2502407" cy="2286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44830" y="5342382"/>
            <a:ext cx="3159760" cy="646430"/>
          </a:xfrm>
          <a:prstGeom prst="rect">
            <a:avLst/>
          </a:prstGeom>
          <a:ln w="38100">
            <a:solidFill>
              <a:srgbClr val="EC7C3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105410">
              <a:lnSpc>
                <a:spcPct val="100000"/>
              </a:lnSpc>
              <a:spcBef>
                <a:spcPts val="305"/>
              </a:spcBef>
            </a:pPr>
            <a:r>
              <a:rPr sz="1800" b="1" spc="-5" dirty="0">
                <a:latin typeface="Arial"/>
                <a:cs typeface="Arial"/>
              </a:rPr>
              <a:t>Corollary </a:t>
            </a:r>
            <a:r>
              <a:rPr sz="1800" i="1" spc="-5" dirty="0">
                <a:latin typeface="Arial"/>
                <a:cs typeface="Arial"/>
              </a:rPr>
              <a:t>For </a:t>
            </a:r>
            <a:r>
              <a:rPr sz="1800" i="1" spc="-10" dirty="0">
                <a:latin typeface="Arial"/>
                <a:cs typeface="Arial"/>
              </a:rPr>
              <a:t>any constant</a:t>
            </a:r>
            <a:r>
              <a:rPr sz="1800" i="1" dirty="0">
                <a:latin typeface="Arial"/>
                <a:cs typeface="Arial"/>
              </a:rPr>
              <a:t> c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385316" y="5664708"/>
            <a:ext cx="1476756" cy="2286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7A235-3AFE-8017-4D3D-FFBD235FE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  <a:endParaRPr lang="en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2101EAF3-54A8-946F-1770-5C653A005507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46594" y="1066801"/>
                <a:ext cx="11146155" cy="5126788"/>
              </a:xfrm>
            </p:spPr>
            <p:txBody>
              <a:bodyPr/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R" dirty="0"/>
                  <a:t>Probability axioms: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≤1</m:t>
                    </m:r>
                  </m:oMath>
                </a14:m>
                <a:endParaRPr lang="en-GR" dirty="0"/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b="0" dirty="0"/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nary>
                      <m:naryPr>
                        <m:chr m:val="⋃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)=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b="0" dirty="0"/>
                  <a:t> for infinite sequences of disjoint events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We can prove everything else based on these axioms, e.g. 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US" b="0" dirty="0"/>
                  <a:t>La</a:t>
                </a:r>
                <a:r>
                  <a:rPr lang="en-US" dirty="0"/>
                  <a:t>w of total probability: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</m:t>
                    </m:r>
                    <m:d>
                      <m:d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p>
                        </m:sSup>
                      </m:e>
                    </m:d>
                  </m:oMath>
                </a14:m>
                <a:endParaRPr lang="en-US" b="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b="0" dirty="0"/>
                  <a:t>Conditional probability: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∩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b="0" dirty="0"/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0" smtClean="0">
                        <a:latin typeface="Cambria Math" panose="02040503050406030204" pitchFamily="18" charset="0"/>
                      </a:rPr>
                      <m:t>Α</m:t>
                    </m:r>
                    <m:r>
                      <a:rPr lang="el-GR" b="0" i="0" smtClean="0">
                        <a:latin typeface="Cambria Math" panose="020405030504060302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l-GR" b="0" i="0" smtClean="0">
                        <a:latin typeface="Cambria Math" panose="02040503050406030204" pitchFamily="18" charset="0"/>
                      </a:rPr>
                      <m:t>Β</m:t>
                    </m:r>
                    <m:r>
                      <a:rPr lang="el-GR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is just a new event </a:t>
                </a:r>
                <a:r>
                  <a:rPr lang="en-US" dirty="0"/>
                  <a:t>in a new sample space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b="0" dirty="0"/>
                  <a:t>Independence: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⊥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: 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P</m:t>
                    </m:r>
                    <m:d>
                      <m:dPr>
                        <m:ctrlPr>
                          <a:rPr lang="en-US" b="0" i="0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b="0" dirty="0"/>
                  <a:t> 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b="0" dirty="0"/>
                  <a:t>Conditional Independence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⊥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: 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P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 b="0" dirty="0"/>
                  <a:t> 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b="0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2101EAF3-54A8-946F-1770-5C653A00550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46594" y="1066801"/>
                <a:ext cx="11146155" cy="5126788"/>
              </a:xfrm>
              <a:blipFill>
                <a:blip r:embed="rId2"/>
                <a:stretch>
                  <a:fillRect l="-1822" t="-222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55990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96865" y="0"/>
            <a:ext cx="505345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Conditional Expectation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346594" y="885507"/>
            <a:ext cx="109226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109075" algn="l"/>
                <a:tab pos="10552430" algn="l"/>
              </a:tabLst>
            </a:pPr>
            <a:r>
              <a:rPr sz="2800" b="1" spc="-10" dirty="0">
                <a:latin typeface="Arial"/>
                <a:cs typeface="Arial"/>
              </a:rPr>
              <a:t>D</a:t>
            </a:r>
            <a:r>
              <a:rPr sz="2800" b="1" dirty="0">
                <a:latin typeface="Arial"/>
                <a:cs typeface="Arial"/>
              </a:rPr>
              <a:t>ef</a:t>
            </a:r>
            <a:r>
              <a:rPr sz="2800" b="1" spc="-5" dirty="0">
                <a:latin typeface="Arial"/>
                <a:cs typeface="Arial"/>
              </a:rPr>
              <a:t>i</a:t>
            </a:r>
            <a:r>
              <a:rPr sz="2800" b="1" spc="-10" dirty="0">
                <a:latin typeface="Arial"/>
                <a:cs typeface="Arial"/>
              </a:rPr>
              <a:t>n</a:t>
            </a:r>
            <a:r>
              <a:rPr sz="2800" b="1" spc="-5" dirty="0">
                <a:latin typeface="Arial"/>
                <a:cs typeface="Arial"/>
              </a:rPr>
              <a:t>iti</a:t>
            </a:r>
            <a:r>
              <a:rPr sz="2800" b="1" spc="-10" dirty="0">
                <a:latin typeface="Arial"/>
                <a:cs typeface="Arial"/>
              </a:rPr>
              <a:t>o</a:t>
            </a:r>
            <a:r>
              <a:rPr sz="2800" b="1" spc="-5" dirty="0">
                <a:latin typeface="Arial"/>
                <a:cs typeface="Arial"/>
              </a:rPr>
              <a:t>n</a:t>
            </a:r>
            <a:r>
              <a:rPr sz="2800" b="1" spc="20" dirty="0">
                <a:latin typeface="Arial"/>
                <a:cs typeface="Arial"/>
              </a:rPr>
              <a:t> </a:t>
            </a:r>
            <a:r>
              <a:rPr sz="2800" i="1" spc="-10" dirty="0">
                <a:latin typeface="Arial"/>
                <a:cs typeface="Arial"/>
              </a:rPr>
              <a:t>T</a:t>
            </a:r>
            <a:r>
              <a:rPr sz="2800" i="1" spc="-5" dirty="0">
                <a:latin typeface="Arial"/>
                <a:cs typeface="Arial"/>
              </a:rPr>
              <a:t>he</a:t>
            </a:r>
            <a:r>
              <a:rPr sz="2800" i="1" spc="5" dirty="0">
                <a:latin typeface="Arial"/>
                <a:cs typeface="Arial"/>
              </a:rPr>
              <a:t>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cond</a:t>
            </a: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iti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ona</a:t>
            </a: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</a:t>
            </a:r>
            <a:r>
              <a:rPr sz="2800" i="1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expec</a:t>
            </a: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ti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</a:t>
            </a: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</a:t>
            </a:r>
            <a:r>
              <a:rPr sz="2800" i="1" spc="-1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o</a:t>
            </a:r>
            <a:r>
              <a:rPr sz="2800" i="1" spc="-5" dirty="0">
                <a:latin typeface="Arial"/>
                <a:cs typeface="Arial"/>
              </a:rPr>
              <a:t>f</a:t>
            </a:r>
            <a:r>
              <a:rPr sz="2800" i="1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a</a:t>
            </a:r>
            <a:r>
              <a:rPr sz="2800" i="1" spc="-1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d</a:t>
            </a:r>
            <a:r>
              <a:rPr sz="2800" i="1" spc="-5" dirty="0">
                <a:latin typeface="Arial"/>
                <a:cs typeface="Arial"/>
              </a:rPr>
              <a:t>i</a:t>
            </a:r>
            <a:r>
              <a:rPr sz="2800" i="1" dirty="0">
                <a:latin typeface="Arial"/>
                <a:cs typeface="Arial"/>
              </a:rPr>
              <a:t>scre</a:t>
            </a:r>
            <a:r>
              <a:rPr sz="2800" i="1" spc="-5" dirty="0">
                <a:latin typeface="Arial"/>
                <a:cs typeface="Arial"/>
              </a:rPr>
              <a:t>te</a:t>
            </a:r>
            <a:r>
              <a:rPr sz="2800" i="1" spc="5" dirty="0">
                <a:latin typeface="Arial"/>
                <a:cs typeface="Arial"/>
              </a:rPr>
              <a:t> </a:t>
            </a:r>
            <a:r>
              <a:rPr sz="2800" i="1" spc="-60" dirty="0">
                <a:latin typeface="Arial"/>
                <a:cs typeface="Arial"/>
              </a:rPr>
              <a:t>R</a:t>
            </a:r>
            <a:r>
              <a:rPr sz="2800" i="1" spc="-5" dirty="0">
                <a:latin typeface="Arial"/>
                <a:cs typeface="Arial"/>
              </a:rPr>
              <a:t>V</a:t>
            </a:r>
            <a:r>
              <a:rPr sz="2800" i="1" dirty="0">
                <a:latin typeface="Arial"/>
                <a:cs typeface="Arial"/>
              </a:rPr>
              <a:t>	</a:t>
            </a:r>
            <a:r>
              <a:rPr sz="2800" i="1" spc="-5" dirty="0">
                <a:latin typeface="Arial"/>
                <a:cs typeface="Arial"/>
              </a:rPr>
              <a:t>,</a:t>
            </a:r>
            <a:r>
              <a:rPr sz="2800" i="1" spc="-1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g</a:t>
            </a:r>
            <a:r>
              <a:rPr sz="2800" i="1" spc="-5" dirty="0">
                <a:latin typeface="Arial"/>
                <a:cs typeface="Arial"/>
              </a:rPr>
              <a:t>i</a:t>
            </a:r>
            <a:r>
              <a:rPr sz="2800" i="1" dirty="0">
                <a:latin typeface="Arial"/>
                <a:cs typeface="Arial"/>
              </a:rPr>
              <a:t>ve</a:t>
            </a:r>
            <a:r>
              <a:rPr sz="2800" i="1" spc="-5" dirty="0">
                <a:latin typeface="Arial"/>
                <a:cs typeface="Arial"/>
              </a:rPr>
              <a:t>n</a:t>
            </a:r>
            <a:r>
              <a:rPr sz="2800" i="1" dirty="0">
                <a:latin typeface="Arial"/>
                <a:cs typeface="Arial"/>
              </a:rPr>
              <a:t>	</a:t>
            </a:r>
            <a:r>
              <a:rPr sz="2800" i="1" spc="-5" dirty="0">
                <a:latin typeface="Arial"/>
                <a:cs typeface="Arial"/>
              </a:rPr>
              <a:t>i</a:t>
            </a:r>
            <a:r>
              <a:rPr sz="2800" i="1" dirty="0">
                <a:latin typeface="Arial"/>
                <a:cs typeface="Arial"/>
              </a:rPr>
              <a:t>s: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157716" y="1027175"/>
            <a:ext cx="292607" cy="2423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71988" y="1027175"/>
            <a:ext cx="260603" cy="2423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10483" y="1737360"/>
            <a:ext cx="5971032" cy="7467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46594" y="2722651"/>
            <a:ext cx="11109325" cy="836294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>
              <a:lnSpc>
                <a:spcPts val="3030"/>
              </a:lnSpc>
              <a:spcBef>
                <a:spcPts val="470"/>
              </a:spcBef>
              <a:tabLst>
                <a:tab pos="2721610" algn="l"/>
                <a:tab pos="8147050" algn="l"/>
              </a:tabLst>
            </a:pPr>
            <a:r>
              <a:rPr sz="2800" b="1" spc="-5" dirty="0">
                <a:latin typeface="Arial"/>
                <a:cs typeface="Arial"/>
              </a:rPr>
              <a:t>Example </a:t>
            </a:r>
            <a:r>
              <a:rPr sz="2800" spc="-5" dirty="0">
                <a:latin typeface="Arial"/>
                <a:cs typeface="Arial"/>
              </a:rPr>
              <a:t>Roll two standard </a:t>
            </a:r>
            <a:r>
              <a:rPr sz="2800" dirty="0">
                <a:latin typeface="Arial"/>
                <a:cs typeface="Arial"/>
              </a:rPr>
              <a:t>six-sided dice</a:t>
            </a:r>
            <a:r>
              <a:rPr sz="2800" spc="1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and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let	</a:t>
            </a:r>
            <a:r>
              <a:rPr sz="2800" spc="-5" dirty="0">
                <a:latin typeface="Arial"/>
                <a:cs typeface="Arial"/>
              </a:rPr>
              <a:t>be the </a:t>
            </a:r>
            <a:r>
              <a:rPr sz="2800" dirty="0">
                <a:latin typeface="Arial"/>
                <a:cs typeface="Arial"/>
              </a:rPr>
              <a:t>result of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the  </a:t>
            </a:r>
            <a:r>
              <a:rPr sz="2800" dirty="0">
                <a:latin typeface="Arial"/>
                <a:cs typeface="Arial"/>
              </a:rPr>
              <a:t>first </a:t>
            </a:r>
            <a:r>
              <a:rPr sz="2800" spc="-5" dirty="0">
                <a:latin typeface="Arial"/>
                <a:cs typeface="Arial"/>
              </a:rPr>
              <a:t>die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and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let	</a:t>
            </a:r>
            <a:r>
              <a:rPr sz="2800" spc="-5" dirty="0">
                <a:latin typeface="Arial"/>
                <a:cs typeface="Arial"/>
              </a:rPr>
              <a:t>be the </a:t>
            </a:r>
            <a:r>
              <a:rPr sz="2800" dirty="0">
                <a:latin typeface="Arial"/>
                <a:cs typeface="Arial"/>
              </a:rPr>
              <a:t>sum of both dice,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then:</a:t>
            </a:r>
          </a:p>
        </p:txBody>
      </p:sp>
      <p:sp>
        <p:nvSpPr>
          <p:cNvPr id="8" name="object 8"/>
          <p:cNvSpPr/>
          <p:nvPr/>
        </p:nvSpPr>
        <p:spPr>
          <a:xfrm>
            <a:off x="8173211" y="2848355"/>
            <a:ext cx="292607" cy="2407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70632" y="3247644"/>
            <a:ext cx="259080" cy="2407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12391" y="3646932"/>
            <a:ext cx="6225540" cy="10256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98391" y="4930140"/>
            <a:ext cx="6637019" cy="10256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80980" y="6181871"/>
            <a:ext cx="112268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dirty="0">
                <a:solidFill>
                  <a:srgbClr val="B8CDE4"/>
                </a:solidFill>
                <a:latin typeface="Arial"/>
                <a:cs typeface="Arial"/>
              </a:rPr>
              <a:t>Conditional expectation </a:t>
            </a:r>
            <a:r>
              <a:rPr sz="2800" i="1" spc="-5" dirty="0">
                <a:solidFill>
                  <a:srgbClr val="B8CDE4"/>
                </a:solidFill>
                <a:latin typeface="Arial"/>
                <a:cs typeface="Arial"/>
              </a:rPr>
              <a:t>follows </a:t>
            </a:r>
            <a:r>
              <a:rPr sz="2800" i="1" dirty="0">
                <a:solidFill>
                  <a:srgbClr val="B8CDE4"/>
                </a:solidFill>
                <a:latin typeface="Arial"/>
                <a:cs typeface="Arial"/>
              </a:rPr>
              <a:t>properties of expectation </a:t>
            </a:r>
            <a:r>
              <a:rPr sz="2800" i="1" spc="-20" dirty="0">
                <a:solidFill>
                  <a:srgbClr val="B8CDE4"/>
                </a:solidFill>
                <a:latin typeface="Arial"/>
                <a:cs typeface="Arial"/>
              </a:rPr>
              <a:t>(linearity,</a:t>
            </a:r>
            <a:r>
              <a:rPr sz="2800" i="1" spc="10" dirty="0">
                <a:solidFill>
                  <a:srgbClr val="B8CDE4"/>
                </a:solidFill>
                <a:latin typeface="Arial"/>
                <a:cs typeface="Arial"/>
              </a:rPr>
              <a:t> </a:t>
            </a:r>
            <a:r>
              <a:rPr sz="2800" i="1" dirty="0">
                <a:solidFill>
                  <a:srgbClr val="B8CDE4"/>
                </a:solidFill>
                <a:latin typeface="Arial"/>
                <a:cs typeface="Arial"/>
              </a:rPr>
              <a:t>etc.)</a:t>
            </a:r>
            <a:endParaRPr sz="2800"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A88898-3CCE-93E9-DA68-8FAD4FFFCE3D}"/>
                  </a:ext>
                </a:extLst>
              </p:cNvPr>
              <p:cNvSpPr txBox="1"/>
              <p:nvPr/>
            </p:nvSpPr>
            <p:spPr>
              <a:xfrm>
                <a:off x="5029200" y="4365748"/>
                <a:ext cx="4758735" cy="1077218"/>
              </a:xfrm>
              <a:prstGeom prst="rect">
                <a:avLst/>
              </a:prstGeom>
              <a:solidFill>
                <a:srgbClr val="BABB26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GR" sz="3200" dirty="0"/>
                  <a:t> is a number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GR" sz="3200" dirty="0"/>
                  <a:t> is a function</a:t>
                </a: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A88898-3CCE-93E9-DA68-8FAD4FFFCE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0" y="4365748"/>
                <a:ext cx="4758735" cy="1077218"/>
              </a:xfrm>
              <a:prstGeom prst="rect">
                <a:avLst/>
              </a:prstGeom>
              <a:blipFill>
                <a:blip r:embed="rId7"/>
                <a:stretch>
                  <a:fillRect l="-1067" t="-6977" b="-16279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15155" y="-10368"/>
            <a:ext cx="558533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Law of Total Expectation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346594" y="1038669"/>
            <a:ext cx="10258425" cy="836294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>
              <a:lnSpc>
                <a:spcPts val="3030"/>
              </a:lnSpc>
              <a:spcBef>
                <a:spcPts val="470"/>
              </a:spcBef>
              <a:tabLst>
                <a:tab pos="5168265" algn="l"/>
                <a:tab pos="6156960" algn="l"/>
              </a:tabLst>
            </a:pPr>
            <a:r>
              <a:rPr sz="2800" b="1" spc="-5" dirty="0">
                <a:latin typeface="Arial"/>
                <a:cs typeface="Arial"/>
              </a:rPr>
              <a:t>Law of </a:t>
            </a:r>
            <a:r>
              <a:rPr sz="2800" b="1" spc="-45" dirty="0">
                <a:latin typeface="Arial"/>
                <a:cs typeface="Arial"/>
              </a:rPr>
              <a:t>Total</a:t>
            </a:r>
            <a:r>
              <a:rPr sz="2800" b="1" spc="6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Expectation</a:t>
            </a:r>
            <a:r>
              <a:rPr sz="2800" b="1" spc="3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Let	</a:t>
            </a:r>
            <a:r>
              <a:rPr sz="2800" i="1" spc="-5" dirty="0">
                <a:latin typeface="Arial"/>
                <a:cs typeface="Arial"/>
              </a:rPr>
              <a:t>and	be </a:t>
            </a:r>
            <a:r>
              <a:rPr sz="2800" i="1" dirty="0">
                <a:latin typeface="Arial"/>
                <a:cs typeface="Arial"/>
              </a:rPr>
              <a:t>discrete </a:t>
            </a:r>
            <a:r>
              <a:rPr sz="2800" i="1" spc="-25" dirty="0">
                <a:latin typeface="Arial"/>
                <a:cs typeface="Arial"/>
              </a:rPr>
              <a:t>RVs </a:t>
            </a:r>
            <a:r>
              <a:rPr sz="2800" i="1" spc="-5" dirty="0">
                <a:latin typeface="Arial"/>
                <a:cs typeface="Arial"/>
              </a:rPr>
              <a:t>with finite  </a:t>
            </a:r>
            <a:r>
              <a:rPr sz="2800" i="1" dirty="0">
                <a:latin typeface="Arial"/>
                <a:cs typeface="Arial"/>
              </a:rPr>
              <a:t>expectations,</a:t>
            </a:r>
            <a:r>
              <a:rPr sz="2800" i="1" spc="-1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then: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92267" y="1168908"/>
            <a:ext cx="291084" cy="2407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04203" y="1168908"/>
            <a:ext cx="259079" cy="2407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20540" y="2058923"/>
            <a:ext cx="3550919" cy="3550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46594" y="2902204"/>
            <a:ext cx="6896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Arial"/>
                <a:cs typeface="Arial"/>
              </a:rPr>
              <a:t>Proof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65604" y="2731007"/>
            <a:ext cx="4256532" cy="7574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3915155" y="3570732"/>
            <a:ext cx="3122676" cy="7696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777988" y="3767835"/>
            <a:ext cx="3322954" cy="2212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( Definition of expectation</a:t>
            </a:r>
            <a:r>
              <a:rPr sz="2000" b="1" spc="-1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( </a:t>
            </a:r>
            <a:r>
              <a:rPr sz="2000" b="1" spc="-5" dirty="0">
                <a:latin typeface="Arial"/>
                <a:cs typeface="Arial"/>
              </a:rPr>
              <a:t>Probability </a:t>
            </a:r>
            <a:r>
              <a:rPr sz="2000" b="1" dirty="0">
                <a:latin typeface="Arial"/>
                <a:cs typeface="Arial"/>
              </a:rPr>
              <a:t>chain </a:t>
            </a:r>
            <a:r>
              <a:rPr sz="2000" b="1" spc="-5" dirty="0">
                <a:latin typeface="Arial"/>
                <a:cs typeface="Arial"/>
              </a:rPr>
              <a:t>rule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( </a:t>
            </a:r>
            <a:r>
              <a:rPr sz="2000" b="1" spc="-5" dirty="0">
                <a:latin typeface="Arial"/>
                <a:cs typeface="Arial"/>
              </a:rPr>
              <a:t>Linearity of </a:t>
            </a:r>
            <a:r>
              <a:rPr sz="2000" b="1" dirty="0">
                <a:latin typeface="Arial"/>
                <a:cs typeface="Arial"/>
              </a:rPr>
              <a:t>expectations</a:t>
            </a:r>
            <a:r>
              <a:rPr sz="2000" b="1" spc="-1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( </a:t>
            </a:r>
            <a:r>
              <a:rPr sz="2000" b="1" spc="-5" dirty="0">
                <a:latin typeface="Arial"/>
                <a:cs typeface="Arial"/>
              </a:rPr>
              <a:t>Law </a:t>
            </a:r>
            <a:r>
              <a:rPr sz="2000" b="1" dirty="0">
                <a:latin typeface="Arial"/>
                <a:cs typeface="Arial"/>
              </a:rPr>
              <a:t>of total probability</a:t>
            </a:r>
            <a:r>
              <a:rPr sz="2000" b="1" spc="-1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918203" y="4413503"/>
            <a:ext cx="2087879" cy="5669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918203" y="5052059"/>
            <a:ext cx="2017776" cy="56692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18203" y="5690615"/>
            <a:ext cx="2328672" cy="5349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9055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6CBC0-2A55-D140-0027-532758B9F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0"/>
            <a:ext cx="7465696" cy="1661993"/>
          </a:xfrm>
        </p:spPr>
        <p:txBody>
          <a:bodyPr/>
          <a:lstStyle/>
          <a:p>
            <a:r>
              <a:rPr lang="en-GR" dirty="0"/>
              <a:t>Law of the Unconsious Statistician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9501D331-7E4B-ED66-A5E9-BA61452A5AAD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28600" y="1219200"/>
                <a:ext cx="11146155" cy="1476430"/>
              </a:xfrm>
            </p:spPr>
            <p:txBody>
              <a:bodyPr/>
              <a:lstStyle/>
              <a:p>
                <a:r>
                  <a:rPr lang="en-GR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b="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b="0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9501D331-7E4B-ED66-A5E9-BA61452A5A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28600" y="1219200"/>
                <a:ext cx="11146155" cy="1476430"/>
              </a:xfrm>
              <a:blipFill>
                <a:blip r:embed="rId2"/>
                <a:stretch>
                  <a:fillRect l="-2050" t="-76068" b="-142735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097C48F-40A8-2378-3DDD-5FEFB2E2BDDC}"/>
                  </a:ext>
                </a:extLst>
              </p:cNvPr>
              <p:cNvSpPr txBox="1"/>
              <p:nvPr/>
            </p:nvSpPr>
            <p:spPr>
              <a:xfrm>
                <a:off x="2514600" y="2997456"/>
                <a:ext cx="7162800" cy="3860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/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𝑦</m:t>
                        </m:r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nary>
                  </m:oMath>
                </a14:m>
                <a:r>
                  <a:rPr lang="en-GR" sz="2800" i="1" dirty="0">
                    <a:latin typeface="Cambria Math" panose="02040503050406030204" pitchFamily="18" charset="0"/>
                  </a:rPr>
                  <a:t> = </a:t>
                </a:r>
              </a:p>
              <a:p>
                <a:pPr algn="ctr"/>
                <a:r>
                  <a:rPr lang="en-US" sz="2800" i="1" dirty="0">
                    <a:latin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/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𝑦𝑃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d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nary>
                  </m:oMath>
                </a14:m>
                <a:endParaRPr lang="en-GR" sz="28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nary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/>
                        <m:e/>
                      </m:nary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US" sz="24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GR" sz="24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097C48F-40A8-2378-3DDD-5FEFB2E2BD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2997456"/>
                <a:ext cx="7162800" cy="3860544"/>
              </a:xfrm>
              <a:prstGeom prst="rect">
                <a:avLst/>
              </a:prstGeom>
              <a:blipFill>
                <a:blip r:embed="rId3"/>
                <a:stretch>
                  <a:fillRect l="-531" t="-17434" b="-46053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bject 8">
            <a:extLst>
              <a:ext uri="{FF2B5EF4-FFF2-40B4-BE49-F238E27FC236}">
                <a16:creationId xmlns:a16="http://schemas.microsoft.com/office/drawing/2014/main" id="{98BA6E6F-EEFB-F31B-E80D-AF673E7511AC}"/>
              </a:ext>
            </a:extLst>
          </p:cNvPr>
          <p:cNvSpPr txBox="1"/>
          <p:nvPr/>
        </p:nvSpPr>
        <p:spPr>
          <a:xfrm>
            <a:off x="381000" y="2976880"/>
            <a:ext cx="10706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Arial"/>
                <a:cs typeface="Arial"/>
              </a:rPr>
              <a:t>P</a:t>
            </a:r>
            <a:r>
              <a:rPr sz="2800" b="1" spc="-5" dirty="0">
                <a:latin typeface="Arial"/>
                <a:cs typeface="Arial"/>
              </a:rPr>
              <a:t>r</a:t>
            </a:r>
            <a:r>
              <a:rPr sz="2800" b="1" spc="-10" dirty="0">
                <a:latin typeface="Arial"/>
                <a:cs typeface="Arial"/>
              </a:rPr>
              <a:t>oo</a:t>
            </a:r>
            <a:r>
              <a:rPr sz="2800" b="1" dirty="0">
                <a:latin typeface="Arial"/>
                <a:cs typeface="Arial"/>
              </a:rPr>
              <a:t>f</a:t>
            </a:r>
            <a:r>
              <a:rPr sz="2800" b="1" spc="-5" dirty="0"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53874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96866" y="0"/>
            <a:ext cx="339725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Variance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346594" y="885507"/>
            <a:ext cx="76962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582285" algn="l"/>
              </a:tabLst>
            </a:pPr>
            <a:r>
              <a:rPr sz="2800" b="1" spc="-5" dirty="0">
                <a:latin typeface="Arial"/>
                <a:cs typeface="Arial"/>
              </a:rPr>
              <a:t>Definition </a:t>
            </a:r>
            <a:r>
              <a:rPr sz="2800" i="1" spc="-5" dirty="0">
                <a:latin typeface="Arial"/>
                <a:cs typeface="Arial"/>
              </a:rPr>
              <a:t>The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variance</a:t>
            </a:r>
            <a:r>
              <a:rPr sz="2800" i="1" dirty="0">
                <a:latin typeface="Arial"/>
                <a:cs typeface="Arial"/>
              </a:rPr>
              <a:t> of</a:t>
            </a:r>
            <a:r>
              <a:rPr sz="2800" i="1" spc="65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a</a:t>
            </a:r>
            <a:r>
              <a:rPr sz="2800" i="1" spc="15" dirty="0">
                <a:latin typeface="Arial"/>
                <a:cs typeface="Arial"/>
              </a:rPr>
              <a:t> </a:t>
            </a:r>
            <a:r>
              <a:rPr sz="2800" i="1" spc="-35" dirty="0">
                <a:latin typeface="Arial"/>
                <a:cs typeface="Arial"/>
              </a:rPr>
              <a:t>RV	</a:t>
            </a:r>
            <a:r>
              <a:rPr sz="2800" i="1" spc="-5" dirty="0">
                <a:latin typeface="Arial"/>
                <a:cs typeface="Arial"/>
              </a:rPr>
              <a:t>is defined</a:t>
            </a:r>
            <a:r>
              <a:rPr sz="2800" i="1" spc="-3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as,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35167" y="1010411"/>
            <a:ext cx="292608" cy="2407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69791" y="1644395"/>
            <a:ext cx="4023360" cy="399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6594" y="2304008"/>
            <a:ext cx="40074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Arial"/>
                <a:cs typeface="Arial"/>
              </a:rPr>
              <a:t>The </a:t>
            </a: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standard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deviation</a:t>
            </a:r>
            <a:r>
              <a:rPr sz="2800" i="1" spc="-15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is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81726" y="2304008"/>
            <a:ext cx="1244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439411" y="2360676"/>
            <a:ext cx="2706624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965185" y="1700022"/>
            <a:ext cx="1141730" cy="368935"/>
          </a:xfrm>
          <a:prstGeom prst="rect">
            <a:avLst/>
          </a:prstGeom>
          <a:ln w="38100">
            <a:solidFill>
              <a:srgbClr val="EC7C3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305"/>
              </a:spcBef>
            </a:pPr>
            <a:r>
              <a:rPr sz="1800" spc="-5" dirty="0">
                <a:latin typeface="Arial"/>
                <a:cs typeface="Arial"/>
              </a:rPr>
              <a:t>(X-units)</a:t>
            </a:r>
            <a:r>
              <a:rPr sz="1800" spc="-7" baseline="25462" dirty="0">
                <a:latin typeface="Arial"/>
                <a:cs typeface="Arial"/>
              </a:rPr>
              <a:t>2</a:t>
            </a:r>
            <a:endParaRPr sz="1800" baseline="25462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550657" y="2388870"/>
            <a:ext cx="1056640" cy="368935"/>
          </a:xfrm>
          <a:prstGeom prst="rect">
            <a:avLst/>
          </a:prstGeom>
          <a:ln w="38100">
            <a:solidFill>
              <a:srgbClr val="EC7C3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305"/>
              </a:spcBef>
            </a:pPr>
            <a:r>
              <a:rPr sz="1800" spc="-5" dirty="0">
                <a:latin typeface="Arial"/>
                <a:cs typeface="Arial"/>
              </a:rPr>
              <a:t>(X-units)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6594" y="3048419"/>
            <a:ext cx="661733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Lemma </a:t>
            </a:r>
            <a:r>
              <a:rPr sz="2800" spc="-5" dirty="0">
                <a:latin typeface="Arial"/>
                <a:cs typeface="Arial"/>
              </a:rPr>
              <a:t>An </a:t>
            </a:r>
            <a:r>
              <a:rPr sz="2800" dirty="0">
                <a:latin typeface="Arial"/>
                <a:cs typeface="Arial"/>
              </a:rPr>
              <a:t>equivalent form of variance</a:t>
            </a:r>
            <a:r>
              <a:rPr sz="2800" spc="-1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is:</a:t>
            </a:r>
            <a:endParaRPr sz="2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69791" y="3741420"/>
            <a:ext cx="4189475" cy="4312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180332" y="5556503"/>
            <a:ext cx="3448812" cy="2849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156333" y="4957813"/>
            <a:ext cx="3188970" cy="143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Arial"/>
                <a:cs typeface="Arial"/>
              </a:rPr>
              <a:t>(Distributive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property)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80800"/>
              </a:lnSpc>
              <a:spcBef>
                <a:spcPts val="5"/>
              </a:spcBef>
            </a:pPr>
            <a:r>
              <a:rPr sz="2000" b="1" spc="-5" dirty="0">
                <a:latin typeface="Arial"/>
                <a:cs typeface="Arial"/>
              </a:rPr>
              <a:t>(Linearity of</a:t>
            </a:r>
            <a:r>
              <a:rPr sz="2000" b="1" spc="-8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expectations)  (Algebra)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180332" y="6108191"/>
            <a:ext cx="1889760" cy="2849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46594" y="4362577"/>
            <a:ext cx="38252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Arial"/>
                <a:cs typeface="Arial"/>
              </a:rPr>
              <a:t>Proof </a:t>
            </a:r>
            <a:r>
              <a:rPr sz="2800" spc="-5" dirty="0">
                <a:latin typeface="Arial"/>
                <a:cs typeface="Arial"/>
              </a:rPr>
              <a:t>Keep in mind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that</a:t>
            </a:r>
            <a:endParaRPr sz="2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130417" y="4362577"/>
            <a:ext cx="21234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is a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constant,</a:t>
            </a:r>
            <a:endParaRPr sz="28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251959" y="4463796"/>
            <a:ext cx="743712" cy="35356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374392" y="5003291"/>
            <a:ext cx="4928615" cy="2849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96866" y="0"/>
            <a:ext cx="3397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Covariance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346594" y="885507"/>
            <a:ext cx="94957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393180" algn="l"/>
                <a:tab pos="7381875" algn="l"/>
              </a:tabLst>
            </a:pPr>
            <a:r>
              <a:rPr sz="2800" b="1" spc="-5" dirty="0">
                <a:latin typeface="Arial"/>
                <a:cs typeface="Arial"/>
              </a:rPr>
              <a:t>Definition </a:t>
            </a:r>
            <a:r>
              <a:rPr sz="2800" i="1" spc="-5" dirty="0">
                <a:latin typeface="Arial"/>
                <a:cs typeface="Arial"/>
              </a:rPr>
              <a:t>The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covariance</a:t>
            </a:r>
            <a:r>
              <a:rPr sz="2800" i="1" dirty="0">
                <a:latin typeface="Arial"/>
                <a:cs typeface="Arial"/>
              </a:rPr>
              <a:t> of</a:t>
            </a:r>
            <a:r>
              <a:rPr sz="2800" i="1" spc="70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two</a:t>
            </a:r>
            <a:r>
              <a:rPr sz="2800" i="1" spc="10" dirty="0">
                <a:latin typeface="Arial"/>
                <a:cs typeface="Arial"/>
              </a:rPr>
              <a:t> </a:t>
            </a:r>
            <a:r>
              <a:rPr sz="2800" i="1" spc="-25" dirty="0">
                <a:latin typeface="Arial"/>
                <a:cs typeface="Arial"/>
              </a:rPr>
              <a:t>RVs	</a:t>
            </a:r>
            <a:r>
              <a:rPr sz="2800" i="1" spc="-5" dirty="0">
                <a:latin typeface="Arial"/>
                <a:cs typeface="Arial"/>
              </a:rPr>
              <a:t>and	is defined</a:t>
            </a:r>
            <a:r>
              <a:rPr sz="2800" i="1" spc="-3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as,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384035" y="1010411"/>
            <a:ext cx="292608" cy="2407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429500" y="1010411"/>
            <a:ext cx="260603" cy="2407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17520" y="1690116"/>
            <a:ext cx="6156959" cy="3535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70832" y="2482595"/>
            <a:ext cx="292608" cy="2407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16296" y="2482595"/>
            <a:ext cx="260603" cy="2407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51404" y="3012948"/>
            <a:ext cx="7357872" cy="3535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19527" y="4229100"/>
            <a:ext cx="4411980" cy="2849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53611" y="4805171"/>
            <a:ext cx="3326891" cy="2849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53611" y="5259323"/>
            <a:ext cx="6614159" cy="2849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753611" y="5742432"/>
            <a:ext cx="7277100" cy="2849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53611" y="6179820"/>
            <a:ext cx="3838955" cy="2529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46594" y="2347404"/>
            <a:ext cx="5793740" cy="4105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373880" algn="l"/>
                <a:tab pos="5362575" algn="l"/>
              </a:tabLst>
            </a:pPr>
            <a:r>
              <a:rPr sz="2800" b="1" spc="-5" dirty="0">
                <a:latin typeface="Arial"/>
                <a:cs typeface="Arial"/>
              </a:rPr>
              <a:t>Lemma </a:t>
            </a:r>
            <a:r>
              <a:rPr sz="2800" i="1" spc="-5" dirty="0">
                <a:latin typeface="Arial"/>
                <a:cs typeface="Arial"/>
              </a:rPr>
              <a:t>For any</a:t>
            </a:r>
            <a:r>
              <a:rPr sz="2800" i="1" spc="60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two</a:t>
            </a:r>
            <a:r>
              <a:rPr sz="2800" i="1" spc="10" dirty="0">
                <a:latin typeface="Arial"/>
                <a:cs typeface="Arial"/>
              </a:rPr>
              <a:t> </a:t>
            </a:r>
            <a:r>
              <a:rPr sz="2800" i="1" spc="-25" dirty="0">
                <a:latin typeface="Arial"/>
                <a:cs typeface="Arial"/>
              </a:rPr>
              <a:t>RVs	</a:t>
            </a:r>
            <a:r>
              <a:rPr sz="2800" i="1" spc="-5" dirty="0">
                <a:latin typeface="Arial"/>
                <a:cs typeface="Arial"/>
              </a:rPr>
              <a:t>and	,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4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i="1" dirty="0">
                <a:latin typeface="Arial"/>
                <a:cs typeface="Arial"/>
              </a:rPr>
              <a:t>e.g. variance </a:t>
            </a:r>
            <a:r>
              <a:rPr sz="2800" i="1" spc="-5" dirty="0">
                <a:latin typeface="Arial"/>
                <a:cs typeface="Arial"/>
              </a:rPr>
              <a:t>is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not </a:t>
            </a: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 linear</a:t>
            </a:r>
            <a:r>
              <a:rPr sz="2800" i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i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operator</a:t>
            </a:r>
            <a:r>
              <a:rPr sz="2800" i="1" spc="-15" dirty="0">
                <a:latin typeface="Arial"/>
                <a:cs typeface="Arial"/>
              </a:rPr>
              <a:t>.</a:t>
            </a:r>
            <a:endParaRPr sz="2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55"/>
              </a:spcBef>
            </a:pPr>
            <a:r>
              <a:rPr sz="2800" b="1" spc="-10" dirty="0">
                <a:latin typeface="Arial"/>
                <a:cs typeface="Arial"/>
              </a:rPr>
              <a:t>Proof</a:t>
            </a:r>
            <a:endParaRPr sz="2800" dirty="0">
              <a:latin typeface="Arial"/>
              <a:cs typeface="Arial"/>
            </a:endParaRPr>
          </a:p>
          <a:p>
            <a:pPr marL="12700" marR="2750820">
              <a:lnSpc>
                <a:spcPct val="150400"/>
              </a:lnSpc>
              <a:spcBef>
                <a:spcPts val="235"/>
              </a:spcBef>
            </a:pPr>
            <a:r>
              <a:rPr sz="2000" b="1" spc="-5" dirty="0">
                <a:latin typeface="Arial"/>
                <a:cs typeface="Arial"/>
              </a:rPr>
              <a:t>(Linearity </a:t>
            </a:r>
            <a:r>
              <a:rPr sz="2000" b="1" dirty="0">
                <a:latin typeface="Arial"/>
                <a:cs typeface="Arial"/>
              </a:rPr>
              <a:t>of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expectation)  </a:t>
            </a:r>
            <a:r>
              <a:rPr sz="2000" b="1" spc="-5" dirty="0">
                <a:latin typeface="Arial"/>
                <a:cs typeface="Arial"/>
              </a:rPr>
              <a:t>(Distributive property)  (Linearity </a:t>
            </a:r>
            <a:r>
              <a:rPr sz="2000" b="1" dirty="0">
                <a:latin typeface="Arial"/>
                <a:cs typeface="Arial"/>
              </a:rPr>
              <a:t>of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expectation)  (Definition </a:t>
            </a:r>
            <a:r>
              <a:rPr sz="2000" b="1" spc="-5" dirty="0">
                <a:latin typeface="Arial"/>
                <a:cs typeface="Arial"/>
              </a:rPr>
              <a:t>of </a:t>
            </a:r>
            <a:r>
              <a:rPr sz="2000" b="1" spc="-40" dirty="0">
                <a:latin typeface="Arial"/>
                <a:cs typeface="Arial"/>
              </a:rPr>
              <a:t>Var </a:t>
            </a:r>
            <a:r>
              <a:rPr sz="2000" b="1" dirty="0">
                <a:latin typeface="Arial"/>
                <a:cs typeface="Arial"/>
              </a:rPr>
              <a:t>/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Cov)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4117F-C420-ECB7-3451-F25A10A5B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R" dirty="0"/>
              <a:t>Covariance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472E206-7640-2DF2-D4CF-0AC56D3A7A9D}"/>
              </a:ext>
            </a:extLst>
          </p:cNvPr>
          <p:cNvCxnSpPr/>
          <p:nvPr/>
        </p:nvCxnSpPr>
        <p:spPr>
          <a:xfrm flipV="1">
            <a:off x="3020291" y="949036"/>
            <a:ext cx="0" cy="2895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883E857-C069-6D6A-3AA1-6B9BD763FB3E}"/>
              </a:ext>
            </a:extLst>
          </p:cNvPr>
          <p:cNvCxnSpPr>
            <a:cxnSpLocks/>
          </p:cNvCxnSpPr>
          <p:nvPr/>
        </p:nvCxnSpPr>
        <p:spPr>
          <a:xfrm>
            <a:off x="886691" y="2396836"/>
            <a:ext cx="426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E070D513-8489-D562-6E25-5EE436D892E9}"/>
              </a:ext>
            </a:extLst>
          </p:cNvPr>
          <p:cNvSpPr/>
          <p:nvPr/>
        </p:nvSpPr>
        <p:spPr>
          <a:xfrm>
            <a:off x="2455719" y="2033154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58D213E-D089-101E-C6AA-B7B81ED5DE67}"/>
              </a:ext>
            </a:extLst>
          </p:cNvPr>
          <p:cNvSpPr/>
          <p:nvPr/>
        </p:nvSpPr>
        <p:spPr>
          <a:xfrm>
            <a:off x="2673928" y="2528455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DB3C5AC-6CFE-D9DF-96F9-7DD16512BC58}"/>
              </a:ext>
            </a:extLst>
          </p:cNvPr>
          <p:cNvSpPr/>
          <p:nvPr/>
        </p:nvSpPr>
        <p:spPr>
          <a:xfrm>
            <a:off x="2244437" y="2653146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5EF2643-0F0E-9CA4-E777-6838387334AB}"/>
              </a:ext>
            </a:extLst>
          </p:cNvPr>
          <p:cNvSpPr/>
          <p:nvPr/>
        </p:nvSpPr>
        <p:spPr>
          <a:xfrm>
            <a:off x="3811904" y="118604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569D905-EE6C-2A01-4BD6-A6A33D5FB88B}"/>
              </a:ext>
            </a:extLst>
          </p:cNvPr>
          <p:cNvSpPr/>
          <p:nvPr/>
        </p:nvSpPr>
        <p:spPr>
          <a:xfrm>
            <a:off x="2971800" y="17526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93B50EA-F418-B78B-DAD1-FA1BCAC3837D}"/>
              </a:ext>
            </a:extLst>
          </p:cNvPr>
          <p:cNvSpPr/>
          <p:nvPr/>
        </p:nvSpPr>
        <p:spPr>
          <a:xfrm>
            <a:off x="3581400" y="1891145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6A74DA1-F98A-BD96-0B6B-ADB64CC50B1C}"/>
              </a:ext>
            </a:extLst>
          </p:cNvPr>
          <p:cNvSpPr/>
          <p:nvPr/>
        </p:nvSpPr>
        <p:spPr>
          <a:xfrm>
            <a:off x="3276600" y="2057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F8FE854-AF00-6612-BEF7-03F2EF3DF53F}"/>
              </a:ext>
            </a:extLst>
          </p:cNvPr>
          <p:cNvSpPr/>
          <p:nvPr/>
        </p:nvSpPr>
        <p:spPr>
          <a:xfrm>
            <a:off x="1773383" y="2760519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E100DA2-FD74-8A66-F6F5-BBF66A185265}"/>
              </a:ext>
            </a:extLst>
          </p:cNvPr>
          <p:cNvSpPr/>
          <p:nvPr/>
        </p:nvSpPr>
        <p:spPr>
          <a:xfrm>
            <a:off x="3429000" y="15240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A1D8756-0D6B-8FC5-2900-97DD624EF14A}"/>
              </a:ext>
            </a:extLst>
          </p:cNvPr>
          <p:cNvSpPr/>
          <p:nvPr/>
        </p:nvSpPr>
        <p:spPr>
          <a:xfrm>
            <a:off x="4391891" y="1715238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1BA7765-20ED-DFF9-EC17-51DCB8CA688C}"/>
              </a:ext>
            </a:extLst>
          </p:cNvPr>
          <p:cNvSpPr/>
          <p:nvPr/>
        </p:nvSpPr>
        <p:spPr>
          <a:xfrm>
            <a:off x="1343892" y="3117273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6EC2E04-0EF0-16E8-6EE1-7310BFCABFC2}"/>
              </a:ext>
            </a:extLst>
          </p:cNvPr>
          <p:cNvSpPr/>
          <p:nvPr/>
        </p:nvSpPr>
        <p:spPr>
          <a:xfrm>
            <a:off x="2043546" y="3120737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46AB9F0-2A3D-DD64-FFD0-7195BBE65BB8}"/>
                  </a:ext>
                </a:extLst>
              </p:cNvPr>
              <p:cNvSpPr txBox="1"/>
              <p:nvPr/>
            </p:nvSpPr>
            <p:spPr>
              <a:xfrm>
                <a:off x="5472545" y="944905"/>
                <a:ext cx="6338447" cy="46755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dirty="0"/>
                  <a:t>Assume </a:t>
                </a:r>
                <a:r>
                  <a:rPr lang="en-US" dirty="0"/>
                  <a:t>zero means</a:t>
                </a:r>
              </a:p>
              <a:p>
                <a:endParaRPr lang="en-US" b="0" dirty="0"/>
              </a:p>
              <a:p>
                <a:r>
                  <a:rPr lang="en-US" b="0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b="0" dirty="0"/>
              </a:p>
              <a:p>
                <a:r>
                  <a:rPr lang="en-GB" dirty="0"/>
                  <a:t>I</a:t>
                </a:r>
                <a:r>
                  <a:rPr lang="en-GR" dirty="0"/>
                  <a:t>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&lt;0⇒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b="0" dirty="0"/>
              </a:p>
              <a:p>
                <a:endParaRPr lang="en-US" dirty="0"/>
              </a:p>
              <a:p>
                <a:r>
                  <a:rPr lang="en-US" dirty="0"/>
                  <a:t>If you have equal number of points in all quarters?</a:t>
                </a:r>
              </a:p>
              <a:p>
                <a:endParaRPr lang="en-US" b="0" dirty="0"/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are independent: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R" dirty="0"/>
              </a:p>
              <a:p>
                <a:pPr/>
                <a:endParaRPr lang="en-GR" dirty="0"/>
              </a:p>
              <a:p>
                <a:pPr/>
                <a:r>
                  <a:rPr lang="en-GR" dirty="0"/>
                  <a:t>The opposite is not necessarily true</a:t>
                </a:r>
              </a:p>
              <a:p>
                <a:pPr/>
                <a:r>
                  <a:rPr lang="en-GR" dirty="0"/>
                  <a:t>Example:</a:t>
                </a:r>
              </a:p>
              <a:p>
                <a:pPr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−1, 0, 1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R" dirty="0"/>
                  <a:t>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R" dirty="0"/>
              </a:p>
              <a:p>
                <a:pPr/>
                <a:r>
                  <a:rPr lang="en-GR" dirty="0"/>
                  <a:t>Find the covariance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R" dirty="0"/>
              </a:p>
              <a:p>
                <a:pPr/>
                <a:r>
                  <a:rPr lang="en-GR" dirty="0"/>
                  <a:t>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R" dirty="0"/>
                  <a:t>dependent?</a:t>
                </a: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46AB9F0-2A3D-DD64-FFD0-7195BBE65B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545" y="944905"/>
                <a:ext cx="6338447" cy="4675511"/>
              </a:xfrm>
              <a:prstGeom prst="rect">
                <a:avLst/>
              </a:prstGeom>
              <a:blipFill>
                <a:blip r:embed="rId2"/>
                <a:stretch>
                  <a:fillRect l="-1002" t="-542" b="-1355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425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1AF50-6CDF-E200-574E-39B57312D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R" dirty="0"/>
              <a:t>Correlation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74A20603-66E3-2757-7462-454356672810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81000" y="914400"/>
                <a:ext cx="11146155" cy="5279522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GR" dirty="0"/>
                  <a:t> Distribution of heights of kids in Greece measured in centimeters.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GR" dirty="0"/>
                  <a:t> Distribution of heights of kids in Greece measured in meters.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GR" dirty="0"/>
                  <a:t> Distribution of head circumference in Greece measured in centimeters</a:t>
                </a:r>
              </a:p>
              <a:p>
                <a:endParaRPr lang="en-GR" dirty="0"/>
              </a:p>
              <a:p>
                <a:r>
                  <a:rPr lang="en-GR" dirty="0"/>
                  <a:t>Which pair has larger covariance: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l-GR" b="0" i="0" smtClean="0">
                        <a:latin typeface="Cambria Math" panose="02040503050406030204" pitchFamily="18" charset="0"/>
                      </a:rPr>
                      <m:t>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R" dirty="0"/>
                  <a:t>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l-GR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l-GR" b="0" i="0" smtClean="0">
                        <a:latin typeface="Cambria Math" panose="02040503050406030204" pitchFamily="18" charset="0"/>
                      </a:rPr>
                      <m:t>Ζ</m:t>
                    </m:r>
                    <m:r>
                      <a:rPr lang="el-GR" b="0" i="0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l-GR" dirty="0"/>
              </a:p>
              <a:p>
                <a:endParaRPr lang="el-GR" dirty="0"/>
              </a:p>
              <a:p>
                <a:endParaRPr lang="el-GR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𝐶𝑜𝑟𝑟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𝐶𝑜𝑣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𝑉𝑎𝑟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𝑉𝑎𝑟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R" dirty="0"/>
              </a:p>
              <a:p>
                <a:endParaRPr lang="en-GR" dirty="0"/>
              </a:p>
              <a:p>
                <a:endParaRPr lang="en-GR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74A20603-66E3-2757-7462-4543566728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81000" y="914400"/>
                <a:ext cx="11146155" cy="5279522"/>
              </a:xfrm>
              <a:blipFill>
                <a:blip r:embed="rId2"/>
                <a:stretch>
                  <a:fillRect l="-2050" t="-2163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40301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44039" y="0"/>
            <a:ext cx="950976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Expectations of Products of Independent RVs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2109127" y="1125994"/>
            <a:ext cx="19443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Theorem: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If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05565" y="1125994"/>
            <a:ext cx="7188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Arial"/>
                <a:cs typeface="Arial"/>
              </a:rPr>
              <a:t>t</a:t>
            </a:r>
            <a:r>
              <a:rPr sz="2800" i="1" dirty="0">
                <a:latin typeface="Arial"/>
                <a:cs typeface="Arial"/>
              </a:rPr>
              <a:t>h</a:t>
            </a:r>
            <a:r>
              <a:rPr sz="2800" i="1" spc="-5" dirty="0">
                <a:latin typeface="Arial"/>
                <a:cs typeface="Arial"/>
              </a:rPr>
              <a:t>en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346810" y="1125994"/>
            <a:ext cx="1244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26052" y="1254252"/>
            <a:ext cx="1054608" cy="2423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42303" y="1231391"/>
            <a:ext cx="3026663" cy="3535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46594" y="1900059"/>
            <a:ext cx="10706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Arial"/>
                <a:cs typeface="Arial"/>
              </a:rPr>
              <a:t>P</a:t>
            </a:r>
            <a:r>
              <a:rPr sz="2800" b="1" spc="-5" dirty="0">
                <a:latin typeface="Arial"/>
                <a:cs typeface="Arial"/>
              </a:rPr>
              <a:t>r</a:t>
            </a:r>
            <a:r>
              <a:rPr sz="2800" b="1" spc="-10" dirty="0">
                <a:latin typeface="Arial"/>
                <a:cs typeface="Arial"/>
              </a:rPr>
              <a:t>oo</a:t>
            </a:r>
            <a:r>
              <a:rPr sz="2800" b="1" dirty="0">
                <a:latin typeface="Arial"/>
                <a:cs typeface="Arial"/>
              </a:rPr>
              <a:t>f</a:t>
            </a:r>
            <a:r>
              <a:rPr sz="2800" b="1" spc="-5" dirty="0"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6594" y="4518914"/>
            <a:ext cx="11483975" cy="836294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>
              <a:lnSpc>
                <a:spcPts val="3030"/>
              </a:lnSpc>
              <a:spcBef>
                <a:spcPts val="470"/>
              </a:spcBef>
              <a:tabLst>
                <a:tab pos="3515995" algn="l"/>
                <a:tab pos="5219700" algn="l"/>
              </a:tabLst>
            </a:pPr>
            <a:r>
              <a:rPr sz="2800" b="1" spc="-5" dirty="0">
                <a:latin typeface="Arial"/>
                <a:cs typeface="Arial"/>
              </a:rPr>
              <a:t>Example</a:t>
            </a:r>
            <a:r>
              <a:rPr sz="2800" b="1" spc="2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Let		</a:t>
            </a:r>
            <a:r>
              <a:rPr sz="2800" i="1" spc="-5" dirty="0">
                <a:latin typeface="Arial"/>
                <a:cs typeface="Arial"/>
              </a:rPr>
              <a:t>be </a:t>
            </a:r>
            <a:r>
              <a:rPr sz="2800" i="1" spc="-25" dirty="0">
                <a:latin typeface="Arial"/>
                <a:cs typeface="Arial"/>
              </a:rPr>
              <a:t>RVs </a:t>
            </a:r>
            <a:r>
              <a:rPr sz="2800" i="1" dirty="0">
                <a:latin typeface="Arial"/>
                <a:cs typeface="Arial"/>
              </a:rPr>
              <a:t>representing </a:t>
            </a:r>
            <a:r>
              <a:rPr sz="2800" i="1" spc="-5" dirty="0">
                <a:latin typeface="Arial"/>
                <a:cs typeface="Arial"/>
              </a:rPr>
              <a:t>the </a:t>
            </a:r>
            <a:r>
              <a:rPr sz="2800" i="1" dirty="0">
                <a:latin typeface="Arial"/>
                <a:cs typeface="Arial"/>
              </a:rPr>
              <a:t>result of </a:t>
            </a:r>
            <a:r>
              <a:rPr sz="2800" i="1" spc="-5" dirty="0">
                <a:latin typeface="Arial"/>
                <a:cs typeface="Arial"/>
              </a:rPr>
              <a:t>rolling  two fair</a:t>
            </a:r>
            <a:r>
              <a:rPr sz="2800" i="1" spc="35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standard</a:t>
            </a:r>
            <a:r>
              <a:rPr sz="2800" i="1" spc="1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die.	</a:t>
            </a:r>
            <a:r>
              <a:rPr sz="2800" i="1" dirty="0">
                <a:solidFill>
                  <a:srgbClr val="FF0000"/>
                </a:solidFill>
                <a:latin typeface="Arial"/>
                <a:cs typeface="Arial"/>
              </a:rPr>
              <a:t>What </a:t>
            </a:r>
            <a:r>
              <a:rPr sz="2800" i="1" spc="-5" dirty="0">
                <a:solidFill>
                  <a:srgbClr val="FF0000"/>
                </a:solidFill>
                <a:latin typeface="Arial"/>
                <a:cs typeface="Arial"/>
              </a:rPr>
              <a:t>is the mean </a:t>
            </a:r>
            <a:r>
              <a:rPr sz="2800" i="1" dirty="0">
                <a:solidFill>
                  <a:srgbClr val="FF0000"/>
                </a:solidFill>
                <a:latin typeface="Arial"/>
                <a:cs typeface="Arial"/>
              </a:rPr>
              <a:t>of their</a:t>
            </a:r>
            <a:r>
              <a:rPr sz="2800" i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i="1" dirty="0">
                <a:solidFill>
                  <a:srgbClr val="FF0000"/>
                </a:solidFill>
                <a:latin typeface="Arial"/>
                <a:cs typeface="Arial"/>
              </a:rPr>
              <a:t>product?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516123" y="4631435"/>
            <a:ext cx="2958083" cy="3550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44039" y="0"/>
            <a:ext cx="950976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Expectations of Products of Independent RVs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2109127" y="1125994"/>
            <a:ext cx="19443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Theorem: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If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05565" y="1125994"/>
            <a:ext cx="7188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Arial"/>
                <a:cs typeface="Arial"/>
              </a:rPr>
              <a:t>t</a:t>
            </a:r>
            <a:r>
              <a:rPr sz="2800" i="1" dirty="0">
                <a:latin typeface="Arial"/>
                <a:cs typeface="Arial"/>
              </a:rPr>
              <a:t>h</a:t>
            </a:r>
            <a:r>
              <a:rPr sz="2800" i="1" spc="-5" dirty="0">
                <a:latin typeface="Arial"/>
                <a:cs typeface="Arial"/>
              </a:rPr>
              <a:t>en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346810" y="1125994"/>
            <a:ext cx="1244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26052" y="1254252"/>
            <a:ext cx="1054608" cy="2423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42303" y="1231391"/>
            <a:ext cx="3026663" cy="3535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46594" y="1900059"/>
            <a:ext cx="10706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Arial"/>
                <a:cs typeface="Arial"/>
              </a:rPr>
              <a:t>P</a:t>
            </a:r>
            <a:r>
              <a:rPr sz="2800" b="1" spc="-5" dirty="0">
                <a:latin typeface="Arial"/>
                <a:cs typeface="Arial"/>
              </a:rPr>
              <a:t>r</a:t>
            </a:r>
            <a:r>
              <a:rPr sz="2800" b="1" spc="-10" dirty="0">
                <a:latin typeface="Arial"/>
                <a:cs typeface="Arial"/>
              </a:rPr>
              <a:t>oo</a:t>
            </a:r>
            <a:r>
              <a:rPr sz="2800" b="1" dirty="0">
                <a:latin typeface="Arial"/>
                <a:cs typeface="Arial"/>
              </a:rPr>
              <a:t>f</a:t>
            </a:r>
            <a:r>
              <a:rPr sz="2800" b="1" spc="-5" dirty="0"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844039" y="1996439"/>
            <a:ext cx="4323588" cy="5669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46594" y="4518914"/>
            <a:ext cx="11483975" cy="836294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>
              <a:lnSpc>
                <a:spcPts val="3030"/>
              </a:lnSpc>
              <a:spcBef>
                <a:spcPts val="470"/>
              </a:spcBef>
              <a:tabLst>
                <a:tab pos="3515995" algn="l"/>
                <a:tab pos="5219700" algn="l"/>
              </a:tabLst>
            </a:pPr>
            <a:r>
              <a:rPr sz="2800" b="1" spc="-5" dirty="0">
                <a:latin typeface="Arial"/>
                <a:cs typeface="Arial"/>
              </a:rPr>
              <a:t>Example</a:t>
            </a:r>
            <a:r>
              <a:rPr sz="2800" b="1" spc="2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Let		</a:t>
            </a:r>
            <a:r>
              <a:rPr sz="2800" i="1" spc="-5" dirty="0">
                <a:latin typeface="Arial"/>
                <a:cs typeface="Arial"/>
              </a:rPr>
              <a:t>be </a:t>
            </a:r>
            <a:r>
              <a:rPr sz="2800" i="1" spc="-25" dirty="0">
                <a:latin typeface="Arial"/>
                <a:cs typeface="Arial"/>
              </a:rPr>
              <a:t>RVs </a:t>
            </a:r>
            <a:r>
              <a:rPr sz="2800" i="1" dirty="0">
                <a:latin typeface="Arial"/>
                <a:cs typeface="Arial"/>
              </a:rPr>
              <a:t>representing </a:t>
            </a:r>
            <a:r>
              <a:rPr sz="2800" i="1" spc="-5" dirty="0">
                <a:latin typeface="Arial"/>
                <a:cs typeface="Arial"/>
              </a:rPr>
              <a:t>the </a:t>
            </a:r>
            <a:r>
              <a:rPr sz="2800" i="1" dirty="0">
                <a:latin typeface="Arial"/>
                <a:cs typeface="Arial"/>
              </a:rPr>
              <a:t>result of </a:t>
            </a:r>
            <a:r>
              <a:rPr sz="2800" i="1" spc="-5" dirty="0">
                <a:latin typeface="Arial"/>
                <a:cs typeface="Arial"/>
              </a:rPr>
              <a:t>rolling  two fair</a:t>
            </a:r>
            <a:r>
              <a:rPr sz="2800" i="1" spc="35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standard</a:t>
            </a:r>
            <a:r>
              <a:rPr sz="2800" i="1" spc="1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die.	</a:t>
            </a:r>
            <a:r>
              <a:rPr sz="2800" i="1" dirty="0">
                <a:solidFill>
                  <a:srgbClr val="FF0000"/>
                </a:solidFill>
                <a:latin typeface="Arial"/>
                <a:cs typeface="Arial"/>
              </a:rPr>
              <a:t>What </a:t>
            </a:r>
            <a:r>
              <a:rPr sz="2800" i="1" spc="-5" dirty="0">
                <a:solidFill>
                  <a:srgbClr val="FF0000"/>
                </a:solidFill>
                <a:latin typeface="Arial"/>
                <a:cs typeface="Arial"/>
              </a:rPr>
              <a:t>is the mean </a:t>
            </a:r>
            <a:r>
              <a:rPr sz="2800" i="1" dirty="0">
                <a:solidFill>
                  <a:srgbClr val="FF0000"/>
                </a:solidFill>
                <a:latin typeface="Arial"/>
                <a:cs typeface="Arial"/>
              </a:rPr>
              <a:t>of their</a:t>
            </a:r>
            <a:r>
              <a:rPr sz="2800" i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i="1" dirty="0">
                <a:solidFill>
                  <a:srgbClr val="FF0000"/>
                </a:solidFill>
                <a:latin typeface="Arial"/>
                <a:cs typeface="Arial"/>
              </a:rPr>
              <a:t>product?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516123" y="4631435"/>
            <a:ext cx="2958083" cy="3550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31948" y="2679192"/>
            <a:ext cx="3695700" cy="5669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770899" y="2590152"/>
            <a:ext cx="3210560" cy="1173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( Independence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0"/>
              </a:spcBef>
            </a:pPr>
            <a:r>
              <a:rPr sz="2000" b="1" dirty="0">
                <a:latin typeface="Arial"/>
                <a:cs typeface="Arial"/>
              </a:rPr>
              <a:t>( </a:t>
            </a:r>
            <a:r>
              <a:rPr sz="2000" b="1" spc="-5" dirty="0">
                <a:latin typeface="Arial"/>
                <a:cs typeface="Arial"/>
              </a:rPr>
              <a:t>Linearity </a:t>
            </a:r>
            <a:r>
              <a:rPr sz="2000" b="1" dirty="0">
                <a:latin typeface="Arial"/>
                <a:cs typeface="Arial"/>
              </a:rPr>
              <a:t>of Expectation</a:t>
            </a:r>
            <a:r>
              <a:rPr sz="2000" b="1" spc="-1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631948" y="3320796"/>
            <a:ext cx="4533900" cy="7696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42631" y="3529584"/>
            <a:ext cx="1322831" cy="2529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ED1B962F-0628-4B00-5BF3-39EFDFBFE77A}"/>
              </a:ext>
            </a:extLst>
          </p:cNvPr>
          <p:cNvSpPr/>
          <p:nvPr/>
        </p:nvSpPr>
        <p:spPr>
          <a:xfrm>
            <a:off x="3070860" y="5526023"/>
            <a:ext cx="6050280" cy="7193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95047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1481" y="0"/>
            <a:ext cx="888048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Variance of Sums of Distributions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2510980" y="885520"/>
            <a:ext cx="71678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Question: </a:t>
            </a:r>
            <a:r>
              <a:rPr sz="2800" i="1" dirty="0">
                <a:latin typeface="Arial"/>
                <a:cs typeface="Arial"/>
              </a:rPr>
              <a:t>What </a:t>
            </a:r>
            <a:r>
              <a:rPr sz="2800" i="1" spc="-5" dirty="0">
                <a:latin typeface="Arial"/>
                <a:cs typeface="Arial"/>
              </a:rPr>
              <a:t>is the </a:t>
            </a:r>
            <a:r>
              <a:rPr sz="2800" i="1" dirty="0">
                <a:latin typeface="Arial"/>
                <a:cs typeface="Arial"/>
              </a:rPr>
              <a:t>variance of their</a:t>
            </a:r>
            <a:r>
              <a:rPr sz="2800" i="1" spc="-10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sum?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8224" y="1705355"/>
            <a:ext cx="8272272" cy="3550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83179" y="2339339"/>
            <a:ext cx="8558784" cy="3535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83179" y="2971800"/>
            <a:ext cx="9023604" cy="3550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83179" y="3605784"/>
            <a:ext cx="9148572" cy="3535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83179" y="4238244"/>
            <a:ext cx="3328416" cy="3550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57421" y="4816778"/>
            <a:ext cx="2004060" cy="1125855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2800" b="1" spc="-5" dirty="0">
                <a:latin typeface="Arial"/>
                <a:cs typeface="Arial"/>
              </a:rPr>
              <a:t>Theorem:</a:t>
            </a:r>
            <a:r>
              <a:rPr sz="2800" b="1" spc="-25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If</a:t>
            </a:r>
            <a:endParaRPr sz="2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9"/>
              </a:spcBef>
            </a:pPr>
            <a:r>
              <a:rPr sz="2800" b="1" spc="-10" dirty="0">
                <a:latin typeface="Arial"/>
                <a:cs typeface="Arial"/>
              </a:rPr>
              <a:t>Corollary: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If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53859" y="4816778"/>
            <a:ext cx="776605" cy="1125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485" marR="5080" indent="-58419">
              <a:lnSpc>
                <a:spcPct val="128899"/>
              </a:lnSpc>
              <a:spcBef>
                <a:spcPts val="100"/>
              </a:spcBef>
            </a:pPr>
            <a:r>
              <a:rPr sz="2800" i="1" spc="-5" dirty="0">
                <a:latin typeface="Arial"/>
                <a:cs typeface="Arial"/>
              </a:rPr>
              <a:t>then  t</a:t>
            </a:r>
            <a:r>
              <a:rPr sz="2800" i="1" dirty="0">
                <a:latin typeface="Arial"/>
                <a:cs typeface="Arial"/>
              </a:rPr>
              <a:t>h</a:t>
            </a:r>
            <a:r>
              <a:rPr sz="2800" i="1" spc="-5" dirty="0">
                <a:latin typeface="Arial"/>
                <a:cs typeface="Arial"/>
              </a:rPr>
              <a:t>en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95104" y="4940693"/>
            <a:ext cx="1244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374392" y="5068823"/>
            <a:ext cx="1054608" cy="2423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390644" y="5045964"/>
            <a:ext cx="5012436" cy="35356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374392" y="5618988"/>
            <a:ext cx="1054608" cy="2423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437888" y="5596128"/>
            <a:ext cx="2340864" cy="35356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57421" y="6053893"/>
            <a:ext cx="50812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Arial"/>
                <a:cs typeface="Arial"/>
              </a:rPr>
              <a:t>Corollary: </a:t>
            </a:r>
            <a:r>
              <a:rPr sz="2800" i="1" spc="-5" dirty="0">
                <a:latin typeface="Arial"/>
                <a:cs typeface="Arial"/>
              </a:rPr>
              <a:t>For </a:t>
            </a:r>
            <a:r>
              <a:rPr sz="2800" i="1" dirty="0">
                <a:latin typeface="Arial"/>
                <a:cs typeface="Arial"/>
              </a:rPr>
              <a:t>collection of</a:t>
            </a:r>
            <a:r>
              <a:rPr sz="2800" i="1" spc="20" dirty="0">
                <a:latin typeface="Arial"/>
                <a:cs typeface="Arial"/>
              </a:rPr>
              <a:t> </a:t>
            </a:r>
            <a:r>
              <a:rPr sz="2800" i="1" spc="-25" dirty="0">
                <a:latin typeface="Arial"/>
                <a:cs typeface="Arial"/>
              </a:rPr>
              <a:t>RVs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74241" y="6053893"/>
            <a:ext cx="1244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396484" y="6184391"/>
            <a:ext cx="2372867" cy="3093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122919" y="5964935"/>
            <a:ext cx="3019044" cy="73761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E751464-00CE-E763-D75B-B5A62C77111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066800" y="0"/>
                <a:ext cx="9829800" cy="553998"/>
              </a:xfrm>
            </p:spPr>
            <p:txBody>
              <a:bodyPr/>
              <a:lstStyle/>
              <a:p>
                <a:r>
                  <a:rPr lang="en-GR" dirty="0"/>
                  <a:t>Conditional Independence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R" dirty="0"/>
                  <a:t> Independence</a:t>
                </a: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E751464-00CE-E763-D75B-B5A62C7711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066800" y="0"/>
                <a:ext cx="9829800" cy="553998"/>
              </a:xfrm>
              <a:blipFill>
                <a:blip r:embed="rId2"/>
                <a:stretch>
                  <a:fillRect l="-2839" t="-27273" b="-47727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3B0C87EB-7397-DCBB-F31C-7E9288F2C66C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22922" y="914400"/>
                <a:ext cx="11146155" cy="5601533"/>
              </a:xfrm>
            </p:spPr>
            <p:txBody>
              <a:bodyPr/>
              <a:lstStyle/>
              <a:p>
                <a:r>
                  <a:rPr lang="en-GR" dirty="0"/>
                  <a:t>You roll two dice</a:t>
                </a:r>
              </a:p>
              <a:p>
                <a:r>
                  <a:rPr lang="en-GR" dirty="0"/>
                  <a:t>A: First die gets a 1</a:t>
                </a:r>
              </a:p>
              <a:p>
                <a:r>
                  <a:rPr lang="en-GR" dirty="0"/>
                  <a:t>B: Second die gets a 1</a:t>
                </a:r>
              </a:p>
              <a:p>
                <a:r>
                  <a:rPr lang="en-GR" dirty="0"/>
                  <a:t>C:  Sum of the two dice is 5</a:t>
                </a:r>
              </a:p>
              <a:p>
                <a:endParaRPr lang="en-GR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R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R" dirty="0"/>
              </a:p>
              <a:p>
                <a:pPr/>
                <a:endParaRPr lang="en-GR" dirty="0"/>
              </a:p>
              <a:p>
                <a:pPr/>
                <a:r>
                  <a:rPr lang="en-GR" dirty="0"/>
                  <a:t>Given C: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R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R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3B0C87EB-7397-DCBB-F31C-7E9288F2C6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22922" y="914400"/>
                <a:ext cx="11146155" cy="5601533"/>
              </a:xfrm>
              <a:blipFill>
                <a:blip r:embed="rId3"/>
                <a:stretch>
                  <a:fillRect l="-1936" t="-2036" b="-2036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26106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11195" y="0"/>
            <a:ext cx="57689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Useful Discrete</a:t>
            </a:r>
            <a:r>
              <a:rPr spc="-30" dirty="0"/>
              <a:t> </a:t>
            </a:r>
            <a:r>
              <a:rPr spc="-5" dirty="0"/>
              <a:t>Distributions</a:t>
            </a:r>
          </a:p>
        </p:txBody>
      </p:sp>
      <p:sp>
        <p:nvSpPr>
          <p:cNvPr id="3" name="object 3"/>
          <p:cNvSpPr/>
          <p:nvPr/>
        </p:nvSpPr>
        <p:spPr>
          <a:xfrm>
            <a:off x="9818584" y="4304698"/>
            <a:ext cx="2373415" cy="25533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6594" y="1038669"/>
            <a:ext cx="86810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Bernoulli </a:t>
            </a:r>
            <a:r>
              <a:rPr sz="2800" i="1" spc="-5" dirty="0">
                <a:latin typeface="Arial"/>
                <a:cs typeface="Arial"/>
              </a:rPr>
              <a:t>A.k.a. the </a:t>
            </a:r>
            <a:r>
              <a:rPr sz="2800" b="1" i="1" spc="-5" dirty="0">
                <a:latin typeface="Arial"/>
                <a:cs typeface="Arial"/>
              </a:rPr>
              <a:t>coinflip </a:t>
            </a:r>
            <a:r>
              <a:rPr sz="2800" i="1" dirty="0">
                <a:latin typeface="Arial"/>
                <a:cs typeface="Arial"/>
              </a:rPr>
              <a:t>distribution </a:t>
            </a:r>
            <a:r>
              <a:rPr sz="2800" i="1" spc="-5" dirty="0">
                <a:latin typeface="Arial"/>
                <a:cs typeface="Arial"/>
              </a:rPr>
              <a:t>on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binary</a:t>
            </a:r>
            <a:r>
              <a:rPr sz="2800" i="1" spc="30" dirty="0">
                <a:latin typeface="Arial"/>
                <a:cs typeface="Arial"/>
              </a:rPr>
              <a:t> </a:t>
            </a:r>
            <a:r>
              <a:rPr sz="2800" i="1" spc="-25" dirty="0">
                <a:latin typeface="Arial"/>
                <a:cs typeface="Arial"/>
              </a:rPr>
              <a:t>RVs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25711" y="1144524"/>
            <a:ext cx="1586483" cy="3535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87367" y="1644395"/>
            <a:ext cx="3651503" cy="420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46594" y="2239657"/>
            <a:ext cx="10737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Arial"/>
                <a:cs typeface="Arial"/>
              </a:rPr>
              <a:t>Where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89704" y="2239657"/>
            <a:ext cx="96304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Arial"/>
                <a:cs typeface="Arial"/>
              </a:rPr>
              <a:t>is the </a:t>
            </a:r>
            <a:r>
              <a:rPr sz="2800" i="1" dirty="0">
                <a:latin typeface="Arial"/>
                <a:cs typeface="Arial"/>
              </a:rPr>
              <a:t>probability of </a:t>
            </a:r>
            <a:r>
              <a:rPr sz="2800" b="1" i="1" dirty="0">
                <a:latin typeface="Arial"/>
                <a:cs typeface="Arial"/>
              </a:rPr>
              <a:t>success </a:t>
            </a:r>
            <a:r>
              <a:rPr sz="2800" i="1" dirty="0">
                <a:latin typeface="Arial"/>
                <a:cs typeface="Arial"/>
              </a:rPr>
              <a:t>(e.g. heads), </a:t>
            </a:r>
            <a:r>
              <a:rPr sz="2800" i="1" spc="-5" dirty="0">
                <a:latin typeface="Arial"/>
                <a:cs typeface="Arial"/>
              </a:rPr>
              <a:t>and </a:t>
            </a:r>
            <a:r>
              <a:rPr sz="2800" i="1" dirty="0">
                <a:latin typeface="Arial"/>
                <a:cs typeface="Arial"/>
              </a:rPr>
              <a:t>also </a:t>
            </a:r>
            <a:r>
              <a:rPr sz="2800" i="1" spc="-5" dirty="0">
                <a:latin typeface="Arial"/>
                <a:cs typeface="Arial"/>
              </a:rPr>
              <a:t>the</a:t>
            </a:r>
            <a:r>
              <a:rPr sz="2800" i="1" spc="2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mean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513332" y="2453639"/>
            <a:ext cx="192024" cy="1554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46932" y="2947416"/>
            <a:ext cx="4533900" cy="353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46594" y="3518827"/>
            <a:ext cx="10246995" cy="836294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 indent="-635">
              <a:lnSpc>
                <a:spcPts val="3030"/>
              </a:lnSpc>
              <a:spcBef>
                <a:spcPts val="470"/>
              </a:spcBef>
              <a:tabLst>
                <a:tab pos="8335009" algn="l"/>
              </a:tabLst>
            </a:pPr>
            <a:r>
              <a:rPr sz="2800" spc="-5" dirty="0">
                <a:latin typeface="Arial"/>
                <a:cs typeface="Arial"/>
              </a:rPr>
              <a:t>Suppose </a:t>
            </a:r>
            <a:r>
              <a:rPr sz="2800" spc="-10" dirty="0">
                <a:latin typeface="Arial"/>
                <a:cs typeface="Arial"/>
              </a:rPr>
              <a:t>we </a:t>
            </a:r>
            <a:r>
              <a:rPr sz="2800" spc="-5" dirty="0">
                <a:latin typeface="Arial"/>
                <a:cs typeface="Arial"/>
              </a:rPr>
              <a:t>flip N</a:t>
            </a:r>
            <a:r>
              <a:rPr sz="2800" spc="75" dirty="0">
                <a:latin typeface="Arial"/>
                <a:cs typeface="Arial"/>
              </a:rPr>
              <a:t>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independent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coins	</a:t>
            </a:r>
            <a:r>
              <a:rPr sz="2800" spc="-5" dirty="0">
                <a:latin typeface="Arial"/>
                <a:cs typeface="Arial"/>
              </a:rPr>
              <a:t>, what is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the  </a:t>
            </a:r>
            <a:r>
              <a:rPr sz="2800" dirty="0">
                <a:latin typeface="Arial"/>
                <a:cs typeface="Arial"/>
              </a:rPr>
              <a:t>distribution </a:t>
            </a:r>
            <a:r>
              <a:rPr sz="2800" spc="-5" dirty="0">
                <a:latin typeface="Arial"/>
                <a:cs typeface="Arial"/>
              </a:rPr>
              <a:t>over </a:t>
            </a:r>
            <a:r>
              <a:rPr sz="2800" dirty="0">
                <a:latin typeface="Arial"/>
                <a:cs typeface="Arial"/>
              </a:rPr>
              <a:t>their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sum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524755" y="3643884"/>
            <a:ext cx="4105910" cy="739140"/>
            <a:chOff x="4524755" y="3643884"/>
            <a:chExt cx="4105910" cy="739140"/>
          </a:xfrm>
        </p:grpSpPr>
        <p:sp>
          <p:nvSpPr>
            <p:cNvPr id="13" name="object 13"/>
            <p:cNvSpPr/>
            <p:nvPr/>
          </p:nvSpPr>
          <p:spPr>
            <a:xfrm>
              <a:off x="6257544" y="3643884"/>
              <a:ext cx="2372868" cy="30937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4755" y="3925824"/>
              <a:ext cx="2037588" cy="4572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3677411" y="4695444"/>
            <a:ext cx="4837430" cy="847725"/>
            <a:chOff x="3677411" y="4695444"/>
            <a:chExt cx="4837430" cy="847725"/>
          </a:xfrm>
        </p:grpSpPr>
        <p:sp>
          <p:nvSpPr>
            <p:cNvPr id="16" name="object 16"/>
            <p:cNvSpPr/>
            <p:nvPr/>
          </p:nvSpPr>
          <p:spPr>
            <a:xfrm>
              <a:off x="3677411" y="4695444"/>
              <a:ext cx="4837176" cy="84734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243577" y="4744974"/>
              <a:ext cx="391795" cy="135255"/>
            </a:xfrm>
            <a:custGeom>
              <a:avLst/>
              <a:gdLst/>
              <a:ahLst/>
              <a:cxnLst/>
              <a:rect l="l" t="t" r="r" b="b"/>
              <a:pathLst>
                <a:path w="391795" h="135254">
                  <a:moveTo>
                    <a:pt x="0" y="0"/>
                  </a:moveTo>
                  <a:lnTo>
                    <a:pt x="391693" y="134683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598669" y="4819408"/>
              <a:ext cx="127000" cy="108585"/>
            </a:xfrm>
            <a:custGeom>
              <a:avLst/>
              <a:gdLst/>
              <a:ahLst/>
              <a:cxnLst/>
              <a:rect l="l" t="t" r="r" b="b"/>
              <a:pathLst>
                <a:path w="127000" h="108585">
                  <a:moveTo>
                    <a:pt x="37172" y="0"/>
                  </a:moveTo>
                  <a:lnTo>
                    <a:pt x="0" y="108089"/>
                  </a:lnTo>
                  <a:lnTo>
                    <a:pt x="126669" y="91211"/>
                  </a:lnTo>
                  <a:lnTo>
                    <a:pt x="3717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46594" y="4366159"/>
            <a:ext cx="4622800" cy="93027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449705">
              <a:lnSpc>
                <a:spcPct val="100000"/>
              </a:lnSpc>
              <a:spcBef>
                <a:spcPts val="765"/>
              </a:spcBef>
            </a:pP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Num. “successes” out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of N</a:t>
            </a:r>
            <a:r>
              <a:rPr sz="1600" b="1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trials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2800" b="1" spc="-5" dirty="0">
                <a:latin typeface="Arial"/>
                <a:cs typeface="Arial"/>
              </a:rPr>
              <a:t>Binomial</a:t>
            </a:r>
            <a:r>
              <a:rPr sz="2800" b="1" spc="1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Dist.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621916" y="4371667"/>
            <a:ext cx="40811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Num.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ways to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obtain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k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successes out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of</a:t>
            </a:r>
            <a:r>
              <a:rPr sz="1600" b="1" spc="1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337553" y="4698491"/>
            <a:ext cx="379730" cy="207010"/>
            <a:chOff x="6337553" y="4698491"/>
            <a:chExt cx="379730" cy="207010"/>
          </a:xfrm>
        </p:grpSpPr>
        <p:sp>
          <p:nvSpPr>
            <p:cNvPr id="22" name="object 22"/>
            <p:cNvSpPr/>
            <p:nvPr/>
          </p:nvSpPr>
          <p:spPr>
            <a:xfrm>
              <a:off x="6422046" y="4717541"/>
              <a:ext cx="275590" cy="143510"/>
            </a:xfrm>
            <a:custGeom>
              <a:avLst/>
              <a:gdLst/>
              <a:ahLst/>
              <a:cxnLst/>
              <a:rect l="l" t="t" r="r" b="b"/>
              <a:pathLst>
                <a:path w="275590" h="143510">
                  <a:moveTo>
                    <a:pt x="275564" y="0"/>
                  </a:moveTo>
                  <a:lnTo>
                    <a:pt x="0" y="143433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337553" y="4801476"/>
              <a:ext cx="128270" cy="103505"/>
            </a:xfrm>
            <a:custGeom>
              <a:avLst/>
              <a:gdLst/>
              <a:ahLst/>
              <a:cxnLst/>
              <a:rect l="l" t="t" r="r" b="b"/>
              <a:pathLst>
                <a:path w="128270" h="103504">
                  <a:moveTo>
                    <a:pt x="74993" y="0"/>
                  </a:moveTo>
                  <a:lnTo>
                    <a:pt x="0" y="103466"/>
                  </a:lnTo>
                  <a:lnTo>
                    <a:pt x="127774" y="101384"/>
                  </a:lnTo>
                  <a:lnTo>
                    <a:pt x="7499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346594" y="5645147"/>
            <a:ext cx="26517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Binomial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Mean: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310128" y="5753100"/>
            <a:ext cx="1990344" cy="35509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621832" y="5789936"/>
            <a:ext cx="398970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Sum of means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for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N indep. Bernoulli</a:t>
            </a:r>
            <a:r>
              <a:rPr sz="1600" b="1" spc="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RVs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11195" y="0"/>
            <a:ext cx="57689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Useful Discrete</a:t>
            </a:r>
            <a:r>
              <a:rPr spc="-30" dirty="0"/>
              <a:t> </a:t>
            </a:r>
            <a:r>
              <a:rPr spc="-5" dirty="0"/>
              <a:t>Distributions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46594" y="885520"/>
            <a:ext cx="1012634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843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Question: </a:t>
            </a:r>
            <a:r>
              <a:rPr sz="2800" spc="-5" dirty="0">
                <a:latin typeface="Arial"/>
                <a:cs typeface="Arial"/>
              </a:rPr>
              <a:t>How many flips </a:t>
            </a:r>
            <a:r>
              <a:rPr sz="2800" dirty="0">
                <a:latin typeface="Arial"/>
                <a:cs typeface="Arial"/>
              </a:rPr>
              <a:t>until </a:t>
            </a:r>
            <a:r>
              <a:rPr sz="2800" spc="-10" dirty="0">
                <a:latin typeface="Arial"/>
                <a:cs typeface="Arial"/>
              </a:rPr>
              <a:t>we </a:t>
            </a:r>
            <a:r>
              <a:rPr sz="2800" spc="-5" dirty="0">
                <a:latin typeface="Arial"/>
                <a:cs typeface="Arial"/>
              </a:rPr>
              <a:t>observe a</a:t>
            </a:r>
            <a:r>
              <a:rPr sz="2800" spc="10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success?</a:t>
            </a:r>
          </a:p>
        </p:txBody>
      </p:sp>
      <p:sp>
        <p:nvSpPr>
          <p:cNvPr id="5" name="object 5"/>
          <p:cNvSpPr/>
          <p:nvPr/>
        </p:nvSpPr>
        <p:spPr>
          <a:xfrm>
            <a:off x="9818584" y="4304698"/>
            <a:ext cx="2373415" cy="25533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A0E1C84-97B4-D8EA-EFEF-EDC9B0F541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11195" y="0"/>
            <a:ext cx="57689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Useful Discrete</a:t>
            </a:r>
            <a:r>
              <a:rPr spc="-30" dirty="0"/>
              <a:t> </a:t>
            </a:r>
            <a:r>
              <a:rPr spc="-5" dirty="0"/>
              <a:t>Distributions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02108" y="1961142"/>
            <a:ext cx="21653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dirty="0">
                <a:latin typeface="Arial"/>
                <a:cs typeface="Arial"/>
              </a:rPr>
              <a:t>until</a:t>
            </a:r>
            <a:r>
              <a:rPr sz="2800" i="1" spc="-6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success: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6594" y="885520"/>
            <a:ext cx="10126345" cy="1143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843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Question: </a:t>
            </a:r>
            <a:r>
              <a:rPr sz="2800" spc="-5" dirty="0">
                <a:latin typeface="Arial"/>
                <a:cs typeface="Arial"/>
              </a:rPr>
              <a:t>How many flips </a:t>
            </a:r>
            <a:r>
              <a:rPr sz="2800" dirty="0">
                <a:latin typeface="Arial"/>
                <a:cs typeface="Arial"/>
              </a:rPr>
              <a:t>until </a:t>
            </a:r>
            <a:r>
              <a:rPr sz="2800" spc="-10" dirty="0">
                <a:latin typeface="Arial"/>
                <a:cs typeface="Arial"/>
              </a:rPr>
              <a:t>we </a:t>
            </a:r>
            <a:r>
              <a:rPr sz="2800" spc="-5" dirty="0">
                <a:latin typeface="Arial"/>
                <a:cs typeface="Arial"/>
              </a:rPr>
              <a:t>observe a</a:t>
            </a:r>
            <a:r>
              <a:rPr sz="2800" spc="10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success?</a:t>
            </a:r>
          </a:p>
          <a:p>
            <a:pPr marL="12700">
              <a:lnSpc>
                <a:spcPct val="100000"/>
              </a:lnSpc>
              <a:spcBef>
                <a:spcPts val="2085"/>
              </a:spcBef>
            </a:pPr>
            <a:r>
              <a:rPr sz="2800" b="1" spc="-5" dirty="0">
                <a:latin typeface="Arial"/>
                <a:cs typeface="Arial"/>
              </a:rPr>
              <a:t>Geometric </a:t>
            </a:r>
            <a:r>
              <a:rPr sz="2800" i="1" spc="-5" dirty="0">
                <a:latin typeface="Arial"/>
                <a:cs typeface="Arial"/>
              </a:rPr>
              <a:t>Distribution on number </a:t>
            </a:r>
            <a:r>
              <a:rPr sz="2800" i="1" dirty="0">
                <a:latin typeface="Arial"/>
                <a:cs typeface="Arial"/>
              </a:rPr>
              <a:t>of independent </a:t>
            </a:r>
            <a:r>
              <a:rPr sz="2800" i="1" spc="-5" dirty="0">
                <a:latin typeface="Arial"/>
                <a:cs typeface="Arial"/>
              </a:rPr>
              <a:t>draws</a:t>
            </a:r>
            <a:r>
              <a:rPr sz="2800" i="1" spc="12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of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818584" y="4304698"/>
            <a:ext cx="2373415" cy="25533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3568" y="2063495"/>
            <a:ext cx="2653284" cy="3535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590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39"/>
              </a:spcBef>
            </a:pPr>
            <a:r>
              <a:rPr dirty="0"/>
              <a:t>e.g. </a:t>
            </a:r>
            <a:r>
              <a:rPr spc="-5" dirty="0"/>
              <a:t>there must be </a:t>
            </a:r>
            <a:r>
              <a:rPr dirty="0"/>
              <a:t>n-1 </a:t>
            </a:r>
            <a:r>
              <a:rPr spc="-5" dirty="0"/>
              <a:t>failures </a:t>
            </a:r>
            <a:r>
              <a:rPr dirty="0"/>
              <a:t>(tails) </a:t>
            </a:r>
            <a:r>
              <a:rPr spc="-5" dirty="0"/>
              <a:t>before a </a:t>
            </a:r>
            <a:r>
              <a:rPr dirty="0"/>
              <a:t>success</a:t>
            </a:r>
            <a:r>
              <a:rPr spc="60" dirty="0"/>
              <a:t> </a:t>
            </a:r>
            <a:r>
              <a:rPr dirty="0"/>
              <a:t>(heads).</a:t>
            </a:r>
          </a:p>
          <a:p>
            <a:pPr marL="364490">
              <a:lnSpc>
                <a:spcPct val="100000"/>
              </a:lnSpc>
              <a:spcBef>
                <a:spcPts val="1939"/>
              </a:spcBef>
            </a:pPr>
            <a:r>
              <a:rPr b="1" i="0" spc="-5" dirty="0">
                <a:latin typeface="Arial"/>
                <a:cs typeface="Arial"/>
              </a:rPr>
              <a:t>Question: </a:t>
            </a:r>
            <a:r>
              <a:rPr i="0" spc="-5" dirty="0">
                <a:latin typeface="Arial"/>
                <a:cs typeface="Arial"/>
              </a:rPr>
              <a:t>How many more flips </a:t>
            </a:r>
            <a:r>
              <a:rPr i="0" dirty="0">
                <a:latin typeface="Arial"/>
                <a:cs typeface="Arial"/>
              </a:rPr>
              <a:t>of </a:t>
            </a:r>
            <a:r>
              <a:rPr i="0" spc="-10" dirty="0">
                <a:latin typeface="Arial"/>
                <a:cs typeface="Arial"/>
              </a:rPr>
              <a:t>we </a:t>
            </a:r>
            <a:r>
              <a:rPr i="0" spc="-5" dirty="0">
                <a:latin typeface="Arial"/>
                <a:cs typeface="Arial"/>
              </a:rPr>
              <a:t>have </a:t>
            </a:r>
            <a:r>
              <a:rPr i="0" dirty="0">
                <a:latin typeface="Arial"/>
                <a:cs typeface="Arial"/>
              </a:rPr>
              <a:t>already seen </a:t>
            </a:r>
            <a:r>
              <a:rPr i="0" spc="-5" dirty="0">
                <a:latin typeface="Arial"/>
                <a:cs typeface="Arial"/>
              </a:rPr>
              <a:t>k</a:t>
            </a:r>
            <a:r>
              <a:rPr i="0" spc="125" dirty="0">
                <a:latin typeface="Arial"/>
                <a:cs typeface="Arial"/>
              </a:rPr>
              <a:t> </a:t>
            </a:r>
            <a:r>
              <a:rPr i="0" dirty="0">
                <a:latin typeface="Arial"/>
                <a:cs typeface="Arial"/>
              </a:rPr>
              <a:t>failures?</a:t>
            </a:r>
          </a:p>
        </p:txBody>
      </p:sp>
      <p:sp>
        <p:nvSpPr>
          <p:cNvPr id="8" name="object 8"/>
          <p:cNvSpPr/>
          <p:nvPr/>
        </p:nvSpPr>
        <p:spPr>
          <a:xfrm>
            <a:off x="353568" y="4419600"/>
            <a:ext cx="5879592" cy="5410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57188" y="4419600"/>
            <a:ext cx="1761743" cy="5410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30580" y="5265420"/>
            <a:ext cx="2176272" cy="6035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140964" y="5265420"/>
            <a:ext cx="2139695" cy="58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34584" y="5376671"/>
            <a:ext cx="2214371" cy="3810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764780" y="5376671"/>
            <a:ext cx="1744979" cy="35356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723900" y="6140196"/>
            <a:ext cx="4371340" cy="532130"/>
            <a:chOff x="723900" y="6140196"/>
            <a:chExt cx="4371340" cy="532130"/>
          </a:xfrm>
        </p:grpSpPr>
        <p:sp>
          <p:nvSpPr>
            <p:cNvPr id="15" name="object 15"/>
            <p:cNvSpPr/>
            <p:nvPr/>
          </p:nvSpPr>
          <p:spPr>
            <a:xfrm>
              <a:off x="847344" y="6252972"/>
              <a:ext cx="4008120" cy="29260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42950" y="6159246"/>
              <a:ext cx="4333240" cy="494030"/>
            </a:xfrm>
            <a:custGeom>
              <a:avLst/>
              <a:gdLst/>
              <a:ahLst/>
              <a:cxnLst/>
              <a:rect l="l" t="t" r="r" b="b"/>
              <a:pathLst>
                <a:path w="4333240" h="494029">
                  <a:moveTo>
                    <a:pt x="0" y="0"/>
                  </a:moveTo>
                  <a:lnTo>
                    <a:pt x="4332732" y="0"/>
                  </a:lnTo>
                  <a:lnTo>
                    <a:pt x="4332732" y="493775"/>
                  </a:lnTo>
                  <a:lnTo>
                    <a:pt x="0" y="493775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7072883" y="6252971"/>
            <a:ext cx="2490216" cy="27736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633465" y="6159246"/>
            <a:ext cx="4127500" cy="494030"/>
          </a:xfrm>
          <a:prstGeom prst="rect">
            <a:avLst/>
          </a:prstGeom>
          <a:ln w="38100">
            <a:solidFill>
              <a:srgbClr val="EC7C30"/>
            </a:solidFill>
          </a:ln>
        </p:spPr>
        <p:txBody>
          <a:bodyPr vert="horz" wrap="square" lIns="0" tIns="91440" rIns="0" bIns="0" rtlCol="0">
            <a:spAutoFit/>
          </a:bodyPr>
          <a:lstStyle/>
          <a:p>
            <a:pPr marL="138430">
              <a:lnSpc>
                <a:spcPct val="100000"/>
              </a:lnSpc>
              <a:spcBef>
                <a:spcPts val="720"/>
              </a:spcBef>
            </a:pPr>
            <a:r>
              <a:rPr sz="2000" b="1" i="1" dirty="0">
                <a:latin typeface="Arial"/>
                <a:cs typeface="Arial"/>
              </a:rPr>
              <a:t>Corollary: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744723" y="2606039"/>
            <a:ext cx="3764279" cy="39928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979664" y="2450592"/>
            <a:ext cx="1467612" cy="72085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9798557" y="2215133"/>
            <a:ext cx="1839595" cy="923925"/>
          </a:xfrm>
          <a:prstGeom prst="rect">
            <a:avLst/>
          </a:prstGeom>
          <a:ln w="38100">
            <a:solidFill>
              <a:srgbClr val="EC7C3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05"/>
              </a:spcBef>
            </a:pPr>
            <a:r>
              <a:rPr sz="1800" spc="-5" dirty="0">
                <a:latin typeface="Arial"/>
                <a:cs typeface="Arial"/>
              </a:rPr>
              <a:t>E.g. for fair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coin</a:t>
            </a:r>
            <a:endParaRPr sz="1800">
              <a:latin typeface="Arial"/>
              <a:cs typeface="Arial"/>
            </a:endParaRPr>
          </a:p>
          <a:p>
            <a:pPr marL="90805" marR="103505" indent="888365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takes  </a:t>
            </a:r>
            <a:r>
              <a:rPr sz="1800" spc="-15" dirty="0">
                <a:latin typeface="Arial"/>
                <a:cs typeface="Arial"/>
              </a:rPr>
              <a:t>two </a:t>
            </a:r>
            <a:r>
              <a:rPr sz="1800" spc="-5" dirty="0">
                <a:latin typeface="Arial"/>
                <a:cs typeface="Arial"/>
              </a:rPr>
              <a:t>flips on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avg.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909047" y="2567939"/>
            <a:ext cx="768096" cy="22707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1568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11195" y="0"/>
            <a:ext cx="57689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Useful Discrete</a:t>
            </a:r>
            <a:r>
              <a:rPr spc="-30" dirty="0"/>
              <a:t> </a:t>
            </a:r>
            <a:r>
              <a:rPr spc="-5" dirty="0"/>
              <a:t>Distributions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854451" y="682751"/>
            <a:ext cx="9337675" cy="3237230"/>
            <a:chOff x="2854451" y="682751"/>
            <a:chExt cx="9337675" cy="3237230"/>
          </a:xfrm>
        </p:grpSpPr>
        <p:sp>
          <p:nvSpPr>
            <p:cNvPr id="4" name="object 4"/>
            <p:cNvSpPr/>
            <p:nvPr/>
          </p:nvSpPr>
          <p:spPr>
            <a:xfrm>
              <a:off x="9127236" y="682751"/>
              <a:ext cx="3064764" cy="313334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97723" y="1266443"/>
              <a:ext cx="2363724" cy="35509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54451" y="3177540"/>
              <a:ext cx="4885944" cy="74218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297423" y="1879091"/>
              <a:ext cx="4244339" cy="4572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574548" y="1828800"/>
            <a:ext cx="3337560" cy="4800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46594" y="2496553"/>
            <a:ext cx="23799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Arial"/>
                <a:cs typeface="Arial"/>
              </a:rPr>
              <a:t>with</a:t>
            </a:r>
            <a:r>
              <a:rPr sz="2800" i="1" spc="-7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parameter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64017" y="2496553"/>
            <a:ext cx="33147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Arial"/>
                <a:cs typeface="Arial"/>
              </a:rPr>
              <a:t>and </a:t>
            </a:r>
            <a:r>
              <a:rPr sz="2800" i="1" dirty="0">
                <a:latin typeface="Arial"/>
                <a:cs typeface="Arial"/>
              </a:rPr>
              <a:t>Kronecker</a:t>
            </a:r>
            <a:r>
              <a:rPr sz="2800" i="1" spc="-3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delta: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04160" y="2590800"/>
            <a:ext cx="2270760" cy="3550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46594" y="1160589"/>
            <a:ext cx="7280275" cy="1224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Categorical </a:t>
            </a:r>
            <a:r>
              <a:rPr sz="2800" i="1" spc="-5" dirty="0">
                <a:latin typeface="Arial"/>
                <a:cs typeface="Arial"/>
              </a:rPr>
              <a:t>Distribution on integer-valued</a:t>
            </a:r>
            <a:r>
              <a:rPr sz="2800" i="1" spc="110" dirty="0">
                <a:latin typeface="Arial"/>
                <a:cs typeface="Arial"/>
              </a:rPr>
              <a:t> </a:t>
            </a:r>
            <a:r>
              <a:rPr sz="2800" i="1" spc="-35" dirty="0">
                <a:latin typeface="Arial"/>
                <a:cs typeface="Arial"/>
              </a:rPr>
              <a:t>RV</a:t>
            </a:r>
            <a:endParaRPr sz="2800">
              <a:latin typeface="Arial"/>
              <a:cs typeface="Arial"/>
            </a:endParaRPr>
          </a:p>
          <a:p>
            <a:pPr marL="1236345" algn="ctr">
              <a:lnSpc>
                <a:spcPct val="100000"/>
              </a:lnSpc>
              <a:spcBef>
                <a:spcPts val="2730"/>
              </a:spcBef>
            </a:pPr>
            <a:r>
              <a:rPr sz="2800" dirty="0">
                <a:latin typeface="Arial"/>
                <a:cs typeface="Arial"/>
              </a:rPr>
              <a:t>or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57072" y="4882896"/>
            <a:ext cx="1854707" cy="3855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31435" y="4832603"/>
            <a:ext cx="2033015" cy="45719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484107" y="4838700"/>
            <a:ext cx="2750820" cy="4556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46594" y="4075824"/>
            <a:ext cx="10626725" cy="1883410"/>
          </a:xfrm>
          <a:prstGeom prst="rect">
            <a:avLst/>
          </a:prstGeom>
        </p:spPr>
        <p:txBody>
          <a:bodyPr vert="horz" wrap="square" lIns="0" tIns="167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2800" spc="-5" dirty="0">
                <a:latin typeface="Arial"/>
                <a:cs typeface="Arial"/>
              </a:rPr>
              <a:t>Can </a:t>
            </a:r>
            <a:r>
              <a:rPr sz="2800" dirty="0">
                <a:latin typeface="Arial"/>
                <a:cs typeface="Arial"/>
              </a:rPr>
              <a:t>also represent </a:t>
            </a:r>
            <a:r>
              <a:rPr sz="2800" spc="-5" dirty="0">
                <a:latin typeface="Arial"/>
                <a:cs typeface="Arial"/>
              </a:rPr>
              <a:t>X as </a:t>
            </a:r>
            <a:r>
              <a:rPr sz="2800" i="1" dirty="0">
                <a:latin typeface="Arial"/>
                <a:cs typeface="Arial"/>
              </a:rPr>
              <a:t>one-hot </a:t>
            </a:r>
            <a:r>
              <a:rPr sz="2800" spc="-5" dirty="0">
                <a:latin typeface="Arial"/>
                <a:cs typeface="Arial"/>
              </a:rPr>
              <a:t>binary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vector,</a:t>
            </a:r>
            <a:endParaRPr sz="2800" dirty="0">
              <a:latin typeface="Arial"/>
              <a:cs typeface="Arial"/>
            </a:endParaRPr>
          </a:p>
          <a:p>
            <a:pPr marR="153670" algn="ctr">
              <a:lnSpc>
                <a:spcPct val="100000"/>
              </a:lnSpc>
              <a:spcBef>
                <a:spcPts val="1225"/>
              </a:spcBef>
              <a:tabLst>
                <a:tab pos="3990340" algn="l"/>
              </a:tabLst>
            </a:pPr>
            <a:r>
              <a:rPr sz="2800" spc="-5" dirty="0">
                <a:latin typeface="Arial"/>
                <a:cs typeface="Arial"/>
              </a:rPr>
              <a:t>where	</a:t>
            </a:r>
            <a:r>
              <a:rPr sz="2800" dirty="0">
                <a:latin typeface="Arial"/>
                <a:cs typeface="Arial"/>
              </a:rPr>
              <a:t>then</a:t>
            </a:r>
          </a:p>
          <a:p>
            <a:pPr marL="12700">
              <a:lnSpc>
                <a:spcPct val="100000"/>
              </a:lnSpc>
              <a:spcBef>
                <a:spcPts val="2105"/>
              </a:spcBef>
            </a:pPr>
            <a:r>
              <a:rPr sz="2800" spc="-5" dirty="0">
                <a:latin typeface="Arial"/>
                <a:cs typeface="Arial"/>
              </a:rPr>
              <a:t>This </a:t>
            </a:r>
            <a:r>
              <a:rPr sz="2800" dirty="0">
                <a:latin typeface="Arial"/>
                <a:cs typeface="Arial"/>
              </a:rPr>
              <a:t>representation </a:t>
            </a:r>
            <a:r>
              <a:rPr sz="2800" spc="-5" dirty="0">
                <a:latin typeface="Arial"/>
                <a:cs typeface="Arial"/>
              </a:rPr>
              <a:t>is </a:t>
            </a:r>
            <a:r>
              <a:rPr sz="2800" dirty="0">
                <a:latin typeface="Arial"/>
                <a:cs typeface="Arial"/>
              </a:rPr>
              <a:t>special case of </a:t>
            </a:r>
            <a:r>
              <a:rPr sz="2800" spc="-5" dirty="0">
                <a:latin typeface="Arial"/>
                <a:cs typeface="Arial"/>
              </a:rPr>
              <a:t>the </a:t>
            </a:r>
            <a:r>
              <a:rPr sz="2800" b="1" spc="-5" dirty="0">
                <a:latin typeface="Arial"/>
                <a:cs typeface="Arial"/>
              </a:rPr>
              <a:t>multinomial</a:t>
            </a:r>
            <a:r>
              <a:rPr sz="2800" b="1" spc="3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distribution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11195" y="0"/>
            <a:ext cx="57689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Useful Discrete</a:t>
            </a:r>
            <a:r>
              <a:rPr spc="-30" dirty="0"/>
              <a:t> </a:t>
            </a:r>
            <a:r>
              <a:rPr spc="-5" dirty="0"/>
              <a:t>Distributions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594" y="885530"/>
            <a:ext cx="10697845" cy="156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1470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Arial"/>
                <a:cs typeface="Arial"/>
              </a:rPr>
              <a:t>What </a:t>
            </a:r>
            <a:r>
              <a:rPr sz="2800" spc="-5" dirty="0">
                <a:latin typeface="Arial"/>
                <a:cs typeface="Arial"/>
              </a:rPr>
              <a:t>if </a:t>
            </a:r>
            <a:r>
              <a:rPr sz="2800" spc="-10" dirty="0">
                <a:latin typeface="Arial"/>
                <a:cs typeface="Arial"/>
              </a:rPr>
              <a:t>we </a:t>
            </a:r>
            <a:r>
              <a:rPr sz="2800" dirty="0">
                <a:latin typeface="Arial"/>
                <a:cs typeface="Arial"/>
              </a:rPr>
              <a:t>count </a:t>
            </a:r>
            <a:r>
              <a:rPr sz="2800" spc="-5" dirty="0">
                <a:latin typeface="Arial"/>
                <a:cs typeface="Arial"/>
              </a:rPr>
              <a:t>outcomes </a:t>
            </a:r>
            <a:r>
              <a:rPr sz="2800" dirty="0">
                <a:latin typeface="Arial"/>
                <a:cs typeface="Arial"/>
              </a:rPr>
              <a:t>of </a:t>
            </a:r>
            <a:r>
              <a:rPr sz="2800" i="1" spc="-5" dirty="0">
                <a:latin typeface="Arial"/>
                <a:cs typeface="Arial"/>
              </a:rPr>
              <a:t>N </a:t>
            </a:r>
            <a:r>
              <a:rPr sz="2800" dirty="0">
                <a:latin typeface="Arial"/>
                <a:cs typeface="Arial"/>
              </a:rPr>
              <a:t>independent categorical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RVs?</a:t>
            </a:r>
            <a:endParaRPr sz="2800">
              <a:latin typeface="Arial"/>
              <a:cs typeface="Arial"/>
            </a:endParaRPr>
          </a:p>
          <a:p>
            <a:pPr marL="12700" marR="540385" indent="-635">
              <a:lnSpc>
                <a:spcPts val="3030"/>
              </a:lnSpc>
              <a:spcBef>
                <a:spcPts val="2735"/>
              </a:spcBef>
              <a:tabLst>
                <a:tab pos="4634230" algn="l"/>
                <a:tab pos="7954009" algn="l"/>
              </a:tabLst>
            </a:pPr>
            <a:r>
              <a:rPr sz="2800" b="1" spc="-5" dirty="0">
                <a:latin typeface="Arial"/>
                <a:cs typeface="Arial"/>
              </a:rPr>
              <a:t>Multinomial </a:t>
            </a:r>
            <a:r>
              <a:rPr sz="2800" i="1" spc="-5" dirty="0">
                <a:latin typeface="Arial"/>
                <a:cs typeface="Arial"/>
              </a:rPr>
              <a:t>Distribution</a:t>
            </a:r>
            <a:r>
              <a:rPr sz="2800" i="1" spc="60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on</a:t>
            </a:r>
            <a:r>
              <a:rPr sz="2800" i="1" spc="2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K-vector	of counts of</a:t>
            </a:r>
            <a:r>
              <a:rPr sz="2800" i="1" spc="-100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N  </a:t>
            </a:r>
            <a:r>
              <a:rPr sz="2800" i="1" dirty="0">
                <a:latin typeface="Arial"/>
                <a:cs typeface="Arial"/>
              </a:rPr>
              <a:t>repeated</a:t>
            </a:r>
            <a:r>
              <a:rPr sz="2800" i="1" spc="1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trials	</a:t>
            </a:r>
            <a:r>
              <a:rPr sz="2800" i="1" spc="-5" dirty="0">
                <a:latin typeface="Arial"/>
                <a:cs typeface="Arial"/>
              </a:rPr>
              <a:t>with</a:t>
            </a:r>
            <a:r>
              <a:rPr sz="2800" i="1" spc="15" dirty="0">
                <a:latin typeface="Arial"/>
                <a:cs typeface="Arial"/>
              </a:rPr>
              <a:t> </a:t>
            </a:r>
            <a:r>
              <a:rPr sz="2800" i="1" spc="-10" dirty="0">
                <a:latin typeface="Arial"/>
                <a:cs typeface="Arial"/>
              </a:rPr>
              <a:t>PMF: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17920" y="1680972"/>
            <a:ext cx="1999487" cy="3870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11195" y="2010155"/>
            <a:ext cx="2197608" cy="457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25723" y="2610611"/>
            <a:ext cx="5940552" cy="10393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46594" y="3747363"/>
            <a:ext cx="64750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/>
                <a:cs typeface="Arial"/>
              </a:rPr>
              <a:t>Number of </a:t>
            </a:r>
            <a:r>
              <a:rPr sz="2200" spc="-10" dirty="0">
                <a:latin typeface="Arial"/>
                <a:cs typeface="Arial"/>
              </a:rPr>
              <a:t>ways </a:t>
            </a:r>
            <a:r>
              <a:rPr sz="2200" spc="-5" dirty="0">
                <a:latin typeface="Arial"/>
                <a:cs typeface="Arial"/>
              </a:rPr>
              <a:t>to partition N objects into K</a:t>
            </a:r>
            <a:r>
              <a:rPr sz="2200" spc="12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groups: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125723" y="4378452"/>
            <a:ext cx="4718304" cy="8473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089148" y="6140196"/>
            <a:ext cx="6013704" cy="4069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46594" y="5416754"/>
            <a:ext cx="80054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Arial"/>
                <a:cs typeface="Arial"/>
              </a:rPr>
              <a:t>Leading term </a:t>
            </a:r>
            <a:r>
              <a:rPr sz="2800" spc="-5" dirty="0">
                <a:latin typeface="Arial"/>
                <a:cs typeface="Arial"/>
              </a:rPr>
              <a:t>ensures </a:t>
            </a:r>
            <a:r>
              <a:rPr sz="2800" spc="-10" dirty="0">
                <a:latin typeface="Arial"/>
                <a:cs typeface="Arial"/>
              </a:rPr>
              <a:t>PMF </a:t>
            </a:r>
            <a:r>
              <a:rPr sz="2800" spc="-5" dirty="0">
                <a:latin typeface="Arial"/>
                <a:cs typeface="Arial"/>
              </a:rPr>
              <a:t>is </a:t>
            </a:r>
            <a:r>
              <a:rPr sz="2800" dirty="0">
                <a:latin typeface="Arial"/>
                <a:cs typeface="Arial"/>
              </a:rPr>
              <a:t>properly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normalized: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11195" y="0"/>
            <a:ext cx="57689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Useful Discrete</a:t>
            </a:r>
            <a:r>
              <a:rPr spc="-30" dirty="0"/>
              <a:t> </a:t>
            </a:r>
            <a:r>
              <a:rPr spc="-5" dirty="0"/>
              <a:t>Distributions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594" y="1149032"/>
            <a:ext cx="66916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103620" algn="l"/>
              </a:tabLst>
            </a:pPr>
            <a:r>
              <a:rPr sz="2800" i="1" spc="-5" dirty="0">
                <a:latin typeface="Arial"/>
                <a:cs typeface="Arial"/>
              </a:rPr>
              <a:t>A</a:t>
            </a:r>
            <a:r>
              <a:rPr sz="2800" i="1" spc="-110" dirty="0">
                <a:latin typeface="Arial"/>
                <a:cs typeface="Arial"/>
              </a:rPr>
              <a:t> </a:t>
            </a:r>
            <a:r>
              <a:rPr sz="2800" b="1" i="1" spc="-10" dirty="0">
                <a:latin typeface="Arial"/>
                <a:cs typeface="Arial"/>
              </a:rPr>
              <a:t>Po</a:t>
            </a:r>
            <a:r>
              <a:rPr sz="2800" b="1" i="1" spc="-5" dirty="0">
                <a:latin typeface="Arial"/>
                <a:cs typeface="Arial"/>
              </a:rPr>
              <a:t>is</a:t>
            </a:r>
            <a:r>
              <a:rPr sz="2800" b="1" i="1" dirty="0">
                <a:latin typeface="Arial"/>
                <a:cs typeface="Arial"/>
              </a:rPr>
              <a:t>s</a:t>
            </a:r>
            <a:r>
              <a:rPr sz="2800" b="1" i="1" spc="-10" dirty="0">
                <a:latin typeface="Arial"/>
                <a:cs typeface="Arial"/>
              </a:rPr>
              <a:t>o</a:t>
            </a:r>
            <a:r>
              <a:rPr sz="2800" b="1" i="1" spc="-5" dirty="0">
                <a:latin typeface="Arial"/>
                <a:cs typeface="Arial"/>
              </a:rPr>
              <a:t>n</a:t>
            </a:r>
            <a:r>
              <a:rPr sz="2800" b="1" i="1" spc="20" dirty="0">
                <a:latin typeface="Arial"/>
                <a:cs typeface="Arial"/>
              </a:rPr>
              <a:t> </a:t>
            </a:r>
            <a:r>
              <a:rPr sz="2800" i="1" spc="-60" dirty="0">
                <a:latin typeface="Arial"/>
                <a:cs typeface="Arial"/>
              </a:rPr>
              <a:t>R</a:t>
            </a:r>
            <a:r>
              <a:rPr sz="2800" i="1" spc="-5" dirty="0">
                <a:latin typeface="Arial"/>
                <a:cs typeface="Arial"/>
              </a:rPr>
              <a:t>V X </a:t>
            </a:r>
            <a:r>
              <a:rPr sz="2800" i="1" spc="-10" dirty="0">
                <a:latin typeface="Arial"/>
                <a:cs typeface="Arial"/>
              </a:rPr>
              <a:t>w</a:t>
            </a:r>
            <a:r>
              <a:rPr sz="2800" i="1" spc="-5" dirty="0">
                <a:latin typeface="Arial"/>
                <a:cs typeface="Arial"/>
              </a:rPr>
              <a:t>ith</a:t>
            </a:r>
            <a:r>
              <a:rPr sz="2800" i="1" spc="5" dirty="0">
                <a:latin typeface="Arial"/>
                <a:cs typeface="Arial"/>
              </a:rPr>
              <a:t>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ra</a:t>
            </a: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te</a:t>
            </a:r>
            <a:r>
              <a:rPr sz="2800" i="1" spc="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para</a:t>
            </a:r>
            <a:r>
              <a:rPr sz="2800" i="1" spc="-10" dirty="0">
                <a:latin typeface="Arial"/>
                <a:cs typeface="Arial"/>
              </a:rPr>
              <a:t>m</a:t>
            </a:r>
            <a:r>
              <a:rPr sz="2800" i="1" dirty="0">
                <a:latin typeface="Arial"/>
                <a:cs typeface="Arial"/>
              </a:rPr>
              <a:t>e</a:t>
            </a:r>
            <a:r>
              <a:rPr sz="2800" i="1" spc="-5" dirty="0">
                <a:latin typeface="Arial"/>
                <a:cs typeface="Arial"/>
              </a:rPr>
              <a:t>ter</a:t>
            </a:r>
            <a:r>
              <a:rPr sz="2800" i="1" dirty="0">
                <a:latin typeface="Arial"/>
                <a:cs typeface="Arial"/>
              </a:rPr>
              <a:t>	</a:t>
            </a:r>
            <a:r>
              <a:rPr sz="2800" i="1" spc="-5" dirty="0">
                <a:latin typeface="Arial"/>
                <a:cs typeface="Arial"/>
              </a:rPr>
              <a:t>has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6769" y="1533241"/>
            <a:ext cx="39287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Arial"/>
                <a:cs typeface="Arial"/>
              </a:rPr>
              <a:t>the following</a:t>
            </a:r>
            <a:r>
              <a:rPr sz="2800" i="1" spc="-1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distribution: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228588" y="1274063"/>
            <a:ext cx="175260" cy="2499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24800" y="629412"/>
            <a:ext cx="4206240" cy="33665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89787" y="2110739"/>
            <a:ext cx="2923032" cy="7863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91584" y="2388107"/>
            <a:ext cx="3073908" cy="3550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46594" y="3089363"/>
            <a:ext cx="7330440" cy="139382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220345">
              <a:lnSpc>
                <a:spcPts val="3030"/>
              </a:lnSpc>
              <a:spcBef>
                <a:spcPts val="470"/>
              </a:spcBef>
            </a:pPr>
            <a:r>
              <a:rPr sz="2800" dirty="0">
                <a:latin typeface="Arial"/>
                <a:cs typeface="Arial"/>
              </a:rPr>
              <a:t>Represents </a:t>
            </a:r>
            <a:r>
              <a:rPr sz="2800" spc="-5" dirty="0">
                <a:latin typeface="Arial"/>
                <a:cs typeface="Arial"/>
              </a:rPr>
              <a:t>number </a:t>
            </a:r>
            <a:r>
              <a:rPr sz="2800" dirty="0">
                <a:latin typeface="Arial"/>
                <a:cs typeface="Arial"/>
              </a:rPr>
              <a:t>of </a:t>
            </a:r>
            <a:r>
              <a:rPr sz="2800" spc="-5" dirty="0">
                <a:latin typeface="Arial"/>
                <a:cs typeface="Arial"/>
              </a:rPr>
              <a:t>times an </a:t>
            </a:r>
            <a:r>
              <a:rPr sz="2800" i="1" dirty="0">
                <a:latin typeface="Arial"/>
                <a:cs typeface="Arial"/>
              </a:rPr>
              <a:t>event </a:t>
            </a:r>
            <a:r>
              <a:rPr sz="2800" spc="-5" dirty="0">
                <a:latin typeface="Arial"/>
                <a:cs typeface="Arial"/>
              </a:rPr>
              <a:t>occurs  in an </a:t>
            </a:r>
            <a:r>
              <a:rPr sz="2800" dirty="0">
                <a:latin typeface="Arial"/>
                <a:cs typeface="Arial"/>
              </a:rPr>
              <a:t>interval of </a:t>
            </a:r>
            <a:r>
              <a:rPr sz="2800" spc="-5" dirty="0">
                <a:latin typeface="Arial"/>
                <a:cs typeface="Arial"/>
              </a:rPr>
              <a:t>time or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space.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2800" b="1" i="1" spc="-5" dirty="0">
                <a:latin typeface="Arial"/>
                <a:cs typeface="Arial"/>
              </a:rPr>
              <a:t>Ex. </a:t>
            </a:r>
            <a:r>
              <a:rPr sz="2800" i="1" dirty="0">
                <a:latin typeface="Arial"/>
                <a:cs typeface="Arial"/>
              </a:rPr>
              <a:t>Probability of overflow </a:t>
            </a:r>
            <a:r>
              <a:rPr sz="2800" i="1" spc="-5" dirty="0">
                <a:latin typeface="Arial"/>
                <a:cs typeface="Arial"/>
              </a:rPr>
              <a:t>floods in 100 </a:t>
            </a:r>
            <a:r>
              <a:rPr sz="2800" i="1" dirty="0">
                <a:latin typeface="Arial"/>
                <a:cs typeface="Arial"/>
              </a:rPr>
              <a:t>years,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60570" y="1645157"/>
            <a:ext cx="2661285" cy="646430"/>
          </a:xfrm>
          <a:prstGeom prst="rect">
            <a:avLst/>
          </a:prstGeom>
          <a:ln w="38100">
            <a:solidFill>
              <a:srgbClr val="EC7C30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275590" marR="99695" indent="-172720">
              <a:lnSpc>
                <a:spcPct val="100000"/>
              </a:lnSpc>
              <a:spcBef>
                <a:spcPts val="300"/>
              </a:spcBef>
            </a:pPr>
            <a:r>
              <a:rPr sz="1800" spc="-5" dirty="0">
                <a:latin typeface="Arial"/>
                <a:cs typeface="Arial"/>
              </a:rPr>
              <a:t>Mean </a:t>
            </a:r>
            <a:r>
              <a:rPr sz="1800" spc="-10" dirty="0">
                <a:latin typeface="Arial"/>
                <a:cs typeface="Arial"/>
              </a:rPr>
              <a:t>and </a:t>
            </a:r>
            <a:r>
              <a:rPr sz="1800" spc="-5" dirty="0">
                <a:latin typeface="Arial"/>
                <a:cs typeface="Arial"/>
              </a:rPr>
              <a:t>variance both  scale </a:t>
            </a:r>
            <a:r>
              <a:rPr sz="1800" spc="-15" dirty="0">
                <a:latin typeface="Arial"/>
                <a:cs typeface="Arial"/>
              </a:rPr>
              <a:t>with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parameter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6594" y="5138546"/>
            <a:ext cx="11177270" cy="836294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>
              <a:lnSpc>
                <a:spcPts val="3030"/>
              </a:lnSpc>
              <a:spcBef>
                <a:spcPts val="470"/>
              </a:spcBef>
            </a:pPr>
            <a:r>
              <a:rPr sz="2800" b="1" i="1" spc="-5" dirty="0">
                <a:latin typeface="Arial"/>
                <a:cs typeface="Arial"/>
              </a:rPr>
              <a:t>Lemma (additive closure) </a:t>
            </a:r>
            <a:r>
              <a:rPr sz="2800" i="1" spc="-5" dirty="0">
                <a:latin typeface="Arial"/>
                <a:cs typeface="Arial"/>
              </a:rPr>
              <a:t>The </a:t>
            </a:r>
            <a:r>
              <a:rPr sz="2800" i="1" dirty="0">
                <a:latin typeface="Arial"/>
                <a:cs typeface="Arial"/>
              </a:rPr>
              <a:t>sum of </a:t>
            </a:r>
            <a:r>
              <a:rPr sz="2800" i="1" spc="-5" dirty="0">
                <a:latin typeface="Arial"/>
                <a:cs typeface="Arial"/>
              </a:rPr>
              <a:t>a finite number </a:t>
            </a:r>
            <a:r>
              <a:rPr sz="2800" i="1" dirty="0">
                <a:latin typeface="Arial"/>
                <a:cs typeface="Arial"/>
              </a:rPr>
              <a:t>of Poisson </a:t>
            </a:r>
            <a:r>
              <a:rPr sz="2800" i="1" spc="-25" dirty="0">
                <a:latin typeface="Arial"/>
                <a:cs typeface="Arial"/>
              </a:rPr>
              <a:t>RVs  </a:t>
            </a:r>
            <a:r>
              <a:rPr sz="2800" i="1" spc="-5" dirty="0">
                <a:latin typeface="Arial"/>
                <a:cs typeface="Arial"/>
              </a:rPr>
              <a:t>is a </a:t>
            </a:r>
            <a:r>
              <a:rPr sz="2800" i="1" dirty="0">
                <a:latin typeface="Arial"/>
                <a:cs typeface="Arial"/>
              </a:rPr>
              <a:t>Poisson</a:t>
            </a:r>
            <a:r>
              <a:rPr sz="2800" i="1" spc="10" dirty="0">
                <a:latin typeface="Arial"/>
                <a:cs typeface="Arial"/>
              </a:rPr>
              <a:t> </a:t>
            </a:r>
            <a:r>
              <a:rPr sz="2800" i="1" spc="-95" dirty="0">
                <a:latin typeface="Arial"/>
                <a:cs typeface="Arial"/>
              </a:rPr>
              <a:t>RV.</a:t>
            </a:r>
            <a:endParaRPr sz="2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31163" y="6143244"/>
            <a:ext cx="10244328" cy="3550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31163" y="4555235"/>
            <a:ext cx="5870447" cy="4922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221473" y="4511802"/>
            <a:ext cx="4234180" cy="646430"/>
          </a:xfrm>
          <a:prstGeom prst="rect">
            <a:avLst/>
          </a:prstGeom>
          <a:ln w="38100">
            <a:solidFill>
              <a:srgbClr val="EC7C3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333375" marR="179705" indent="-153035">
              <a:lnSpc>
                <a:spcPct val="100000"/>
              </a:lnSpc>
              <a:spcBef>
                <a:spcPts val="305"/>
              </a:spcBef>
            </a:pPr>
            <a:r>
              <a:rPr sz="1800" spc="-15" dirty="0">
                <a:latin typeface="Arial"/>
                <a:cs typeface="Arial"/>
              </a:rPr>
              <a:t>Avg. </a:t>
            </a:r>
            <a:r>
              <a:rPr sz="1800" dirty="0">
                <a:latin typeface="Arial"/>
                <a:cs typeface="Arial"/>
              </a:rPr>
              <a:t>1 </a:t>
            </a:r>
            <a:r>
              <a:rPr sz="1800" spc="-5" dirty="0">
                <a:latin typeface="Arial"/>
                <a:cs typeface="Arial"/>
              </a:rPr>
              <a:t>overflow flood every </a:t>
            </a:r>
            <a:r>
              <a:rPr sz="1800" spc="-10" dirty="0">
                <a:latin typeface="Arial"/>
                <a:cs typeface="Arial"/>
              </a:rPr>
              <a:t>100 years,  </a:t>
            </a:r>
            <a:r>
              <a:rPr sz="1800" spc="-5" dirty="0">
                <a:latin typeface="Arial"/>
                <a:cs typeface="Arial"/>
              </a:rPr>
              <a:t>makes setting rate </a:t>
            </a:r>
            <a:r>
              <a:rPr sz="1800" spc="-10" dirty="0">
                <a:latin typeface="Arial"/>
                <a:cs typeface="Arial"/>
              </a:rPr>
              <a:t>parameter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40" dirty="0">
                <a:latin typeface="Arial"/>
                <a:cs typeface="Arial"/>
              </a:rPr>
              <a:t>easy.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11195" y="0"/>
            <a:ext cx="57689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Useful Discrete</a:t>
            </a:r>
            <a:r>
              <a:rPr spc="-30" dirty="0"/>
              <a:t> </a:t>
            </a:r>
            <a:r>
              <a:rPr spc="-5" dirty="0"/>
              <a:t>Distributions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594" y="1064577"/>
            <a:ext cx="3702050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28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Theorem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Let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  <a:tabLst>
                <a:tab pos="1181100" algn="l"/>
                <a:tab pos="1390015" algn="l"/>
              </a:tabLst>
            </a:pPr>
            <a:r>
              <a:rPr sz="2000" i="1" dirty="0">
                <a:latin typeface="Arial"/>
                <a:cs typeface="Arial"/>
              </a:rPr>
              <a:t>constant	.	Then </a:t>
            </a:r>
            <a:r>
              <a:rPr sz="2000" i="1" spc="-5" dirty="0">
                <a:latin typeface="Arial"/>
                <a:cs typeface="Arial"/>
              </a:rPr>
              <a:t>for </a:t>
            </a:r>
            <a:r>
              <a:rPr sz="2000" i="1" dirty="0">
                <a:latin typeface="Arial"/>
                <a:cs typeface="Arial"/>
              </a:rPr>
              <a:t>any fixed</a:t>
            </a:r>
            <a:r>
              <a:rPr sz="2000" i="1" spc="-12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k: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96393" y="1064577"/>
            <a:ext cx="7207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i="1" dirty="0">
                <a:latin typeface="Arial"/>
                <a:cs typeface="Arial"/>
              </a:rPr>
              <a:t>where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17697" y="1064577"/>
            <a:ext cx="23666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i="1" spc="-5" dirty="0">
                <a:latin typeface="Arial"/>
                <a:cs typeface="Arial"/>
              </a:rPr>
              <a:t>is </a:t>
            </a:r>
            <a:r>
              <a:rPr sz="2000" i="1" dirty="0">
                <a:latin typeface="Arial"/>
                <a:cs typeface="Arial"/>
              </a:rPr>
              <a:t>a function of n</a:t>
            </a:r>
            <a:r>
              <a:rPr sz="2000" i="1" spc="-14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and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531303" y="1064577"/>
            <a:ext cx="10128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i="1" spc="-5" dirty="0">
                <a:latin typeface="Arial"/>
                <a:cs typeface="Arial"/>
              </a:rPr>
              <a:t>for</a:t>
            </a:r>
            <a:r>
              <a:rPr sz="2000" i="1" spc="-70" dirty="0">
                <a:latin typeface="Arial"/>
                <a:cs typeface="Arial"/>
              </a:rPr>
              <a:t> </a:t>
            </a:r>
            <a:r>
              <a:rPr sz="2000" i="1" spc="-5" dirty="0">
                <a:latin typeface="Arial"/>
                <a:cs typeface="Arial"/>
              </a:rPr>
              <a:t>some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18716" y="1150619"/>
            <a:ext cx="2493263" cy="2529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274564" y="1150619"/>
            <a:ext cx="472439" cy="2529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44840" y="1150619"/>
            <a:ext cx="2240279" cy="2529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97508" y="1446275"/>
            <a:ext cx="124968" cy="1783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1503" y="1882139"/>
            <a:ext cx="4888992" cy="3444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46594" y="2412111"/>
            <a:ext cx="5142865" cy="60579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  <a:tabLst>
                <a:tab pos="4704715" algn="l"/>
              </a:tabLst>
            </a:pPr>
            <a:r>
              <a:rPr sz="2000" b="1" spc="-5" dirty="0">
                <a:latin typeface="Arial"/>
                <a:cs typeface="Arial"/>
              </a:rPr>
              <a:t>Proo</a:t>
            </a:r>
            <a:r>
              <a:rPr sz="2000" b="1" dirty="0">
                <a:latin typeface="Arial"/>
                <a:cs typeface="Arial"/>
              </a:rPr>
              <a:t>f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S</a:t>
            </a:r>
            <a:r>
              <a:rPr sz="2000" b="1" dirty="0">
                <a:latin typeface="Arial"/>
                <a:cs typeface="Arial"/>
              </a:rPr>
              <a:t>ketch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U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220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y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dirty="0">
                <a:latin typeface="Arial"/>
                <a:cs typeface="Arial"/>
              </a:rPr>
              <a:t>or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-10" dirty="0">
                <a:latin typeface="Arial"/>
                <a:cs typeface="Arial"/>
              </a:rPr>
              <a:t>x</a:t>
            </a:r>
            <a:r>
              <a:rPr sz="2000" dirty="0">
                <a:latin typeface="Arial"/>
                <a:cs typeface="Arial"/>
              </a:rPr>
              <a:t>pan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on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of	and  </a:t>
            </a:r>
            <a:r>
              <a:rPr sz="2000" spc="-5" dirty="0">
                <a:latin typeface="Arial"/>
                <a:cs typeface="Arial"/>
              </a:rPr>
              <a:t>probability </a:t>
            </a:r>
            <a:r>
              <a:rPr sz="2000" dirty="0">
                <a:latin typeface="Arial"/>
                <a:cs typeface="Arial"/>
              </a:rPr>
              <a:t>as a function of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n: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766766" y="2412111"/>
            <a:ext cx="39503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to </a:t>
            </a:r>
            <a:r>
              <a:rPr sz="2000" dirty="0">
                <a:latin typeface="Arial"/>
                <a:cs typeface="Arial"/>
              </a:rPr>
              <a:t>upper and lower bound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Binomial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780788" y="2503932"/>
            <a:ext cx="211836" cy="1722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538215" y="2464307"/>
            <a:ext cx="2125980" cy="2773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2046732" y="3304032"/>
            <a:ext cx="8176259" cy="763905"/>
            <a:chOff x="2046732" y="3304032"/>
            <a:chExt cx="8176259" cy="763905"/>
          </a:xfrm>
        </p:grpSpPr>
        <p:sp>
          <p:nvSpPr>
            <p:cNvPr id="17" name="object 17"/>
            <p:cNvSpPr/>
            <p:nvPr/>
          </p:nvSpPr>
          <p:spPr>
            <a:xfrm>
              <a:off x="2093976" y="3304032"/>
              <a:ext cx="8004048" cy="53949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059686" y="3832098"/>
              <a:ext cx="3065145" cy="222885"/>
            </a:xfrm>
            <a:custGeom>
              <a:avLst/>
              <a:gdLst/>
              <a:ahLst/>
              <a:cxnLst/>
              <a:rect l="l" t="t" r="r" b="b"/>
              <a:pathLst>
                <a:path w="3065145" h="222885">
                  <a:moveTo>
                    <a:pt x="3064764" y="0"/>
                  </a:moveTo>
                  <a:lnTo>
                    <a:pt x="3058437" y="43304"/>
                  </a:lnTo>
                  <a:lnTo>
                    <a:pt x="3041184" y="78666"/>
                  </a:lnTo>
                  <a:lnTo>
                    <a:pt x="3015595" y="102509"/>
                  </a:lnTo>
                  <a:lnTo>
                    <a:pt x="2984258" y="111252"/>
                  </a:lnTo>
                  <a:lnTo>
                    <a:pt x="1635594" y="111252"/>
                  </a:lnTo>
                  <a:lnTo>
                    <a:pt x="1604258" y="119994"/>
                  </a:lnTo>
                  <a:lnTo>
                    <a:pt x="1578668" y="143837"/>
                  </a:lnTo>
                  <a:lnTo>
                    <a:pt x="1561415" y="179199"/>
                  </a:lnTo>
                  <a:lnTo>
                    <a:pt x="1555089" y="222504"/>
                  </a:lnTo>
                  <a:lnTo>
                    <a:pt x="1548763" y="179199"/>
                  </a:lnTo>
                  <a:lnTo>
                    <a:pt x="1531512" y="143837"/>
                  </a:lnTo>
                  <a:lnTo>
                    <a:pt x="1505926" y="119994"/>
                  </a:lnTo>
                  <a:lnTo>
                    <a:pt x="1474597" y="111252"/>
                  </a:lnTo>
                  <a:lnTo>
                    <a:pt x="80505" y="111252"/>
                  </a:lnTo>
                  <a:lnTo>
                    <a:pt x="49168" y="102509"/>
                  </a:lnTo>
                  <a:lnTo>
                    <a:pt x="23579" y="78666"/>
                  </a:lnTo>
                  <a:lnTo>
                    <a:pt x="6326" y="43304"/>
                  </a:lnTo>
                  <a:lnTo>
                    <a:pt x="0" y="0"/>
                  </a:lnTo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201405" y="3832098"/>
              <a:ext cx="2009139" cy="222885"/>
            </a:xfrm>
            <a:custGeom>
              <a:avLst/>
              <a:gdLst/>
              <a:ahLst/>
              <a:cxnLst/>
              <a:rect l="l" t="t" r="r" b="b"/>
              <a:pathLst>
                <a:path w="2009140" h="222885">
                  <a:moveTo>
                    <a:pt x="2008631" y="0"/>
                  </a:moveTo>
                  <a:lnTo>
                    <a:pt x="2002305" y="43304"/>
                  </a:lnTo>
                  <a:lnTo>
                    <a:pt x="1985052" y="78666"/>
                  </a:lnTo>
                  <a:lnTo>
                    <a:pt x="1959463" y="102509"/>
                  </a:lnTo>
                  <a:lnTo>
                    <a:pt x="1928126" y="111252"/>
                  </a:lnTo>
                  <a:lnTo>
                    <a:pt x="1099705" y="111252"/>
                  </a:lnTo>
                  <a:lnTo>
                    <a:pt x="1068369" y="119994"/>
                  </a:lnTo>
                  <a:lnTo>
                    <a:pt x="1042779" y="143837"/>
                  </a:lnTo>
                  <a:lnTo>
                    <a:pt x="1025526" y="179199"/>
                  </a:lnTo>
                  <a:lnTo>
                    <a:pt x="1019200" y="222504"/>
                  </a:lnTo>
                  <a:lnTo>
                    <a:pt x="1012874" y="179199"/>
                  </a:lnTo>
                  <a:lnTo>
                    <a:pt x="995621" y="143837"/>
                  </a:lnTo>
                  <a:lnTo>
                    <a:pt x="970031" y="119994"/>
                  </a:lnTo>
                  <a:lnTo>
                    <a:pt x="938695" y="111252"/>
                  </a:lnTo>
                  <a:lnTo>
                    <a:pt x="80505" y="111252"/>
                  </a:lnTo>
                  <a:lnTo>
                    <a:pt x="49168" y="102509"/>
                  </a:lnTo>
                  <a:lnTo>
                    <a:pt x="23579" y="78666"/>
                  </a:lnTo>
                  <a:lnTo>
                    <a:pt x="6326" y="43304"/>
                  </a:lnTo>
                  <a:lnTo>
                    <a:pt x="0" y="0"/>
                  </a:lnTo>
                </a:path>
              </a:pathLst>
            </a:custGeom>
            <a:ln w="2590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46594" y="4462678"/>
            <a:ext cx="450850" cy="60579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sz="2000" spc="-5" dirty="0">
                <a:latin typeface="Arial"/>
                <a:cs typeface="Arial"/>
              </a:rPr>
              <a:t>As  </a:t>
            </a:r>
            <a:r>
              <a:rPr sz="2000" dirty="0">
                <a:latin typeface="Arial"/>
                <a:cs typeface="Arial"/>
              </a:rPr>
              <a:t>and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330261" y="4462678"/>
            <a:ext cx="7867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so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that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52071" y="4462678"/>
            <a:ext cx="2468245" cy="60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28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it </a:t>
            </a:r>
            <a:r>
              <a:rPr sz="2000" dirty="0">
                <a:latin typeface="Arial"/>
                <a:cs typeface="Arial"/>
              </a:rPr>
              <a:t>must be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that</a:t>
            </a:r>
            <a:endParaRPr sz="2000">
              <a:latin typeface="Arial"/>
              <a:cs typeface="Arial"/>
            </a:endParaRPr>
          </a:p>
          <a:p>
            <a:pPr marL="628015">
              <a:lnSpc>
                <a:spcPts val="2280"/>
              </a:lnSpc>
              <a:tabLst>
                <a:tab pos="832485" algn="l"/>
              </a:tabLst>
            </a:pPr>
            <a:r>
              <a:rPr sz="2000" dirty="0">
                <a:latin typeface="Arial"/>
                <a:cs typeface="Arial"/>
              </a:rPr>
              <a:t>.	The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difference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04087" y="4594859"/>
            <a:ext cx="777240" cy="1310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564623" y="4533900"/>
            <a:ext cx="1656587" cy="25298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24483" y="4805171"/>
            <a:ext cx="1333500" cy="21183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" name="object 26"/>
          <p:cNvGrpSpPr/>
          <p:nvPr/>
        </p:nvGrpSpPr>
        <p:grpSpPr>
          <a:xfrm>
            <a:off x="3233927" y="4533900"/>
            <a:ext cx="4165600" cy="524510"/>
            <a:chOff x="3233927" y="4533900"/>
            <a:chExt cx="4165600" cy="524510"/>
          </a:xfrm>
        </p:grpSpPr>
        <p:sp>
          <p:nvSpPr>
            <p:cNvPr id="27" name="object 27"/>
            <p:cNvSpPr/>
            <p:nvPr/>
          </p:nvSpPr>
          <p:spPr>
            <a:xfrm>
              <a:off x="3233927" y="4533900"/>
              <a:ext cx="1005839" cy="25298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158739" y="4544567"/>
              <a:ext cx="2240280" cy="25298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044695" y="4805172"/>
              <a:ext cx="2101596" cy="252983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302584" y="4107091"/>
            <a:ext cx="622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1800" b="1" i="1" spc="-5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1800" b="1" i="1" dirty="0">
                <a:solidFill>
                  <a:srgbClr val="FF0000"/>
                </a:solidFill>
                <a:latin typeface="Arial"/>
                <a:cs typeface="Arial"/>
              </a:rPr>
              <a:t>(n)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92708" y="5300471"/>
            <a:ext cx="2299716" cy="56235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608576" y="5300471"/>
            <a:ext cx="2330196" cy="56235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6226163" y="4034096"/>
            <a:ext cx="4866005" cy="172275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702560">
              <a:lnSpc>
                <a:spcPct val="100000"/>
              </a:lnSpc>
              <a:spcBef>
                <a:spcPts val="675"/>
              </a:spcBef>
            </a:pPr>
            <a:r>
              <a:rPr sz="1800" b="1" i="1" spc="-5" dirty="0">
                <a:solidFill>
                  <a:srgbClr val="FF0000"/>
                </a:solidFill>
                <a:latin typeface="Arial"/>
                <a:cs typeface="Arial"/>
              </a:rPr>
              <a:t>UB(n)</a:t>
            </a:r>
            <a:endParaRPr sz="1800">
              <a:latin typeface="Arial"/>
              <a:cs typeface="Arial"/>
            </a:endParaRPr>
          </a:p>
          <a:p>
            <a:pPr marL="12700" marR="1607820" indent="1238885">
              <a:lnSpc>
                <a:spcPts val="2160"/>
              </a:lnSpc>
              <a:spcBef>
                <a:spcPts val="915"/>
              </a:spcBef>
              <a:tabLst>
                <a:tab pos="1754505" algn="l"/>
                <a:tab pos="2668270" algn="l"/>
              </a:tabLst>
            </a:pP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s </a:t>
            </a:r>
            <a:r>
              <a:rPr sz="2000" spc="5" dirty="0">
                <a:latin typeface="Arial"/>
                <a:cs typeface="Arial"/>
              </a:rPr>
              <a:t>c</a:t>
            </a:r>
            <a:r>
              <a:rPr sz="2000" dirty="0">
                <a:latin typeface="Arial"/>
                <a:cs typeface="Arial"/>
              </a:rPr>
              <a:t>on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an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.	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hen  approaches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0.	Therefore: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550">
              <a:latin typeface="Arial"/>
              <a:cs typeface="Arial"/>
            </a:endParaRPr>
          </a:p>
          <a:p>
            <a:pPr marL="1096645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Bounds converge so result</a:t>
            </a:r>
            <a:r>
              <a:rPr sz="2000" spc="-1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holds.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819283" y="5425418"/>
            <a:ext cx="4508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and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E751464-00CE-E763-D75B-B5A62C77111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066800" y="0"/>
                <a:ext cx="9829800" cy="553998"/>
              </a:xfrm>
            </p:spPr>
            <p:txBody>
              <a:bodyPr/>
              <a:lstStyle/>
              <a:p>
                <a:r>
                  <a:rPr lang="en-GR" dirty="0"/>
                  <a:t>Conditional Independence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R" dirty="0"/>
                  <a:t> Independence</a:t>
                </a: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E751464-00CE-E763-D75B-B5A62C7711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066800" y="0"/>
                <a:ext cx="9829800" cy="553998"/>
              </a:xfrm>
              <a:blipFill>
                <a:blip r:embed="rId2"/>
                <a:stretch>
                  <a:fillRect l="-2839" t="-27273" b="-47727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3B0C87EB-7397-DCBB-F31C-7E9288F2C66C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22922" y="914400"/>
                <a:ext cx="11146155" cy="5663089"/>
              </a:xfrm>
            </p:spPr>
            <p:txBody>
              <a:bodyPr/>
              <a:lstStyle/>
              <a:p>
                <a:r>
                  <a:rPr lang="en-GR" sz="2400" dirty="0"/>
                  <a:t>Box with one regular</a:t>
                </a:r>
                <a:r>
                  <a:rPr lang="el-GR" sz="2400" dirty="0"/>
                  <a:t> </a:t>
                </a:r>
                <a:r>
                  <a:rPr lang="en-US" sz="2400" dirty="0"/>
                  <a:t>coin (Coin 1)</a:t>
                </a:r>
                <a:r>
                  <a:rPr lang="en-GR" sz="2400" dirty="0"/>
                  <a:t>, one fake coin (Coin 2).</a:t>
                </a:r>
              </a:p>
              <a:p>
                <a:r>
                  <a:rPr lang="en-GR" sz="2400" dirty="0"/>
                  <a:t>Choose one at random and flip it twice.</a:t>
                </a:r>
              </a:p>
              <a:p>
                <a:endParaRPr lang="en-GR" sz="2400" dirty="0"/>
              </a:p>
              <a:p>
                <a:r>
                  <a:rPr lang="en-GR" sz="2400" dirty="0"/>
                  <a:t>A: First coin is H</a:t>
                </a:r>
              </a:p>
              <a:p>
                <a:r>
                  <a:rPr lang="en-GR" sz="2400" dirty="0"/>
                  <a:t>B: Second coin is H</a:t>
                </a:r>
              </a:p>
              <a:p>
                <a:r>
                  <a:rPr lang="en-GR" sz="2400" dirty="0"/>
                  <a:t>C: Coin 1 is selected.</a:t>
                </a:r>
              </a:p>
              <a:p>
                <a:endParaRPr lang="en-GR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R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R" sz="2400" dirty="0"/>
              </a:p>
              <a:p>
                <a:pPr/>
                <a:endParaRPr lang="en-GR" sz="2400" dirty="0"/>
              </a:p>
              <a:p>
                <a:pPr/>
                <a:r>
                  <a:rPr lang="en-GR" sz="2400" dirty="0"/>
                  <a:t>Given C: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R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R" sz="2400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3B0C87EB-7397-DCBB-F31C-7E9288F2C6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22922" y="914400"/>
                <a:ext cx="11146155" cy="5663089"/>
              </a:xfrm>
              <a:blipFill>
                <a:blip r:embed="rId3"/>
                <a:stretch>
                  <a:fillRect l="-1708" t="-1794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1770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ED599-75A7-0BFF-89B9-61B3F21F0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R" dirty="0"/>
              <a:t>Random Variables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A53B4022-118E-EAA5-1E4F-24EAEA05EB7B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46594" y="838201"/>
                <a:ext cx="11146155" cy="5257850"/>
              </a:xfrm>
            </p:spPr>
            <p:txBody>
              <a:bodyPr/>
              <a:lstStyle/>
              <a:p>
                <a:pPr marL="12700">
                  <a:lnSpc>
                    <a:spcPts val="3190"/>
                  </a:lnSpc>
                  <a:tabLst>
                    <a:tab pos="5615940" algn="l"/>
                    <a:tab pos="7212965" algn="l"/>
                  </a:tabLst>
                </a:pPr>
                <a:r>
                  <a:rPr lang="en-GB" sz="2800" b="1" spc="-5" dirty="0">
                    <a:latin typeface="Arial"/>
                    <a:cs typeface="Arial"/>
                  </a:rPr>
                  <a:t>Definition </a:t>
                </a:r>
                <a:r>
                  <a:rPr lang="en-GB" sz="2800" i="1" spc="-5" dirty="0">
                    <a:latin typeface="Arial"/>
                    <a:cs typeface="Arial"/>
                  </a:rPr>
                  <a:t>A</a:t>
                </a:r>
                <a:r>
                  <a:rPr lang="en-GB" sz="2800" i="1" spc="-70" dirty="0">
                    <a:latin typeface="Arial"/>
                    <a:cs typeface="Arial"/>
                  </a:rPr>
                  <a:t> </a:t>
                </a:r>
                <a:r>
                  <a:rPr lang="en-GB" sz="2800" dirty="0">
                    <a:latin typeface="Arial"/>
                    <a:cs typeface="Arial"/>
                  </a:rPr>
                  <a:t>random</a:t>
                </a:r>
                <a:r>
                  <a:rPr lang="en-GB" sz="2800" spc="20" dirty="0">
                    <a:latin typeface="Arial"/>
                    <a:cs typeface="Arial"/>
                  </a:rPr>
                  <a:t> </a:t>
                </a:r>
                <a:r>
                  <a:rPr lang="en-GB" sz="2800" dirty="0">
                    <a:latin typeface="Arial"/>
                    <a:cs typeface="Arial"/>
                  </a:rPr>
                  <a:t>variable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/>
                      </a:rPr>
                      <m:t>𝑋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/>
                          </a:rPr>
                          <m:t>𝜔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Arial"/>
                      </a:rPr>
                      <m:t> </m:t>
                    </m:r>
                  </m:oMath>
                </a14:m>
                <a:r>
                  <a:rPr lang="en-GB" sz="2800" i="1" spc="-5" dirty="0">
                    <a:latin typeface="Arial"/>
                    <a:cs typeface="Arial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800" b="0" i="1" spc="-5" smtClean="0">
                        <a:latin typeface="Cambria Math" panose="02040503050406030204" pitchFamily="18" charset="0"/>
                        <a:cs typeface="Arial"/>
                      </a:rPr>
                      <m:t>𝜔</m:t>
                    </m:r>
                    <m:r>
                      <a:rPr lang="en-US" sz="2800" b="0" i="1" spc="-5" smtClean="0">
                        <a:latin typeface="Cambria Math" panose="02040503050406030204" pitchFamily="18" charset="0"/>
                        <a:cs typeface="Arial"/>
                      </a:rPr>
                      <m:t>∈</m:t>
                    </m:r>
                    <m:r>
                      <m:rPr>
                        <m:sty m:val="p"/>
                      </m:rPr>
                      <a:rPr lang="en-US" sz="2800" b="0" i="0" spc="-5" smtClean="0">
                        <a:latin typeface="Cambria Math" panose="02040503050406030204" pitchFamily="18" charset="0"/>
                        <a:cs typeface="Arial"/>
                      </a:rPr>
                      <m:t>Ω</m:t>
                    </m:r>
                  </m:oMath>
                </a14:m>
                <a:r>
                  <a:rPr lang="en-GB" sz="2800" i="1" spc="-5" dirty="0">
                    <a:latin typeface="Arial"/>
                    <a:cs typeface="Arial"/>
                  </a:rPr>
                  <a:t>	is a</a:t>
                </a:r>
                <a:endParaRPr lang="en-GB" sz="2800" dirty="0">
                  <a:latin typeface="Arial"/>
                  <a:cs typeface="Arial"/>
                </a:endParaRPr>
              </a:p>
              <a:p>
                <a:pPr marL="12700" marR="1479550">
                  <a:lnSpc>
                    <a:spcPts val="3030"/>
                  </a:lnSpc>
                  <a:spcBef>
                    <a:spcPts val="204"/>
                  </a:spcBef>
                  <a:tabLst>
                    <a:tab pos="4994275" algn="l"/>
                    <a:tab pos="5276215" algn="l"/>
                  </a:tabLst>
                </a:pPr>
                <a:r>
                  <a:rPr lang="en-GB" sz="2800" i="1" u="heavy" dirty="0">
                    <a:uFill>
                      <a:solidFill>
                        <a:srgbClr val="000000"/>
                      </a:solidFill>
                    </a:uFill>
                    <a:latin typeface="Arial"/>
                    <a:cs typeface="Arial"/>
                  </a:rPr>
                  <a:t>real-valued</a:t>
                </a:r>
                <a:r>
                  <a:rPr lang="en-GB" sz="2800" i="1" u="heavy" spc="20" dirty="0">
                    <a:uFill>
                      <a:solidFill>
                        <a:srgbClr val="000000"/>
                      </a:solidFill>
                    </a:uFill>
                    <a:latin typeface="Arial"/>
                    <a:cs typeface="Arial"/>
                  </a:rPr>
                  <a:t> </a:t>
                </a:r>
                <a:r>
                  <a:rPr lang="en-GB" sz="2800" i="1" u="heavy" dirty="0">
                    <a:uFill>
                      <a:solidFill>
                        <a:srgbClr val="000000"/>
                      </a:solidFill>
                    </a:uFill>
                    <a:latin typeface="Arial"/>
                    <a:cs typeface="Arial"/>
                  </a:rPr>
                  <a:t>function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/>
                      </a:rPr>
                      <m:t> 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/>
                      </a:rPr>
                      <m:t>𝑋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/>
                      </a:rPr>
                      <m:t>: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cs typeface="Arial"/>
                      </a:rPr>
                      <m:t>Ω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/>
                      </a:rPr>
                      <m:t>→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/>
                      </a:rPr>
                      <m:t>𝑅</m:t>
                    </m:r>
                  </m:oMath>
                </a14:m>
                <a:r>
                  <a:rPr lang="en-GB" sz="2800" i="1" spc="-5" dirty="0">
                    <a:latin typeface="Arial"/>
                    <a:cs typeface="Arial"/>
                  </a:rPr>
                  <a:t>.	A </a:t>
                </a:r>
                <a:r>
                  <a:rPr lang="en-GB" sz="2800" i="1" dirty="0">
                    <a:latin typeface="Arial"/>
                    <a:cs typeface="Arial"/>
                  </a:rPr>
                  <a:t>discrete random</a:t>
                </a:r>
                <a:r>
                  <a:rPr lang="en-GB" sz="2800" i="1" spc="-155" dirty="0">
                    <a:latin typeface="Arial"/>
                    <a:cs typeface="Arial"/>
                  </a:rPr>
                  <a:t> </a:t>
                </a:r>
                <a:r>
                  <a:rPr lang="en-GB" sz="2800" i="1" dirty="0">
                    <a:latin typeface="Arial"/>
                    <a:cs typeface="Arial"/>
                  </a:rPr>
                  <a:t>variable  </a:t>
                </a:r>
                <a:r>
                  <a:rPr lang="en-GB" sz="2800" i="1" spc="-5" dirty="0">
                    <a:latin typeface="Arial"/>
                    <a:cs typeface="Arial"/>
                  </a:rPr>
                  <a:t>takes on </a:t>
                </a:r>
                <a:r>
                  <a:rPr lang="en-GB" sz="2800" i="1" dirty="0">
                    <a:latin typeface="Arial"/>
                    <a:cs typeface="Arial"/>
                  </a:rPr>
                  <a:t>only </a:t>
                </a:r>
                <a:r>
                  <a:rPr lang="en-GB" sz="2800" i="1" spc="-5" dirty="0">
                    <a:latin typeface="Arial"/>
                    <a:cs typeface="Arial"/>
                  </a:rPr>
                  <a:t>a finite or </a:t>
                </a:r>
                <a:r>
                  <a:rPr lang="en-GB" sz="2800" i="1" dirty="0">
                    <a:latin typeface="Arial"/>
                    <a:cs typeface="Arial"/>
                  </a:rPr>
                  <a:t>countably </a:t>
                </a:r>
                <a:r>
                  <a:rPr lang="en-GB" sz="2800" i="1" spc="-5" dirty="0">
                    <a:latin typeface="Arial"/>
                    <a:cs typeface="Arial"/>
                  </a:rPr>
                  <a:t>infinite number </a:t>
                </a:r>
                <a:r>
                  <a:rPr lang="en-GB" sz="2800" i="1" dirty="0">
                    <a:latin typeface="Arial"/>
                    <a:cs typeface="Arial"/>
                  </a:rPr>
                  <a:t>of</a:t>
                </a:r>
                <a:r>
                  <a:rPr lang="en-GB" sz="2800" i="1" spc="90" dirty="0">
                    <a:latin typeface="Arial"/>
                    <a:cs typeface="Arial"/>
                  </a:rPr>
                  <a:t> </a:t>
                </a:r>
                <a:r>
                  <a:rPr lang="en-GB" sz="2800" i="1" dirty="0">
                    <a:latin typeface="Arial"/>
                    <a:cs typeface="Arial"/>
                  </a:rPr>
                  <a:t>values. </a:t>
                </a:r>
                <a:r>
                  <a:rPr lang="en-GB" dirty="0"/>
                  <a:t>A continuous variable takes uncountably infinite number of values.</a:t>
                </a:r>
              </a:p>
              <a:p>
                <a:pPr marL="12700" marR="1479550">
                  <a:lnSpc>
                    <a:spcPts val="3030"/>
                  </a:lnSpc>
                  <a:spcBef>
                    <a:spcPts val="204"/>
                  </a:spcBef>
                  <a:tabLst>
                    <a:tab pos="4994275" algn="l"/>
                    <a:tab pos="5276215" algn="l"/>
                  </a:tabLst>
                </a:pPr>
                <a:endParaRPr lang="en-GB" dirty="0"/>
              </a:p>
              <a:p>
                <a:pPr marL="12700" marR="1479550">
                  <a:lnSpc>
                    <a:spcPts val="3030"/>
                  </a:lnSpc>
                  <a:spcBef>
                    <a:spcPts val="204"/>
                  </a:spcBef>
                  <a:tabLst>
                    <a:tab pos="4994275" algn="l"/>
                    <a:tab pos="5276215" algn="l"/>
                  </a:tabLst>
                </a:pPr>
                <a:r>
                  <a:rPr lang="en-US" dirty="0"/>
                  <a:t>Discrete RVs have probability mass functions</a:t>
                </a:r>
              </a:p>
              <a:p>
                <a:pPr marL="12700" marR="1479550">
                  <a:lnSpc>
                    <a:spcPts val="3030"/>
                  </a:lnSpc>
                  <a:spcBef>
                    <a:spcPts val="204"/>
                  </a:spcBef>
                  <a:tabLst>
                    <a:tab pos="4994275" algn="l"/>
                    <a:tab pos="5276215" algn="l"/>
                  </a:tabLst>
                </a:pPr>
                <a:r>
                  <a:rPr lang="en-US" b="0" dirty="0"/>
                  <a:t>Continuous RVs have probability density functions.</a:t>
                </a:r>
              </a:p>
              <a:p>
                <a:pPr marL="12700" marR="1479550">
                  <a:lnSpc>
                    <a:spcPts val="3030"/>
                  </a:lnSpc>
                  <a:spcBef>
                    <a:spcPts val="204"/>
                  </a:spcBef>
                  <a:tabLst>
                    <a:tab pos="4994275" algn="l"/>
                    <a:tab pos="5276215" algn="l"/>
                  </a:tabLst>
                </a:pPr>
                <a:endParaRPr lang="en-US" dirty="0"/>
              </a:p>
              <a:p>
                <a:pPr marL="12700" marR="1479550">
                  <a:lnSpc>
                    <a:spcPts val="3030"/>
                  </a:lnSpc>
                  <a:spcBef>
                    <a:spcPts val="204"/>
                  </a:spcBef>
                  <a:tabLst>
                    <a:tab pos="4994275" algn="l"/>
                    <a:tab pos="5276215" algn="l"/>
                  </a:tabLst>
                </a:pPr>
                <a:r>
                  <a:rPr lang="en-US" dirty="0"/>
                  <a:t>To find the </a:t>
                </a:r>
                <a:r>
                  <a:rPr lang="en-US" dirty="0" err="1"/>
                  <a:t>pmf</a:t>
                </a:r>
                <a:r>
                  <a:rPr lang="en-US" dirty="0"/>
                  <a:t> of a function we need:</a:t>
                </a:r>
              </a:p>
              <a:p>
                <a:pPr marL="469900" marR="1479550" indent="-457200">
                  <a:lnSpc>
                    <a:spcPts val="3030"/>
                  </a:lnSpc>
                  <a:spcBef>
                    <a:spcPts val="204"/>
                  </a:spcBef>
                  <a:buFont typeface="Arial" panose="020B0604020202020204" pitchFamily="34" charset="0"/>
                  <a:buChar char="•"/>
                  <a:tabLst>
                    <a:tab pos="4994275" algn="l"/>
                    <a:tab pos="5276215" algn="l"/>
                  </a:tabLst>
                </a:pPr>
                <a:r>
                  <a:rPr lang="en-US" dirty="0"/>
                  <a:t>The support of the </a:t>
                </a:r>
                <a:r>
                  <a:rPr lang="en-US" dirty="0" err="1"/>
                  <a:t>pmf</a:t>
                </a:r>
                <a:r>
                  <a:rPr lang="en-US" dirty="0"/>
                  <a:t>. (possible values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469900" marR="1479550" indent="-457200">
                  <a:lnSpc>
                    <a:spcPts val="3030"/>
                  </a:lnSpc>
                  <a:spcBef>
                    <a:spcPts val="204"/>
                  </a:spcBef>
                  <a:buFont typeface="Arial" panose="020B0604020202020204" pitchFamily="34" charset="0"/>
                  <a:buChar char="•"/>
                  <a:tabLst>
                    <a:tab pos="4994275" algn="l"/>
                    <a:tab pos="5276215" algn="l"/>
                  </a:tabLst>
                </a:pPr>
                <a:r>
                  <a:rPr lang="en-US" dirty="0"/>
                  <a:t>The probabilities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for every x in the support.</a:t>
                </a:r>
              </a:p>
              <a:p>
                <a:pPr marL="12700" marR="1479550">
                  <a:lnSpc>
                    <a:spcPts val="3030"/>
                  </a:lnSpc>
                  <a:spcBef>
                    <a:spcPts val="204"/>
                  </a:spcBef>
                  <a:tabLst>
                    <a:tab pos="4994275" algn="l"/>
                    <a:tab pos="5276215" algn="l"/>
                  </a:tabLst>
                </a:pPr>
                <a:endParaRPr lang="en-GR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A53B4022-118E-EAA5-1E4F-24EAEA05EB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46594" y="838201"/>
                <a:ext cx="11146155" cy="5257850"/>
              </a:xfrm>
              <a:blipFill>
                <a:blip r:embed="rId2"/>
                <a:stretch>
                  <a:fillRect l="-1822" t="-2410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6733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BFE59-DBF8-D820-8ED5-B613E547C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R" dirty="0"/>
              <a:t>Joint Distributions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9CFAB05-3CA9-DB7D-9999-1D48C792FF6C}"/>
              </a:ext>
            </a:extLst>
          </p:cNvPr>
          <p:cNvGraphicFramePr>
            <a:graphicFrameLocks noGrp="1"/>
          </p:cNvGraphicFramePr>
          <p:nvPr/>
        </p:nvGraphicFramePr>
        <p:xfrm>
          <a:off x="914400" y="1066800"/>
          <a:ext cx="3911598" cy="2194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6783">
                  <a:extLst>
                    <a:ext uri="{9D8B030D-6E8A-4147-A177-3AD203B41FA5}">
                      <a16:colId xmlns:a16="http://schemas.microsoft.com/office/drawing/2014/main" val="2076824735"/>
                    </a:ext>
                  </a:extLst>
                </a:gridCol>
                <a:gridCol w="672963">
                  <a:extLst>
                    <a:ext uri="{9D8B030D-6E8A-4147-A177-3AD203B41FA5}">
                      <a16:colId xmlns:a16="http://schemas.microsoft.com/office/drawing/2014/main" val="3147975943"/>
                    </a:ext>
                  </a:extLst>
                </a:gridCol>
                <a:gridCol w="672963">
                  <a:extLst>
                    <a:ext uri="{9D8B030D-6E8A-4147-A177-3AD203B41FA5}">
                      <a16:colId xmlns:a16="http://schemas.microsoft.com/office/drawing/2014/main" val="2279829457"/>
                    </a:ext>
                  </a:extLst>
                </a:gridCol>
                <a:gridCol w="672963">
                  <a:extLst>
                    <a:ext uri="{9D8B030D-6E8A-4147-A177-3AD203B41FA5}">
                      <a16:colId xmlns:a16="http://schemas.microsoft.com/office/drawing/2014/main" val="1567243732"/>
                    </a:ext>
                  </a:extLst>
                </a:gridCol>
                <a:gridCol w="672963">
                  <a:extLst>
                    <a:ext uri="{9D8B030D-6E8A-4147-A177-3AD203B41FA5}">
                      <a16:colId xmlns:a16="http://schemas.microsoft.com/office/drawing/2014/main" val="3948651869"/>
                    </a:ext>
                  </a:extLst>
                </a:gridCol>
                <a:gridCol w="672963">
                  <a:extLst>
                    <a:ext uri="{9D8B030D-6E8A-4147-A177-3AD203B41FA5}">
                      <a16:colId xmlns:a16="http://schemas.microsoft.com/office/drawing/2014/main" val="2516251506"/>
                    </a:ext>
                  </a:extLst>
                </a:gridCol>
              </a:tblGrid>
              <a:tr h="257175"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4810074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1/20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5680333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4/20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1/20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5735086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0/20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1/20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182658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0/20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1/20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1105512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679160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37E8164-C7FF-87ED-00F5-24F12E1F1248}"/>
                  </a:ext>
                </a:extLst>
              </p:cNvPr>
              <p:cNvSpPr txBox="1"/>
              <p:nvPr/>
            </p:nvSpPr>
            <p:spPr>
              <a:xfrm>
                <a:off x="2514600" y="697468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R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37E8164-C7FF-87ED-00F5-24F12E1F12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697468"/>
                <a:ext cx="91440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B1840A9-25F1-910A-07AE-E6C82FD987A7}"/>
                  </a:ext>
                </a:extLst>
              </p:cNvPr>
              <p:cNvSpPr txBox="1"/>
              <p:nvPr/>
            </p:nvSpPr>
            <p:spPr>
              <a:xfrm>
                <a:off x="152400" y="1979414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R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B1840A9-25F1-910A-07AE-E6C82FD987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979414"/>
                <a:ext cx="914400" cy="369332"/>
              </a:xfrm>
              <a:prstGeom prst="rect">
                <a:avLst/>
              </a:prstGeom>
              <a:blipFill>
                <a:blip r:embed="rId3"/>
                <a:stretch>
                  <a:fillRect b="-10345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E16761D-7D16-0949-861C-7736F0D3E778}"/>
                  </a:ext>
                </a:extLst>
              </p:cNvPr>
              <p:cNvSpPr txBox="1"/>
              <p:nvPr/>
            </p:nvSpPr>
            <p:spPr>
              <a:xfrm>
                <a:off x="685800" y="3505200"/>
                <a:ext cx="541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R" dirty="0"/>
                  <a:t>eight </a:t>
                </a:r>
                <a:r>
                  <a:rPr lang="en-GR" dirty="0">
                    <a:sym typeface="Wingdings" pitchFamily="2" charset="2"/>
                  </a:rPr>
                  <a:t>1: short, 2:normal, 3: tall, 4: very tall. </a:t>
                </a:r>
                <a:r>
                  <a:rPr lang="en-GR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GR" dirty="0"/>
                  <a:t>Weight </a:t>
                </a:r>
                <a:r>
                  <a:rPr lang="en-GR" dirty="0">
                    <a:sym typeface="Wingdings" pitchFamily="2" charset="2"/>
                  </a:rPr>
                  <a:t>1: light, 2:normal, 3: heavy, 4: very heavy</a:t>
                </a:r>
                <a:endParaRPr lang="en-GR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E16761D-7D16-0949-861C-7736F0D3E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3505200"/>
                <a:ext cx="5410200" cy="646331"/>
              </a:xfrm>
              <a:prstGeom prst="rect">
                <a:avLst/>
              </a:prstGeom>
              <a:blipFill>
                <a:blip r:embed="rId4"/>
                <a:stretch>
                  <a:fillRect t="-3922" b="-17647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3490D98-D659-41D0-3784-FF378BCB46A5}"/>
                  </a:ext>
                </a:extLst>
              </p:cNvPr>
              <p:cNvSpPr txBox="1"/>
              <p:nvPr/>
            </p:nvSpPr>
            <p:spPr>
              <a:xfrm>
                <a:off x="5562600" y="914400"/>
                <a:ext cx="5029200" cy="3497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dirty="0"/>
                  <a:t>Joint Distribution: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GR" dirty="0"/>
                  <a:t>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GR" dirty="0"/>
              </a:p>
              <a:p>
                <a:endParaRPr lang="en-GR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G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/>
                        <m:e/>
                      </m:nary>
                      <m:nary>
                        <m:naryPr>
                          <m:chr m:val="∑"/>
                          <m:supHide m:val="on"/>
                          <m:ctrlPr>
                            <a:rPr lang="en-G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R" dirty="0"/>
              </a:p>
              <a:p>
                <a:pPr/>
                <a:endParaRPr lang="en-GR" dirty="0"/>
              </a:p>
              <a:p>
                <a:pPr/>
                <a:r>
                  <a:rPr lang="en-GR" dirty="0"/>
                  <a:t>Marginal Distribution:</a:t>
                </a:r>
              </a:p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GR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nary>
                  </m:oMath>
                </a14:m>
                <a:r>
                  <a:rPr lang="en-GR" dirty="0"/>
                  <a:t> for all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R" dirty="0"/>
              </a:p>
              <a:p>
                <a:pPr/>
                <a:endParaRPr lang="en-GR" dirty="0"/>
              </a:p>
              <a:p>
                <a:pPr/>
                <a:r>
                  <a:rPr lang="en-GR" dirty="0"/>
                  <a:t>Conditional :</a:t>
                </a:r>
              </a:p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den>
                    </m:f>
                  </m:oMath>
                </a14:m>
                <a:r>
                  <a:rPr lang="en-GR" dirty="0"/>
                  <a:t> for all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R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3490D98-D659-41D0-3784-FF378BCB46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914400"/>
                <a:ext cx="5029200" cy="3497176"/>
              </a:xfrm>
              <a:prstGeom prst="rect">
                <a:avLst/>
              </a:prstGeom>
              <a:blipFill>
                <a:blip r:embed="rId5"/>
                <a:stretch>
                  <a:fillRect l="-15617" t="-3261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3445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BFE59-DBF8-D820-8ED5-B613E547C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R" dirty="0"/>
              <a:t>Joint Distributions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9CFAB05-3CA9-DB7D-9999-1D48C792FF6C}"/>
              </a:ext>
            </a:extLst>
          </p:cNvPr>
          <p:cNvGraphicFramePr>
            <a:graphicFrameLocks noGrp="1"/>
          </p:cNvGraphicFramePr>
          <p:nvPr/>
        </p:nvGraphicFramePr>
        <p:xfrm>
          <a:off x="914400" y="1066800"/>
          <a:ext cx="3911598" cy="2194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6783">
                  <a:extLst>
                    <a:ext uri="{9D8B030D-6E8A-4147-A177-3AD203B41FA5}">
                      <a16:colId xmlns:a16="http://schemas.microsoft.com/office/drawing/2014/main" val="2076824735"/>
                    </a:ext>
                  </a:extLst>
                </a:gridCol>
                <a:gridCol w="672963">
                  <a:extLst>
                    <a:ext uri="{9D8B030D-6E8A-4147-A177-3AD203B41FA5}">
                      <a16:colId xmlns:a16="http://schemas.microsoft.com/office/drawing/2014/main" val="3147975943"/>
                    </a:ext>
                  </a:extLst>
                </a:gridCol>
                <a:gridCol w="672963">
                  <a:extLst>
                    <a:ext uri="{9D8B030D-6E8A-4147-A177-3AD203B41FA5}">
                      <a16:colId xmlns:a16="http://schemas.microsoft.com/office/drawing/2014/main" val="2279829457"/>
                    </a:ext>
                  </a:extLst>
                </a:gridCol>
                <a:gridCol w="672963">
                  <a:extLst>
                    <a:ext uri="{9D8B030D-6E8A-4147-A177-3AD203B41FA5}">
                      <a16:colId xmlns:a16="http://schemas.microsoft.com/office/drawing/2014/main" val="1567243732"/>
                    </a:ext>
                  </a:extLst>
                </a:gridCol>
                <a:gridCol w="672963">
                  <a:extLst>
                    <a:ext uri="{9D8B030D-6E8A-4147-A177-3AD203B41FA5}">
                      <a16:colId xmlns:a16="http://schemas.microsoft.com/office/drawing/2014/main" val="3948651869"/>
                    </a:ext>
                  </a:extLst>
                </a:gridCol>
                <a:gridCol w="672963">
                  <a:extLst>
                    <a:ext uri="{9D8B030D-6E8A-4147-A177-3AD203B41FA5}">
                      <a16:colId xmlns:a16="http://schemas.microsoft.com/office/drawing/2014/main" val="2516251506"/>
                    </a:ext>
                  </a:extLst>
                </a:gridCol>
              </a:tblGrid>
              <a:tr h="257175"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4810074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1/20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5/20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5680333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4/20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1/20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9/20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5735086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0/20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1/20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3/20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182658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0/20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1/20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3/20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1105512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3/20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9/20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6/20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dirty="0"/>
                        <a:t>2/20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679160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37E8164-C7FF-87ED-00F5-24F12E1F1248}"/>
                  </a:ext>
                </a:extLst>
              </p:cNvPr>
              <p:cNvSpPr txBox="1"/>
              <p:nvPr/>
            </p:nvSpPr>
            <p:spPr>
              <a:xfrm>
                <a:off x="2514600" y="697468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R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37E8164-C7FF-87ED-00F5-24F12E1F12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697468"/>
                <a:ext cx="91440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B1840A9-25F1-910A-07AE-E6C82FD987A7}"/>
                  </a:ext>
                </a:extLst>
              </p:cNvPr>
              <p:cNvSpPr txBox="1"/>
              <p:nvPr/>
            </p:nvSpPr>
            <p:spPr>
              <a:xfrm>
                <a:off x="152400" y="1979414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R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B1840A9-25F1-910A-07AE-E6C82FD987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979414"/>
                <a:ext cx="914400" cy="369332"/>
              </a:xfrm>
              <a:prstGeom prst="rect">
                <a:avLst/>
              </a:prstGeom>
              <a:blipFill>
                <a:blip r:embed="rId3"/>
                <a:stretch>
                  <a:fillRect b="-10345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E16761D-7D16-0949-861C-7736F0D3E778}"/>
                  </a:ext>
                </a:extLst>
              </p:cNvPr>
              <p:cNvSpPr txBox="1"/>
              <p:nvPr/>
            </p:nvSpPr>
            <p:spPr>
              <a:xfrm>
                <a:off x="685800" y="3505200"/>
                <a:ext cx="541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R" dirty="0"/>
                  <a:t>eight </a:t>
                </a:r>
                <a:r>
                  <a:rPr lang="en-GR" dirty="0">
                    <a:sym typeface="Wingdings" pitchFamily="2" charset="2"/>
                  </a:rPr>
                  <a:t>1: short, 2:normal, 3: tall, 4: very tall. </a:t>
                </a:r>
                <a:r>
                  <a:rPr lang="en-GR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GR" dirty="0"/>
                  <a:t>Weight </a:t>
                </a:r>
                <a:r>
                  <a:rPr lang="en-GR" dirty="0">
                    <a:sym typeface="Wingdings" pitchFamily="2" charset="2"/>
                  </a:rPr>
                  <a:t>1: light, 2:normal, 3: heavy, 4: very heavy</a:t>
                </a:r>
                <a:endParaRPr lang="en-GR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E16761D-7D16-0949-861C-7736F0D3E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3505200"/>
                <a:ext cx="5410200" cy="646331"/>
              </a:xfrm>
              <a:prstGeom prst="rect">
                <a:avLst/>
              </a:prstGeom>
              <a:blipFill>
                <a:blip r:embed="rId4"/>
                <a:stretch>
                  <a:fillRect t="-3922" b="-17647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64D34BE-0766-85A5-6287-152A08551954}"/>
                  </a:ext>
                </a:extLst>
              </p:cNvPr>
              <p:cNvSpPr txBox="1"/>
              <p:nvPr/>
            </p:nvSpPr>
            <p:spPr>
              <a:xfrm>
                <a:off x="5562600" y="914400"/>
                <a:ext cx="5029200" cy="3497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dirty="0"/>
                  <a:t>Joint Distribution: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GR" dirty="0"/>
                  <a:t>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GR" dirty="0"/>
              </a:p>
              <a:p>
                <a:endParaRPr lang="en-GR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G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/>
                        <m:e/>
                      </m:nary>
                      <m:nary>
                        <m:naryPr>
                          <m:chr m:val="∑"/>
                          <m:supHide m:val="on"/>
                          <m:ctrlPr>
                            <a:rPr lang="en-G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R" dirty="0"/>
              </a:p>
              <a:p>
                <a:pPr/>
                <a:endParaRPr lang="en-GR" dirty="0"/>
              </a:p>
              <a:p>
                <a:pPr/>
                <a:r>
                  <a:rPr lang="en-GR" dirty="0"/>
                  <a:t>Marginal Distribution:</a:t>
                </a:r>
              </a:p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GR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nary>
                  </m:oMath>
                </a14:m>
                <a:r>
                  <a:rPr lang="en-GR" dirty="0"/>
                  <a:t> for all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R" dirty="0"/>
              </a:p>
              <a:p>
                <a:pPr/>
                <a:endParaRPr lang="en-GR" dirty="0"/>
              </a:p>
              <a:p>
                <a:pPr/>
                <a:r>
                  <a:rPr lang="en-GR" dirty="0"/>
                  <a:t>Conditional :</a:t>
                </a:r>
              </a:p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den>
                    </m:f>
                  </m:oMath>
                </a14:m>
                <a:r>
                  <a:rPr lang="en-GR" dirty="0"/>
                  <a:t> for all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R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64D34BE-0766-85A5-6287-152A085519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914400"/>
                <a:ext cx="5029200" cy="3497176"/>
              </a:xfrm>
              <a:prstGeom prst="rect">
                <a:avLst/>
              </a:prstGeom>
              <a:blipFill>
                <a:blip r:embed="rId5"/>
                <a:stretch>
                  <a:fillRect l="-15617" t="-3261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0091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15895" y="0"/>
            <a:ext cx="67608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" dirty="0"/>
              <a:t>Random Variables</a:t>
            </a:r>
            <a:endParaRPr spc="-5" dirty="0"/>
          </a:p>
        </p:txBody>
      </p:sp>
      <p:sp>
        <p:nvSpPr>
          <p:cNvPr id="3" name="object 3"/>
          <p:cNvSpPr/>
          <p:nvPr/>
        </p:nvSpPr>
        <p:spPr>
          <a:xfrm>
            <a:off x="2790444" y="1228344"/>
            <a:ext cx="292607" cy="2423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28871" y="1228344"/>
            <a:ext cx="260603" cy="2423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96967" y="1737360"/>
            <a:ext cx="2798064" cy="5425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28122" y="1090485"/>
            <a:ext cx="23704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Given two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RVs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65894" y="1090485"/>
            <a:ext cx="61169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00455" algn="l"/>
              </a:tabLst>
            </a:pPr>
            <a:r>
              <a:rPr sz="2800" spc="-5" dirty="0">
                <a:latin typeface="Arial"/>
                <a:cs typeface="Arial"/>
              </a:rPr>
              <a:t>and	the </a:t>
            </a:r>
            <a:r>
              <a:rPr sz="2800" b="1" spc="-5" dirty="0">
                <a:latin typeface="Arial"/>
                <a:cs typeface="Arial"/>
              </a:rPr>
              <a:t>conditional distribution</a:t>
            </a:r>
            <a:r>
              <a:rPr sz="2800" b="1" spc="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is:</a:t>
            </a:r>
          </a:p>
        </p:txBody>
      </p:sp>
      <p:sp>
        <p:nvSpPr>
          <p:cNvPr id="8" name="object 8"/>
          <p:cNvSpPr/>
          <p:nvPr/>
        </p:nvSpPr>
        <p:spPr>
          <a:xfrm>
            <a:off x="7638288" y="1737360"/>
            <a:ext cx="2214372" cy="5608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28121" y="2581389"/>
            <a:ext cx="34315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Multiply </a:t>
            </a:r>
            <a:r>
              <a:rPr sz="2800" dirty="0">
                <a:latin typeface="Arial"/>
                <a:cs typeface="Arial"/>
              </a:rPr>
              <a:t>both </a:t>
            </a:r>
            <a:r>
              <a:rPr sz="2800" spc="-5" dirty="0">
                <a:latin typeface="Arial"/>
                <a:cs typeface="Arial"/>
              </a:rPr>
              <a:t>sides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by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19287" y="2581389"/>
            <a:ext cx="57816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to </a:t>
            </a:r>
            <a:r>
              <a:rPr sz="2800" dirty="0">
                <a:latin typeface="Arial"/>
                <a:cs typeface="Arial"/>
              </a:rPr>
              <a:t>obtain </a:t>
            </a:r>
            <a:r>
              <a:rPr sz="2800" spc="-5" dirty="0">
                <a:latin typeface="Arial"/>
                <a:cs typeface="Arial"/>
              </a:rPr>
              <a:t>the </a:t>
            </a:r>
            <a:r>
              <a:rPr sz="2800" b="1" spc="-5" dirty="0">
                <a:latin typeface="Arial"/>
                <a:cs typeface="Arial"/>
              </a:rPr>
              <a:t>probability chain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rule</a:t>
            </a:r>
            <a:r>
              <a:rPr sz="2800" spc="-5" dirty="0">
                <a:latin typeface="Arial"/>
                <a:cs typeface="Arial"/>
              </a:rPr>
              <a:t>: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831335" y="2662427"/>
            <a:ext cx="714756" cy="3550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26052" y="3313176"/>
            <a:ext cx="3739896" cy="3550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328119" y="3910622"/>
            <a:ext cx="1716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39494" algn="l"/>
              </a:tabLst>
            </a:pPr>
            <a:r>
              <a:rPr sz="2800" spc="-10" dirty="0">
                <a:latin typeface="Arial"/>
                <a:cs typeface="Arial"/>
              </a:rPr>
              <a:t>F</a:t>
            </a:r>
            <a:r>
              <a:rPr sz="2800" spc="-5" dirty="0">
                <a:latin typeface="Arial"/>
                <a:cs typeface="Arial"/>
              </a:rPr>
              <a:t>or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60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V</a:t>
            </a:r>
            <a:r>
              <a:rPr sz="2800" spc="-5" dirty="0">
                <a:latin typeface="Arial"/>
                <a:cs typeface="Arial"/>
              </a:rPr>
              <a:t>s</a:t>
            </a:r>
            <a:endParaRPr sz="2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580116" y="3910622"/>
            <a:ext cx="1244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57072" y="4029455"/>
            <a:ext cx="298703" cy="2407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21407" y="4029455"/>
            <a:ext cx="2372868" cy="3093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85088" y="4651247"/>
            <a:ext cx="9883140" cy="160172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538477" y="5377434"/>
            <a:ext cx="1801495" cy="646430"/>
          </a:xfrm>
          <a:prstGeom prst="rect">
            <a:avLst/>
          </a:prstGeom>
          <a:ln w="38100">
            <a:solidFill>
              <a:srgbClr val="EC7C3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100965" marR="96520" indent="12065">
              <a:lnSpc>
                <a:spcPct val="100000"/>
              </a:lnSpc>
              <a:spcBef>
                <a:spcPts val="305"/>
              </a:spcBef>
            </a:pPr>
            <a:r>
              <a:rPr sz="1800" spc="-10" dirty="0">
                <a:latin typeface="Arial"/>
                <a:cs typeface="Arial"/>
              </a:rPr>
              <a:t>Chain </a:t>
            </a:r>
            <a:r>
              <a:rPr sz="1800" spc="-5" dirty="0">
                <a:latin typeface="Arial"/>
                <a:cs typeface="Arial"/>
              </a:rPr>
              <a:t>rule valid  for </a:t>
            </a:r>
            <a:r>
              <a:rPr sz="1800" spc="-10" dirty="0">
                <a:latin typeface="Arial"/>
                <a:cs typeface="Arial"/>
              </a:rPr>
              <a:t>any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ordering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15895" y="0"/>
            <a:ext cx="67608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Fundamental </a:t>
            </a:r>
            <a:r>
              <a:rPr dirty="0"/>
              <a:t>Rules of</a:t>
            </a:r>
            <a:r>
              <a:rPr spc="-65" dirty="0"/>
              <a:t> </a:t>
            </a:r>
            <a:r>
              <a:rPr spc="-5" dirty="0"/>
              <a:t>Probability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8122" y="1030109"/>
            <a:ext cx="39185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Law of total probability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45152" y="1648967"/>
            <a:ext cx="3592067" cy="746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28122" y="2727858"/>
            <a:ext cx="9518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Arial"/>
                <a:cs typeface="Arial"/>
              </a:rPr>
              <a:t>P</a:t>
            </a:r>
            <a:r>
              <a:rPr sz="2800" b="1" spc="-5" dirty="0">
                <a:latin typeface="Arial"/>
                <a:cs typeface="Arial"/>
              </a:rPr>
              <a:t>r</a:t>
            </a:r>
            <a:r>
              <a:rPr sz="2800" b="1" spc="-10" dirty="0">
                <a:latin typeface="Arial"/>
                <a:cs typeface="Arial"/>
              </a:rPr>
              <a:t>oo</a:t>
            </a:r>
            <a:r>
              <a:rPr sz="2800" b="1" spc="-5" dirty="0">
                <a:latin typeface="Arial"/>
                <a:cs typeface="Arial"/>
              </a:rPr>
              <a:t>f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16023" y="2750820"/>
            <a:ext cx="6217920" cy="22646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8298357" y="2768041"/>
            <a:ext cx="1721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( </a:t>
            </a:r>
            <a:r>
              <a:rPr sz="2400" spc="-5" dirty="0">
                <a:latin typeface="Arial"/>
                <a:cs typeface="Arial"/>
              </a:rPr>
              <a:t>chain rule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76717" y="3723588"/>
            <a:ext cx="3081020" cy="1275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( </a:t>
            </a:r>
            <a:r>
              <a:rPr sz="2400" spc="-5" dirty="0">
                <a:latin typeface="Arial"/>
                <a:cs typeface="Arial"/>
              </a:rPr>
              <a:t>distributive property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( </a:t>
            </a:r>
            <a:r>
              <a:rPr sz="2400" spc="-10" dirty="0">
                <a:latin typeface="Arial"/>
                <a:cs typeface="Arial"/>
              </a:rPr>
              <a:t>axiom </a:t>
            </a:r>
            <a:r>
              <a:rPr sz="2400" spc="-5" dirty="0">
                <a:latin typeface="Arial"/>
                <a:cs typeface="Arial"/>
              </a:rPr>
              <a:t>of probability</a:t>
            </a:r>
            <a:r>
              <a:rPr sz="2400" dirty="0">
                <a:latin typeface="Arial"/>
                <a:cs typeface="Arial"/>
              </a:rPr>
              <a:t> )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8122" y="5296574"/>
            <a:ext cx="49187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dirty="0">
                <a:latin typeface="Arial"/>
                <a:cs typeface="Arial"/>
              </a:rPr>
              <a:t>Generalization </a:t>
            </a:r>
            <a:r>
              <a:rPr sz="2800" i="1" spc="-5" dirty="0">
                <a:latin typeface="Arial"/>
                <a:cs typeface="Arial"/>
              </a:rPr>
              <a:t>for</a:t>
            </a:r>
            <a:r>
              <a:rPr sz="2800" i="1" spc="-5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conditionals: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810000" y="6016920"/>
            <a:ext cx="4756404" cy="3733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5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9886</TotalTime>
  <Words>2103</Words>
  <Application>Microsoft Macintosh PowerPoint</Application>
  <PresentationFormat>Widescreen</PresentationFormat>
  <Paragraphs>433</Paragraphs>
  <Slides>36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Cambria Math</vt:lpstr>
      <vt:lpstr>Wingdings</vt:lpstr>
      <vt:lpstr>Office Theme</vt:lpstr>
      <vt:lpstr>Probabilistic Graphical Models</vt:lpstr>
      <vt:lpstr>Recap</vt:lpstr>
      <vt:lpstr>Conditional Independence vs  Independence</vt:lpstr>
      <vt:lpstr>Conditional Independence vs  Independence</vt:lpstr>
      <vt:lpstr>Random Variables</vt:lpstr>
      <vt:lpstr>Joint Distributions</vt:lpstr>
      <vt:lpstr>Joint Distributions</vt:lpstr>
      <vt:lpstr>Random Variables</vt:lpstr>
      <vt:lpstr>Fundamental Rules of Probability</vt:lpstr>
      <vt:lpstr>PowerPoint Presentation</vt:lpstr>
      <vt:lpstr>Independence of RVs</vt:lpstr>
      <vt:lpstr>Independence of RVs</vt:lpstr>
      <vt:lpstr>Independence of RVs</vt:lpstr>
      <vt:lpstr>Independence of RVs</vt:lpstr>
      <vt:lpstr>Independence of RVs</vt:lpstr>
      <vt:lpstr>Conditional Independence</vt:lpstr>
      <vt:lpstr>Functions of RVs</vt:lpstr>
      <vt:lpstr>Practice</vt:lpstr>
      <vt:lpstr>Expectation</vt:lpstr>
      <vt:lpstr>Conditional Expectation</vt:lpstr>
      <vt:lpstr>Law of Total Expectation</vt:lpstr>
      <vt:lpstr>Law of the Unconsious Statistician</vt:lpstr>
      <vt:lpstr>Variance</vt:lpstr>
      <vt:lpstr>Covariance</vt:lpstr>
      <vt:lpstr>Covariance</vt:lpstr>
      <vt:lpstr>Correlation</vt:lpstr>
      <vt:lpstr>Expectations of Products of Independent RVs</vt:lpstr>
      <vt:lpstr>Expectations of Products of Independent RVs</vt:lpstr>
      <vt:lpstr>Variance of Sums of Distributions</vt:lpstr>
      <vt:lpstr>Useful Discrete Distributions</vt:lpstr>
      <vt:lpstr>Useful Discrete Distributions</vt:lpstr>
      <vt:lpstr>Useful Discrete Distributions</vt:lpstr>
      <vt:lpstr>Useful Discrete Distributions</vt:lpstr>
      <vt:lpstr>Useful Discrete Distributions</vt:lpstr>
      <vt:lpstr>Useful Discrete Distributions</vt:lpstr>
      <vt:lpstr>Useful Discrete Distributions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CSC535: Probabilistic Graphical Models</dc:title>
  <dc:creator>Jason Pacheco</dc:creator>
  <cp:lastModifiedBy>Sofia Triantafillou</cp:lastModifiedBy>
  <cp:revision>13</cp:revision>
  <dcterms:created xsi:type="dcterms:W3CDTF">2023-02-02T13:54:40Z</dcterms:created>
  <dcterms:modified xsi:type="dcterms:W3CDTF">2023-02-13T15:54:04Z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2020-09-02T00:00:00Z</vt:filetime>
  </property>
  <property fmtid="{D5CDD505-2E9C-101B-9397-08002B2CF9AE}" pid="3" name="Creator">
    <vt:lpwstr>Acrobat PDFMaker 20 for PowerPoint</vt:lpwstr>
  </property>
  <property fmtid="{D5CDD505-2E9C-101B-9397-08002B2CF9AE}" pid="4" name="LastSaved">
    <vt:filetime>2023-02-02T00:00:00Z</vt:filetime>
  </property>
</Properties>
</file>