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330" r:id="rId2"/>
    <p:sldId id="333" r:id="rId3"/>
    <p:sldId id="334" r:id="rId4"/>
    <p:sldId id="335" r:id="rId5"/>
    <p:sldId id="336" r:id="rId6"/>
    <p:sldId id="338" r:id="rId7"/>
    <p:sldId id="337" r:id="rId8"/>
    <p:sldId id="269" r:id="rId9"/>
    <p:sldId id="270" r:id="rId10"/>
    <p:sldId id="341" r:id="rId11"/>
    <p:sldId id="271" r:id="rId12"/>
    <p:sldId id="272" r:id="rId13"/>
    <p:sldId id="274" r:id="rId14"/>
    <p:sldId id="342" r:id="rId15"/>
    <p:sldId id="275" r:id="rId16"/>
    <p:sldId id="344" r:id="rId17"/>
    <p:sldId id="345" r:id="rId18"/>
    <p:sldId id="347" r:id="rId19"/>
    <p:sldId id="281" r:id="rId20"/>
    <p:sldId id="282" r:id="rId21"/>
    <p:sldId id="287" r:id="rId22"/>
    <p:sldId id="348" r:id="rId23"/>
    <p:sldId id="283" r:id="rId24"/>
    <p:sldId id="284" r:id="rId25"/>
    <p:sldId id="349" r:id="rId26"/>
    <p:sldId id="350" r:id="rId27"/>
    <p:sldId id="285" r:id="rId28"/>
    <p:sldId id="351" r:id="rId29"/>
    <p:sldId id="286" r:id="rId30"/>
    <p:sldId id="289" r:id="rId31"/>
    <p:sldId id="293" r:id="rId32"/>
    <p:sldId id="352" r:id="rId33"/>
    <p:sldId id="294" r:id="rId34"/>
    <p:sldId id="295" r:id="rId35"/>
    <p:sldId id="296" r:id="rId36"/>
    <p:sldId id="297" r:id="rId37"/>
  </p:sldIdLst>
  <p:sldSz cx="12192000" cy="6858000"/>
  <p:notesSz cx="12192000" cy="6858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9"/>
    <p:restoredTop sz="94789"/>
  </p:normalViewPr>
  <p:slideViewPr>
    <p:cSldViewPr>
      <p:cViewPr>
        <p:scale>
          <a:sx n="120" d="100"/>
          <a:sy n="120" d="100"/>
        </p:scale>
        <p:origin x="264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C5247-E995-7D4C-8EC5-A2E430EA9447}" type="datetimeFigureOut">
              <a:rPr lang="en-GR" smtClean="0"/>
              <a:t>10/2/23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E127D-9C84-C34D-ACDF-2B6241CE4C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4988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E127D-9C84-C34D-ACDF-2B6241CE4C77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1857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E127D-9C84-C34D-ACDF-2B6241CE4C77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3231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0486" y="-35699"/>
            <a:ext cx="643102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82295"/>
          </a:xfrm>
          <a:custGeom>
            <a:avLst/>
            <a:gdLst/>
            <a:ahLst/>
            <a:cxnLst/>
            <a:rect l="l" t="t" r="r" b="b"/>
            <a:pathLst>
              <a:path w="12192000" h="582295">
                <a:moveTo>
                  <a:pt x="12192000" y="0"/>
                </a:moveTo>
                <a:lnTo>
                  <a:pt x="0" y="0"/>
                </a:lnTo>
                <a:lnTo>
                  <a:pt x="0" y="582167"/>
                </a:lnTo>
                <a:lnTo>
                  <a:pt x="12192000" y="582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8104" y="-35699"/>
            <a:ext cx="441579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594" y="2915727"/>
            <a:ext cx="11146155" cy="137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11.png"/><Relationship Id="rId1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0.png"/><Relationship Id="rId5" Type="http://schemas.openxmlformats.org/officeDocument/2006/relationships/image" Target="../media/image39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1.png"/><Relationship Id="rId7" Type="http://schemas.openxmlformats.org/officeDocument/2006/relationships/image" Target="../media/image6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1.png"/><Relationship Id="rId7" Type="http://schemas.openxmlformats.org/officeDocument/2006/relationships/image" Target="../media/image8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23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2.png"/><Relationship Id="rId5" Type="http://schemas.openxmlformats.org/officeDocument/2006/relationships/image" Target="../media/image98.png"/><Relationship Id="rId10" Type="http://schemas.openxmlformats.org/officeDocument/2006/relationships/image" Target="../media/image17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03348"/>
            <a:ext cx="12192000" cy="870585"/>
          </a:xfrm>
          <a:custGeom>
            <a:avLst/>
            <a:gdLst/>
            <a:ahLst/>
            <a:cxnLst/>
            <a:rect l="l" t="t" r="r" b="b"/>
            <a:pathLst>
              <a:path w="12192000" h="870585">
                <a:moveTo>
                  <a:pt x="12192000" y="0"/>
                </a:moveTo>
                <a:lnTo>
                  <a:pt x="0" y="0"/>
                </a:lnTo>
                <a:lnTo>
                  <a:pt x="0" y="870203"/>
                </a:lnTo>
                <a:lnTo>
                  <a:pt x="12192000" y="870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7452" y="2477020"/>
            <a:ext cx="9676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Probabilistic Graphical</a:t>
            </a:r>
            <a:r>
              <a:rPr sz="4000" b="1" spc="3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Models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400" y="3962400"/>
            <a:ext cx="490543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latin typeface="Arial"/>
                <a:cs typeface="Arial"/>
              </a:rPr>
              <a:t>Random Variables and their Distributions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605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D9BCF-F604-86C5-ED86-C62B72555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11146155" cy="861774"/>
          </a:xfrm>
        </p:spPr>
        <p:txBody>
          <a:bodyPr/>
          <a:lstStyle/>
          <a:p>
            <a:r>
              <a:rPr lang="en-GR" dirty="0"/>
              <a:t>Bayes Rule:</a:t>
            </a:r>
          </a:p>
          <a:p>
            <a:endParaRPr lang="en-GR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C1D1910-BE19-7125-107F-F3810D40E582}"/>
              </a:ext>
            </a:extLst>
          </p:cNvPr>
          <p:cNvSpPr txBox="1">
            <a:spLocks/>
          </p:cNvSpPr>
          <p:nvPr/>
        </p:nvSpPr>
        <p:spPr>
          <a:xfrm>
            <a:off x="2715895" y="0"/>
            <a:ext cx="6760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kern="0" spc="-5"/>
              <a:t>Fundamental </a:t>
            </a:r>
            <a:r>
              <a:rPr lang="en-GB" kern="0"/>
              <a:t>Rules of</a:t>
            </a:r>
            <a:r>
              <a:rPr lang="en-GB" kern="0" spc="-65"/>
              <a:t> </a:t>
            </a:r>
            <a:r>
              <a:rPr lang="en-GB" kern="0" spc="-5"/>
              <a:t>Probability</a:t>
            </a:r>
            <a:endParaRPr lang="en-GB" kern="0" spc="-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576D54-DD1B-A748-57EA-01CD79E15099}"/>
                  </a:ext>
                </a:extLst>
              </p:cNvPr>
              <p:cNvSpPr txBox="1"/>
              <p:nvPr/>
            </p:nvSpPr>
            <p:spPr>
              <a:xfrm>
                <a:off x="1295400" y="1480860"/>
                <a:ext cx="6095010" cy="1452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R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R" sz="2800" i="0" dirty="0"/>
              </a:p>
              <a:p>
                <a:endParaRPr lang="en-GR" sz="2800" i="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576D54-DD1B-A748-57EA-01CD79E15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0860"/>
                <a:ext cx="6095010" cy="1452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18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Independence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RVs</a:t>
            </a:r>
          </a:p>
        </p:txBody>
      </p:sp>
      <p:sp>
        <p:nvSpPr>
          <p:cNvPr id="3" name="object 3"/>
          <p:cNvSpPr/>
          <p:nvPr/>
        </p:nvSpPr>
        <p:spPr>
          <a:xfrm>
            <a:off x="8144256" y="1191767"/>
            <a:ext cx="2958083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7388" y="2427732"/>
            <a:ext cx="3697223" cy="836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1891" y="4178808"/>
            <a:ext cx="4760976" cy="355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6530" y="1089570"/>
            <a:ext cx="10532745" cy="345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Question: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Roll two </a:t>
            </a:r>
            <a:r>
              <a:rPr sz="2800" i="1" dirty="0">
                <a:latin typeface="Arial"/>
                <a:cs typeface="Arial"/>
              </a:rPr>
              <a:t>dice </a:t>
            </a:r>
            <a:r>
              <a:rPr sz="2800" i="1" spc="-5" dirty="0">
                <a:latin typeface="Arial"/>
                <a:cs typeface="Arial"/>
              </a:rPr>
              <a:t>and </a:t>
            </a:r>
            <a:r>
              <a:rPr sz="2800" i="1" dirty="0">
                <a:latin typeface="Arial"/>
                <a:cs typeface="Arial"/>
              </a:rPr>
              <a:t>let their </a:t>
            </a:r>
            <a:r>
              <a:rPr sz="2800" i="1" spc="-5" dirty="0">
                <a:latin typeface="Arial"/>
                <a:cs typeface="Arial"/>
              </a:rPr>
              <a:t>outcomes</a:t>
            </a:r>
            <a:r>
              <a:rPr sz="2800" i="1" spc="3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be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ts val="3030"/>
              </a:lnSpc>
              <a:spcBef>
                <a:spcPts val="209"/>
              </a:spcBef>
              <a:tabLst>
                <a:tab pos="5212080" algn="l"/>
              </a:tabLst>
            </a:pPr>
            <a:r>
              <a:rPr sz="2800" i="1" spc="-5" dirty="0">
                <a:latin typeface="Arial"/>
                <a:cs typeface="Arial"/>
              </a:rPr>
              <a:t>for die 1 and die</a:t>
            </a:r>
            <a:r>
              <a:rPr sz="2800" i="1" spc="7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2,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respectively.	</a:t>
            </a:r>
            <a:r>
              <a:rPr sz="2800" i="1" spc="-5" dirty="0">
                <a:latin typeface="Arial"/>
                <a:cs typeface="Arial"/>
              </a:rPr>
              <a:t>Recall the definition </a:t>
            </a:r>
            <a:r>
              <a:rPr sz="2800" i="1" dirty="0">
                <a:latin typeface="Arial"/>
                <a:cs typeface="Arial"/>
              </a:rPr>
              <a:t>of conditional  </a:t>
            </a:r>
            <a:r>
              <a:rPr sz="2800" i="1" spc="-20" dirty="0">
                <a:latin typeface="Arial"/>
                <a:cs typeface="Arial"/>
              </a:rPr>
              <a:t>probability,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dirty="0">
              <a:latin typeface="Arial"/>
              <a:cs typeface="Arial"/>
            </a:endParaRPr>
          </a:p>
          <a:p>
            <a:pPr marL="659130" marR="5521960" indent="-647065">
              <a:lnSpc>
                <a:spcPct val="152100"/>
              </a:lnSpc>
            </a:pPr>
            <a:r>
              <a:rPr sz="2800" i="1" spc="-5" dirty="0">
                <a:latin typeface="Arial"/>
                <a:cs typeface="Arial"/>
              </a:rPr>
              <a:t>Which </a:t>
            </a:r>
            <a:r>
              <a:rPr sz="2800" i="1" dirty="0">
                <a:latin typeface="Arial"/>
                <a:cs typeface="Arial"/>
              </a:rPr>
              <a:t>of </a:t>
            </a:r>
            <a:r>
              <a:rPr sz="2800" i="1" spc="-5" dirty="0">
                <a:latin typeface="Arial"/>
                <a:cs typeface="Arial"/>
              </a:rPr>
              <a:t>the following are </a:t>
            </a:r>
            <a:r>
              <a:rPr sz="2800" i="1" dirty="0">
                <a:latin typeface="Arial"/>
                <a:cs typeface="Arial"/>
              </a:rPr>
              <a:t>true?  a)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21891" y="4820411"/>
            <a:ext cx="4760976" cy="35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61" y="4749546"/>
            <a:ext cx="5433060" cy="497205"/>
          </a:xfrm>
          <a:prstGeom prst="rect">
            <a:avLst/>
          </a:prstGeom>
          <a:ln w="25907">
            <a:solidFill>
              <a:srgbClr val="EC7C3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300"/>
              </a:lnSpc>
            </a:pPr>
            <a:r>
              <a:rPr sz="2800" i="1" dirty="0">
                <a:latin typeface="Arial"/>
                <a:cs typeface="Arial"/>
              </a:rPr>
              <a:t>b)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1891" y="5462015"/>
            <a:ext cx="4760976" cy="353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138" y="5370988"/>
            <a:ext cx="323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Arial"/>
                <a:cs typeface="Arial"/>
              </a:rPr>
              <a:t>c)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60908" y="4847145"/>
            <a:ext cx="374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Outcome of die </a:t>
            </a:r>
            <a:r>
              <a:rPr sz="1800" dirty="0">
                <a:latin typeface="Arial"/>
                <a:cs typeface="Arial"/>
              </a:rPr>
              <a:t>2 </a:t>
            </a:r>
            <a:r>
              <a:rPr sz="1800" spc="-10" dirty="0">
                <a:latin typeface="Arial"/>
                <a:cs typeface="Arial"/>
              </a:rPr>
              <a:t>doesn’t </a:t>
            </a:r>
            <a:r>
              <a:rPr sz="1800" i="1" spc="-5" dirty="0">
                <a:latin typeface="Arial"/>
                <a:cs typeface="Arial"/>
              </a:rPr>
              <a:t>affect </a:t>
            </a:r>
            <a:r>
              <a:rPr sz="1800" spc="-5" dirty="0">
                <a:latin typeface="Arial"/>
                <a:cs typeface="Arial"/>
              </a:rPr>
              <a:t>die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Independence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RVs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594" y="1615846"/>
            <a:ext cx="2144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Question:</a:t>
            </a:r>
            <a:r>
              <a:rPr sz="2800" i="1" spc="-8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Let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0185" y="1615846"/>
            <a:ext cx="809942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1723389">
              <a:lnSpc>
                <a:spcPts val="3030"/>
              </a:lnSpc>
              <a:spcBef>
                <a:spcPts val="470"/>
              </a:spcBef>
              <a:tabLst>
                <a:tab pos="4009390" algn="l"/>
                <a:tab pos="6842125" algn="l"/>
              </a:tabLst>
            </a:pPr>
            <a:r>
              <a:rPr sz="2800" i="1" spc="-5" dirty="0">
                <a:latin typeface="Arial"/>
                <a:cs typeface="Arial"/>
              </a:rPr>
              <a:t>be outcome </a:t>
            </a:r>
            <a:r>
              <a:rPr sz="2800" i="1" dirty="0">
                <a:latin typeface="Arial"/>
                <a:cs typeface="Arial"/>
              </a:rPr>
              <a:t>of </a:t>
            </a:r>
            <a:r>
              <a:rPr sz="2800" i="1" spc="-5" dirty="0">
                <a:latin typeface="Arial"/>
                <a:cs typeface="Arial"/>
              </a:rPr>
              <a:t>die </a:t>
            </a:r>
            <a:r>
              <a:rPr sz="2800" i="1" dirty="0">
                <a:latin typeface="Arial"/>
                <a:cs typeface="Arial"/>
              </a:rPr>
              <a:t>1,</a:t>
            </a:r>
            <a:r>
              <a:rPr sz="2800" i="1" spc="7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as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before.	</a:t>
            </a:r>
            <a:r>
              <a:rPr sz="2800" i="1" spc="-5" dirty="0">
                <a:latin typeface="Arial"/>
                <a:cs typeface="Arial"/>
              </a:rPr>
              <a:t>Now </a:t>
            </a:r>
            <a:r>
              <a:rPr sz="2800" i="1" dirty="0">
                <a:latin typeface="Arial"/>
                <a:cs typeface="Arial"/>
              </a:rPr>
              <a:t>let  </a:t>
            </a:r>
            <a:r>
              <a:rPr sz="2800" i="1" spc="-5" dirty="0">
                <a:latin typeface="Arial"/>
                <a:cs typeface="Arial"/>
              </a:rPr>
              <a:t>be the </a:t>
            </a:r>
            <a:r>
              <a:rPr sz="2800" dirty="0">
                <a:latin typeface="Arial"/>
                <a:cs typeface="Arial"/>
              </a:rPr>
              <a:t>sum of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both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dice.	</a:t>
            </a:r>
            <a:r>
              <a:rPr sz="2800" spc="-5" dirty="0">
                <a:latin typeface="Arial"/>
                <a:cs typeface="Arial"/>
              </a:rPr>
              <a:t>Which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the following are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530" y="2384265"/>
            <a:ext cx="838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rue?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6615" y="1717548"/>
            <a:ext cx="4551045" cy="746760"/>
            <a:chOff x="356615" y="1717548"/>
            <a:chExt cx="4551045" cy="746760"/>
          </a:xfrm>
        </p:grpSpPr>
        <p:sp>
          <p:nvSpPr>
            <p:cNvPr id="7" name="object 7"/>
            <p:cNvSpPr/>
            <p:nvPr/>
          </p:nvSpPr>
          <p:spPr>
            <a:xfrm>
              <a:off x="2560320" y="1717548"/>
              <a:ext cx="2346960" cy="355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615" y="2110740"/>
              <a:ext cx="2859024" cy="3535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348739" y="3340608"/>
            <a:ext cx="4760976" cy="355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1341" y="3211829"/>
            <a:ext cx="5434965" cy="591820"/>
          </a:xfrm>
          <a:prstGeom prst="rect">
            <a:avLst/>
          </a:prstGeom>
          <a:ln w="25907">
            <a:solidFill>
              <a:srgbClr val="EC7C3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400"/>
              </a:spcBef>
            </a:pPr>
            <a:r>
              <a:rPr sz="2800" i="1" dirty="0">
                <a:latin typeface="Arial"/>
                <a:cs typeface="Arial"/>
              </a:rPr>
              <a:t>a)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48739" y="3982211"/>
            <a:ext cx="4760976" cy="35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0776" y="3676561"/>
            <a:ext cx="342265" cy="1308100"/>
          </a:xfrm>
          <a:prstGeom prst="rect">
            <a:avLst/>
          </a:prstGeom>
        </p:spPr>
        <p:txBody>
          <a:bodyPr vert="horz" wrap="square" lIns="0" tIns="227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2800" i="1" dirty="0">
                <a:latin typeface="Arial"/>
                <a:cs typeface="Arial"/>
              </a:rPr>
              <a:t>b</a:t>
            </a:r>
            <a:r>
              <a:rPr sz="2800" i="1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800" i="1" dirty="0">
                <a:latin typeface="Arial"/>
                <a:cs typeface="Arial"/>
              </a:rPr>
              <a:t>c)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48739" y="4623815"/>
            <a:ext cx="4760976" cy="353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96037" y="3175342"/>
            <a:ext cx="2114550" cy="6057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i="1" dirty="0">
                <a:latin typeface="Arial"/>
                <a:cs typeface="Arial"/>
              </a:rPr>
              <a:t>Only 2 ways </a:t>
            </a:r>
            <a:r>
              <a:rPr sz="2000" i="1" spc="-5" dirty="0">
                <a:latin typeface="Arial"/>
                <a:cs typeface="Arial"/>
              </a:rPr>
              <a:t>to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get  probability: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90664" y="3175342"/>
            <a:ext cx="1931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Arial"/>
                <a:cs typeface="Arial"/>
              </a:rPr>
              <a:t>, each </a:t>
            </a:r>
            <a:r>
              <a:rPr sz="2000" i="1" spc="-5" dirty="0">
                <a:latin typeface="Arial"/>
                <a:cs typeface="Arial"/>
              </a:rPr>
              <a:t>with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equal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42247" y="3284220"/>
            <a:ext cx="769620" cy="213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73823" y="3945635"/>
            <a:ext cx="1834896" cy="252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52659" y="3945635"/>
            <a:ext cx="1834896" cy="252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87967" y="3882516"/>
            <a:ext cx="25272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96079" y="4301182"/>
            <a:ext cx="295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5" dirty="0">
                <a:latin typeface="Arial"/>
                <a:cs typeface="Arial"/>
              </a:rPr>
              <a:t>so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19543" y="4632959"/>
            <a:ext cx="4590288" cy="518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Independence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RVs</a:t>
            </a:r>
          </a:p>
        </p:txBody>
      </p:sp>
      <p:sp>
        <p:nvSpPr>
          <p:cNvPr id="3" name="object 3"/>
          <p:cNvSpPr/>
          <p:nvPr/>
        </p:nvSpPr>
        <p:spPr>
          <a:xfrm>
            <a:off x="2801111" y="3593591"/>
            <a:ext cx="2372867" cy="309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8930" y="2433218"/>
            <a:ext cx="2972435" cy="1490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95"/>
              </a:spcBef>
              <a:tabLst>
                <a:tab pos="2364740" algn="l"/>
              </a:tabLst>
            </a:pP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 va</a:t>
            </a:r>
            <a:r>
              <a:rPr sz="2800" spc="-5" dirty="0">
                <a:latin typeface="Arial"/>
                <a:cs typeface="Arial"/>
              </a:rPr>
              <a:t>lues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and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Definition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RVs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3090" y="2433218"/>
            <a:ext cx="7846695" cy="1490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93720" algn="l"/>
              </a:tabLst>
            </a:pPr>
            <a:r>
              <a:rPr sz="2800" spc="-5" dirty="0">
                <a:latin typeface="Arial"/>
                <a:cs typeface="Arial"/>
              </a:rPr>
              <a:t>, and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say	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50" dirty="0">
              <a:latin typeface="Arial"/>
              <a:cs typeface="Arial"/>
            </a:endParaRPr>
          </a:p>
          <a:p>
            <a:pPr marL="173164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are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mutually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independent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if and </a:t>
            </a:r>
            <a:r>
              <a:rPr sz="2800" dirty="0">
                <a:latin typeface="Arial"/>
                <a:cs typeface="Arial"/>
              </a:rPr>
              <a:t>only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if,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7583" y="4192523"/>
            <a:ext cx="6656832" cy="1033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46594" y="1011021"/>
            <a:ext cx="11303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26735" algn="l"/>
                <a:tab pos="6616065" algn="l"/>
              </a:tabLst>
            </a:pPr>
            <a:r>
              <a:rPr sz="2800" b="1" spc="-5" dirty="0">
                <a:latin typeface="Arial"/>
                <a:cs typeface="Arial"/>
              </a:rPr>
              <a:t>Definition </a:t>
            </a:r>
            <a:r>
              <a:rPr sz="2800" i="1" spc="-75" dirty="0">
                <a:latin typeface="Arial"/>
                <a:cs typeface="Arial"/>
              </a:rPr>
              <a:t>Two</a:t>
            </a:r>
            <a:r>
              <a:rPr sz="2800" i="1" spc="5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random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variables	</a:t>
            </a:r>
            <a:r>
              <a:rPr sz="2800" i="1" spc="-5" dirty="0">
                <a:latin typeface="Arial"/>
                <a:cs typeface="Arial"/>
              </a:rPr>
              <a:t>and	are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independent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if and only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if,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29655" y="1136903"/>
            <a:ext cx="292608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75119" y="1136903"/>
            <a:ext cx="260603" cy="2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2967" y="1789176"/>
            <a:ext cx="5846063" cy="353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7064" y="2638044"/>
            <a:ext cx="176783" cy="160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9084" y="2638044"/>
            <a:ext cx="164591" cy="227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5271" y="2551176"/>
            <a:ext cx="1053083" cy="2407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20284" y="5600700"/>
            <a:ext cx="2677667" cy="249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6594" y="5364732"/>
            <a:ext cx="6426835" cy="10464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760"/>
              </a:spcBef>
              <a:buFont typeface="Wingdings"/>
              <a:buChar char=""/>
              <a:tabLst>
                <a:tab pos="393700" algn="l"/>
              </a:tabLst>
            </a:pPr>
            <a:r>
              <a:rPr sz="2800" spc="-5" dirty="0">
                <a:latin typeface="Arial"/>
                <a:cs typeface="Arial"/>
              </a:rPr>
              <a:t>Independence is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symmetric:</a:t>
            </a:r>
            <a:endParaRPr sz="2800" dirty="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660"/>
              </a:spcBef>
              <a:buFont typeface="Wingdings"/>
              <a:buChar char=""/>
              <a:tabLst>
                <a:tab pos="393700" algn="l"/>
              </a:tabLst>
            </a:pPr>
            <a:r>
              <a:rPr sz="2800" dirty="0">
                <a:latin typeface="Arial"/>
                <a:cs typeface="Arial"/>
              </a:rPr>
              <a:t>Equivalent </a:t>
            </a:r>
            <a:r>
              <a:rPr sz="2800" spc="-5" dirty="0">
                <a:latin typeface="Arial"/>
                <a:cs typeface="Arial"/>
              </a:rPr>
              <a:t>definition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independence:</a:t>
            </a:r>
          </a:p>
        </p:txBody>
      </p:sp>
      <p:sp>
        <p:nvSpPr>
          <p:cNvPr id="16" name="object 16"/>
          <p:cNvSpPr/>
          <p:nvPr/>
        </p:nvSpPr>
        <p:spPr>
          <a:xfrm>
            <a:off x="6847331" y="6045708"/>
            <a:ext cx="2577083" cy="3535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9554-66BA-AF15-D9A9-7FC4E581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104" y="-35699"/>
            <a:ext cx="4415790" cy="553998"/>
          </a:xfrm>
        </p:spPr>
        <p:txBody>
          <a:bodyPr/>
          <a:lstStyle/>
          <a:p>
            <a:r>
              <a:rPr lang="en-GR" dirty="0"/>
              <a:t>Independence of RVs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065674A-F599-7642-04A0-30E0BED970B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4800" y="838201"/>
                <a:ext cx="11146155" cy="5667064"/>
              </a:xfrm>
            </p:spPr>
            <p:txBody>
              <a:bodyPr/>
              <a:lstStyle/>
              <a:p>
                <a:r>
                  <a:rPr lang="en-GB" sz="2800" spc="-5" dirty="0">
                    <a:latin typeface="Arial"/>
                    <a:cs typeface="Arial"/>
                  </a:rPr>
                  <a:t>N </a:t>
                </a:r>
                <a:r>
                  <a:rPr lang="en-GB" sz="2800" spc="-25" dirty="0">
                    <a:latin typeface="Arial"/>
                    <a:cs typeface="Arial"/>
                  </a:rPr>
                  <a:t>RVs </a:t>
                </a:r>
                <a:r>
                  <a:rPr lang="en-GB" sz="2800" dirty="0">
                    <a:latin typeface="Arial"/>
                    <a:cs typeface="Arial"/>
                  </a:rPr>
                  <a:t>are </a:t>
                </a:r>
                <a:r>
                  <a:rPr lang="en-GB" sz="2800" u="heavy" spc="-5" dirty="0" err="1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pairwisely</a:t>
                </a:r>
                <a:r>
                  <a:rPr lang="en-GB" sz="2800" u="heavy" spc="-5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 </a:t>
                </a:r>
                <a:r>
                  <a:rPr lang="en-GB" sz="2800" u="heavy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independent</a:t>
                </a:r>
                <a:r>
                  <a:rPr lang="en-GB" sz="2800" dirty="0">
                    <a:latin typeface="Arial"/>
                    <a:cs typeface="Arial"/>
                  </a:rPr>
                  <a:t> </a:t>
                </a:r>
                <a:r>
                  <a:rPr lang="en-GB" sz="2800" spc="-5" dirty="0">
                    <a:latin typeface="Arial"/>
                    <a:cs typeface="Arial"/>
                  </a:rPr>
                  <a:t>if and </a:t>
                </a:r>
                <a:r>
                  <a:rPr lang="en-GB" sz="2800" dirty="0">
                    <a:latin typeface="Arial"/>
                    <a:cs typeface="Arial"/>
                  </a:rPr>
                  <a:t>only</a:t>
                </a:r>
                <a:r>
                  <a:rPr lang="en-GB" sz="2800" spc="45" dirty="0">
                    <a:latin typeface="Arial"/>
                    <a:cs typeface="Arial"/>
                  </a:rPr>
                  <a:t> </a:t>
                </a:r>
                <a:r>
                  <a:rPr lang="en-GB" sz="2800" spc="-5" dirty="0">
                    <a:latin typeface="Arial"/>
                    <a:cs typeface="Arial"/>
                  </a:rPr>
                  <a:t>if:</a:t>
                </a:r>
              </a:p>
              <a:p>
                <a:endParaRPr lang="en-GB" spc="-5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Arial"/>
                    <a:cs typeface="Arial"/>
                  </a:rPr>
                  <a:t> for every pair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.</m:t>
                    </m:r>
                  </m:oMath>
                </a14:m>
                <a:endParaRPr lang="en-US" sz="2800" b="0" dirty="0">
                  <a:latin typeface="Arial"/>
                  <a:cs typeface="Arial"/>
                </a:endParaRPr>
              </a:p>
              <a:p>
                <a:endParaRPr lang="en-GB" dirty="0"/>
              </a:p>
              <a:p>
                <a:r>
                  <a:rPr lang="en-GB" sz="2800" dirty="0">
                    <a:latin typeface="Arial"/>
                    <a:cs typeface="Arial"/>
                  </a:rPr>
                  <a:t>Pairwise independence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↛</m:t>
                    </m:r>
                  </m:oMath>
                </a14:m>
                <a:r>
                  <a:rPr lang="en-GB" sz="2800" dirty="0">
                    <a:latin typeface="Arial"/>
                    <a:cs typeface="Arial"/>
                  </a:rPr>
                  <a:t> Mutual Independence</a:t>
                </a:r>
                <a:endParaRPr lang="en-GB" dirty="0"/>
              </a:p>
              <a:p>
                <a:endParaRPr lang="en-GB" sz="2800" dirty="0">
                  <a:latin typeface="Arial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h𝑒𝑎𝑑𝑠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h𝑒𝑎𝑑𝑠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𝑋𝑂𝑅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b="0" dirty="0"/>
              </a:p>
              <a:p>
                <a:endParaRPr lang="en-GB" sz="2800" dirty="0">
                  <a:latin typeface="Arial"/>
                  <a:cs typeface="Arial"/>
                </a:endParaRPr>
              </a:p>
              <a:p>
                <a:endParaRPr lang="en-GB" sz="2800" dirty="0">
                  <a:latin typeface="Arial"/>
                  <a:cs typeface="Arial"/>
                </a:endParaRPr>
              </a:p>
              <a:p>
                <a:endParaRPr lang="en-GB" sz="2800" dirty="0">
                  <a:latin typeface="Arial"/>
                  <a:cs typeface="Arial"/>
                </a:endParaRPr>
              </a:p>
              <a:p>
                <a:endParaRPr lang="en-GR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065674A-F599-7642-04A0-30E0BED970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1"/>
                <a:ext cx="11146155" cy="5667064"/>
              </a:xfrm>
              <a:blipFill>
                <a:blip r:embed="rId2"/>
                <a:stretch>
                  <a:fillRect l="-2050" t="-2013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11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Independence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RVs</a:t>
            </a:r>
          </a:p>
        </p:txBody>
      </p:sp>
      <p:sp>
        <p:nvSpPr>
          <p:cNvPr id="3" name="object 3"/>
          <p:cNvSpPr/>
          <p:nvPr/>
        </p:nvSpPr>
        <p:spPr>
          <a:xfrm>
            <a:off x="5629655" y="1136903"/>
            <a:ext cx="292608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5119" y="1136903"/>
            <a:ext cx="260603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0263" y="2138172"/>
            <a:ext cx="9491472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2304" y="2881883"/>
            <a:ext cx="178307" cy="160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4451" y="2881883"/>
            <a:ext cx="164592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7728" y="2795016"/>
            <a:ext cx="1620012" cy="353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2588" y="2881883"/>
            <a:ext cx="152400" cy="160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7780" y="1530096"/>
            <a:ext cx="236219" cy="2407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6594" y="1011008"/>
            <a:ext cx="11266170" cy="30810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1259205" algn="l"/>
                <a:tab pos="5626735" algn="l"/>
                <a:tab pos="6616065" algn="l"/>
              </a:tabLst>
            </a:pPr>
            <a:r>
              <a:rPr sz="2800" b="1" spc="-5" dirty="0">
                <a:latin typeface="Arial"/>
                <a:cs typeface="Arial"/>
              </a:rPr>
              <a:t>Definition </a:t>
            </a:r>
            <a:r>
              <a:rPr sz="2800" i="1" spc="-75" dirty="0">
                <a:latin typeface="Arial"/>
                <a:cs typeface="Arial"/>
              </a:rPr>
              <a:t>Two</a:t>
            </a:r>
            <a:r>
              <a:rPr sz="2800" i="1" spc="5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random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variables	</a:t>
            </a:r>
            <a:r>
              <a:rPr sz="2800" i="1" spc="-5" dirty="0">
                <a:latin typeface="Arial"/>
                <a:cs typeface="Arial"/>
              </a:rPr>
              <a:t>and	are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conditionally independent </a:t>
            </a:r>
            <a:r>
              <a:rPr sz="2800" i="1" dirty="0">
                <a:latin typeface="Arial"/>
                <a:cs typeface="Arial"/>
              </a:rPr>
              <a:t> given	</a:t>
            </a:r>
            <a:r>
              <a:rPr sz="2800" i="1" spc="-5" dirty="0">
                <a:latin typeface="Arial"/>
                <a:cs typeface="Arial"/>
              </a:rPr>
              <a:t>if and </a:t>
            </a:r>
            <a:r>
              <a:rPr sz="2800" i="1" dirty="0">
                <a:latin typeface="Arial"/>
                <a:cs typeface="Arial"/>
              </a:rPr>
              <a:t>only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if,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307590" algn="l"/>
                <a:tab pos="2701925" algn="l"/>
                <a:tab pos="3788410" algn="l"/>
                <a:tab pos="8250555" algn="l"/>
              </a:tabLst>
            </a:pPr>
            <a:r>
              <a:rPr sz="2800" spc="-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all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values	,	, and	, and </a:t>
            </a:r>
            <a:r>
              <a:rPr sz="2800" spc="-10" dirty="0">
                <a:latin typeface="Arial"/>
                <a:cs typeface="Arial"/>
              </a:rPr>
              <a:t>we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say that	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 dirty="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93700" algn="l"/>
              </a:tabLst>
            </a:pPr>
            <a:r>
              <a:rPr sz="2800" spc="-5" dirty="0">
                <a:latin typeface="Arial"/>
                <a:cs typeface="Arial"/>
              </a:rPr>
              <a:t>N </a:t>
            </a:r>
            <a:r>
              <a:rPr sz="2800" spc="-25" dirty="0">
                <a:latin typeface="Arial"/>
                <a:cs typeface="Arial"/>
              </a:rPr>
              <a:t>RVs </a:t>
            </a:r>
            <a:r>
              <a:rPr sz="2800" dirty="0">
                <a:latin typeface="Arial"/>
                <a:cs typeface="Arial"/>
              </a:rPr>
              <a:t>conditionally independent, given </a:t>
            </a:r>
            <a:r>
              <a:rPr sz="2800" spc="-5" dirty="0">
                <a:latin typeface="Arial"/>
                <a:cs typeface="Arial"/>
              </a:rPr>
              <a:t>Z, if and </a:t>
            </a:r>
            <a:r>
              <a:rPr sz="2800" dirty="0">
                <a:latin typeface="Arial"/>
                <a:cs typeface="Arial"/>
              </a:rPr>
              <a:t>only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if: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68395" y="4192523"/>
            <a:ext cx="5213604" cy="1033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8846057" y="4397502"/>
            <a:ext cx="2193290" cy="646430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2235" marR="92075" indent="28575">
              <a:lnSpc>
                <a:spcPct val="100000"/>
              </a:lnSpc>
              <a:spcBef>
                <a:spcPts val="305"/>
              </a:spcBef>
            </a:pPr>
            <a:r>
              <a:rPr sz="1800" spc="-10" dirty="0">
                <a:latin typeface="Arial"/>
                <a:cs typeface="Arial"/>
              </a:rPr>
              <a:t>Shorthand notation  </a:t>
            </a:r>
            <a:r>
              <a:rPr sz="1800" spc="-5" dirty="0">
                <a:latin typeface="Arial"/>
                <a:cs typeface="Arial"/>
              </a:rPr>
              <a:t>Implies for all </a:t>
            </a:r>
            <a:r>
              <a:rPr sz="1800" i="1" dirty="0">
                <a:latin typeface="Arial"/>
                <a:cs typeface="Arial"/>
              </a:rPr>
              <a:t>x, </a:t>
            </a:r>
            <a:r>
              <a:rPr sz="1800" i="1" spc="-70" dirty="0">
                <a:latin typeface="Arial"/>
                <a:cs typeface="Arial"/>
              </a:rPr>
              <a:t>y,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594" y="5213838"/>
            <a:ext cx="7583805" cy="10464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760"/>
              </a:spcBef>
              <a:buFont typeface="Wingdings"/>
              <a:buChar char=""/>
              <a:tabLst>
                <a:tab pos="393700" algn="l"/>
              </a:tabLst>
            </a:pPr>
            <a:r>
              <a:rPr sz="2800" dirty="0">
                <a:latin typeface="Arial"/>
                <a:cs typeface="Arial"/>
              </a:rPr>
              <a:t>Equivalent </a:t>
            </a:r>
            <a:r>
              <a:rPr sz="2800" spc="10" dirty="0">
                <a:latin typeface="Arial"/>
                <a:cs typeface="Arial"/>
              </a:rPr>
              <a:t>def’n </a:t>
            </a:r>
            <a:r>
              <a:rPr sz="2800" dirty="0">
                <a:latin typeface="Arial"/>
                <a:cs typeface="Arial"/>
              </a:rPr>
              <a:t>of conditional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independence:</a:t>
            </a:r>
          </a:p>
          <a:p>
            <a:pPr marL="393700" indent="-381000">
              <a:lnSpc>
                <a:spcPct val="100000"/>
              </a:lnSpc>
              <a:spcBef>
                <a:spcPts val="660"/>
              </a:spcBef>
              <a:buFont typeface="Wingdings"/>
              <a:buChar char=""/>
              <a:tabLst>
                <a:tab pos="393700" algn="l"/>
              </a:tabLst>
            </a:pPr>
            <a:r>
              <a:rPr sz="2800" spc="-5" dirty="0">
                <a:latin typeface="Arial"/>
                <a:cs typeface="Arial"/>
              </a:rPr>
              <a:t>Symmetric: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88452" y="5382767"/>
            <a:ext cx="3506724" cy="3535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10611" y="5902452"/>
            <a:ext cx="3810000" cy="3550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FE59-DBF8-D820-8ED5-B613E547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94" y="-35699"/>
            <a:ext cx="5410200" cy="553998"/>
          </a:xfrm>
        </p:spPr>
        <p:txBody>
          <a:bodyPr/>
          <a:lstStyle/>
          <a:p>
            <a:r>
              <a:rPr lang="en-GR" dirty="0"/>
              <a:t>Conditional Independence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CFAB05-3CA9-DB7D-9999-1D48C792FF6C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1066800"/>
          <a:ext cx="3911598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83">
                  <a:extLst>
                    <a:ext uri="{9D8B030D-6E8A-4147-A177-3AD203B41FA5}">
                      <a16:colId xmlns:a16="http://schemas.microsoft.com/office/drawing/2014/main" val="2076824735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3147975943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2279829457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1567243732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3948651869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2516251506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81007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5/20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8033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4/20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9/20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735086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8265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1055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9/20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6/20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67916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7E8164-C7FF-87ED-00F5-24F12E1F1248}"/>
                  </a:ext>
                </a:extLst>
              </p:cNvPr>
              <p:cNvSpPr txBox="1"/>
              <p:nvPr/>
            </p:nvSpPr>
            <p:spPr>
              <a:xfrm>
                <a:off x="2514600" y="6974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R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7E8164-C7FF-87ED-00F5-24F12E1F1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97468"/>
                <a:ext cx="9144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1840A9-25F1-910A-07AE-E6C82FD987A7}"/>
                  </a:ext>
                </a:extLst>
              </p:cNvPr>
              <p:cNvSpPr txBox="1"/>
              <p:nvPr/>
            </p:nvSpPr>
            <p:spPr>
              <a:xfrm>
                <a:off x="152400" y="197941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R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1840A9-25F1-910A-07AE-E6C82FD9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79414"/>
                <a:ext cx="914400" cy="369332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16761D-7D16-0949-861C-7736F0D3E778}"/>
                  </a:ext>
                </a:extLst>
              </p:cNvPr>
              <p:cNvSpPr txBox="1"/>
              <p:nvPr/>
            </p:nvSpPr>
            <p:spPr>
              <a:xfrm>
                <a:off x="685800" y="3505200"/>
                <a:ext cx="541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R" dirty="0"/>
                  <a:t>eight </a:t>
                </a:r>
                <a:r>
                  <a:rPr lang="en-GR" dirty="0">
                    <a:sym typeface="Wingdings" pitchFamily="2" charset="2"/>
                  </a:rPr>
                  <a:t>1: short, 2:normal, 3: tall, 4: very tall. </a:t>
                </a:r>
                <a:r>
                  <a:rPr lang="en-GR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R" dirty="0"/>
                  <a:t>Weight </a:t>
                </a:r>
                <a:r>
                  <a:rPr lang="en-GR" dirty="0">
                    <a:sym typeface="Wingdings" pitchFamily="2" charset="2"/>
                  </a:rPr>
                  <a:t>1: light, 2:normal, 3: heavy, 4: very heavy</a:t>
                </a:r>
                <a:endParaRPr lang="en-GR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16761D-7D16-0949-861C-7736F0D3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05200"/>
                <a:ext cx="5410200" cy="646331"/>
              </a:xfrm>
              <a:prstGeom prst="rect">
                <a:avLst/>
              </a:prstGeom>
              <a:blipFill>
                <a:blip r:embed="rId4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4D34BE-0766-85A5-6287-152A08551954}"/>
                  </a:ext>
                </a:extLst>
              </p:cNvPr>
              <p:cNvSpPr txBox="1"/>
              <p:nvPr/>
            </p:nvSpPr>
            <p:spPr>
              <a:xfrm>
                <a:off x="6400800" y="1108364"/>
                <a:ext cx="5029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Let’s say you know that 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b="0" dirty="0"/>
              </a:p>
              <a:p>
                <a:endParaRPr lang="en-GR" dirty="0"/>
              </a:p>
              <a:p>
                <a:r>
                  <a:rPr lang="en-GR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R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R" dirty="0"/>
                  <a:t> independent in this new universe?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4D34BE-0766-85A5-6287-152A08551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108364"/>
                <a:ext cx="5029200" cy="923330"/>
              </a:xfrm>
              <a:prstGeom prst="rect">
                <a:avLst/>
              </a:prstGeom>
              <a:blipFill>
                <a:blip r:embed="rId5"/>
                <a:stretch>
                  <a:fillRect l="-1008" t="-4110" b="-1095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E3B6262-6722-C782-942E-B85BBF125B42}"/>
              </a:ext>
            </a:extLst>
          </p:cNvPr>
          <p:cNvGrpSpPr/>
          <p:nvPr/>
        </p:nvGrpSpPr>
        <p:grpSpPr>
          <a:xfrm>
            <a:off x="945572" y="1066800"/>
            <a:ext cx="3849254" cy="2262186"/>
            <a:chOff x="914199" y="999174"/>
            <a:chExt cx="3849254" cy="22621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060B23-2A5C-7829-39A4-46FB4E27B8D7}"/>
                </a:ext>
              </a:extLst>
            </p:cNvPr>
            <p:cNvSpPr/>
            <p:nvPr/>
          </p:nvSpPr>
          <p:spPr>
            <a:xfrm>
              <a:off x="2831149" y="999174"/>
              <a:ext cx="1932304" cy="2245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5BCAFE-A023-2918-2C55-466885B09D6C}"/>
                </a:ext>
              </a:extLst>
            </p:cNvPr>
            <p:cNvSpPr/>
            <p:nvPr/>
          </p:nvSpPr>
          <p:spPr>
            <a:xfrm rot="5400000">
              <a:off x="2290186" y="788093"/>
              <a:ext cx="1097280" cy="38492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</p:spTree>
    <p:extLst>
      <p:ext uri="{BB962C8B-B14F-4D97-AF65-F5344CB8AC3E}">
        <p14:creationId xmlns:p14="http://schemas.microsoft.com/office/powerpoint/2010/main" val="10498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B777-3284-6B28-1C36-F61C1293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Functions of RVs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458FD5E-7718-B50C-3AE9-C4C44706412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4800" y="1066800"/>
                <a:ext cx="11146155" cy="3880742"/>
              </a:xfrm>
            </p:spPr>
            <p:txBody>
              <a:bodyPr/>
              <a:lstStyle/>
              <a:p>
                <a:r>
                  <a:rPr lang="en-GR" dirty="0"/>
                  <a:t>Functions of RVs are also RVs</a:t>
                </a:r>
              </a:p>
              <a:p>
                <a:endParaRPr lang="en-GR" dirty="0"/>
              </a:p>
              <a:p>
                <a:r>
                  <a:rPr lang="en-GR" dirty="0"/>
                  <a:t>Let’s say X has the following distribution: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−3,−2, −1, 1, 2, 3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F</a:t>
                </a:r>
                <a:r>
                  <a:rPr lang="en-GR" dirty="0"/>
                  <a:t>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R" dirty="0"/>
                  <a:t>Find the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R" dirty="0"/>
                  <a:t>Find t</a:t>
                </a:r>
                <a:r>
                  <a:rPr lang="en-GB" dirty="0"/>
                  <a:t>h</a:t>
                </a:r>
                <a:r>
                  <a:rPr lang="en-GR" dirty="0"/>
                  <a:t>e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R" dirty="0"/>
              </a:p>
              <a:p>
                <a:endParaRPr lang="en-GR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458FD5E-7718-B50C-3AE9-C4C4470641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066800"/>
                <a:ext cx="11146155" cy="3880742"/>
              </a:xfrm>
              <a:blipFill>
                <a:blip r:embed="rId2"/>
                <a:stretch>
                  <a:fillRect l="-2050" t="-294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32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E805-FCE3-07D9-FD4D-15686AA7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A318B9E-232D-B1A0-31BD-F974117B00E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4800" y="838200"/>
                <a:ext cx="11146155" cy="4308872"/>
              </a:xfrm>
            </p:spPr>
            <p:txBody>
              <a:bodyPr/>
              <a:lstStyle/>
              <a:p>
                <a:r>
                  <a:rPr lang="en-GR" dirty="0"/>
                  <a:t>A fair coin is tossed 3 times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R" dirty="0"/>
                  <a:t>The number of heads on the first toss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R" dirty="0"/>
                  <a:t> Total number of heads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R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R" dirty="0"/>
                  <a:t>Find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R" sz="2800" i="1" dirty="0">
                    <a:solidFill>
                      <a:schemeClr val="tx1"/>
                    </a:solidFill>
                    <a:latin typeface="Arial"/>
                    <a:cs typeface="Arial"/>
                  </a:rPr>
                  <a:t>The joint distribution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m:t>𝑋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m:t>,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m:t>𝑌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R" sz="2800" i="1" dirty="0">
                    <a:solidFill>
                      <a:schemeClr val="tx1"/>
                    </a:solidFill>
                    <a:latin typeface="Arial"/>
                    <a:cs typeface="Arial"/>
                  </a:rPr>
                  <a:t>The marginal distributiions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m:t>𝑋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m:t>,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m:t>𝑌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R" sz="2800" i="1" dirty="0">
                    <a:solidFill>
                      <a:schemeClr val="tx1"/>
                    </a:solidFill>
                    <a:latin typeface="Arial"/>
                    <a:cs typeface="Arial"/>
                  </a:rPr>
                  <a:t>The conditional distributions for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m:t>𝑌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Arial"/>
                            <a:cs typeface="Arial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Arial"/>
                            <a:cs typeface="Arial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Arial"/>
                            <a:cs typeface="Arial"/>
                          </a:rPr>
                          <m:t>=1,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Arial"/>
                            <a:cs typeface="Arial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m:t>𝑌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m:t>=3</m:t>
                    </m:r>
                  </m:oMath>
                </a14:m>
                <a:endParaRPr lang="en-GR" sz="2800" i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R" sz="2800" i="1" dirty="0">
                    <a:solidFill>
                      <a:schemeClr val="tx1"/>
                    </a:solidFill>
                    <a:latin typeface="Arial"/>
                    <a:cs typeface="Arial"/>
                  </a:rPr>
                  <a:t>Are they independent?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R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A318B9E-232D-B1A0-31BD-F974117B0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11146155" cy="4308872"/>
              </a:xfrm>
              <a:blipFill>
                <a:blip r:embed="rId2"/>
                <a:stretch>
                  <a:fillRect l="-2050" t="-264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74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6866" y="0"/>
            <a:ext cx="3397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Expectation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46594" y="885520"/>
            <a:ext cx="10817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04405" algn="l"/>
                <a:tab pos="10250170" algn="l"/>
              </a:tabLst>
            </a:pPr>
            <a:r>
              <a:rPr sz="2800" b="1" spc="-5" dirty="0">
                <a:latin typeface="Arial"/>
                <a:cs typeface="Arial"/>
              </a:rPr>
              <a:t>Definition </a:t>
            </a:r>
            <a:r>
              <a:rPr sz="2800" i="1" spc="-5" dirty="0">
                <a:latin typeface="Arial"/>
                <a:cs typeface="Arial"/>
              </a:rPr>
              <a:t>The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expectation</a:t>
            </a:r>
            <a:r>
              <a:rPr sz="2800" i="1" dirty="0">
                <a:latin typeface="Arial"/>
                <a:cs typeface="Arial"/>
              </a:rPr>
              <a:t> of </a:t>
            </a:r>
            <a:r>
              <a:rPr sz="2800" i="1" spc="-5" dirty="0">
                <a:latin typeface="Arial"/>
                <a:cs typeface="Arial"/>
              </a:rPr>
              <a:t>a</a:t>
            </a:r>
            <a:r>
              <a:rPr sz="2800" i="1" spc="7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discrete </a:t>
            </a:r>
            <a:r>
              <a:rPr sz="2800" i="1" spc="-35" dirty="0">
                <a:latin typeface="Arial"/>
                <a:cs typeface="Arial"/>
              </a:rPr>
              <a:t>RV	</a:t>
            </a:r>
            <a:r>
              <a:rPr sz="2800" i="1" spc="-5" dirty="0">
                <a:latin typeface="Arial"/>
                <a:cs typeface="Arial"/>
              </a:rPr>
              <a:t>,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denoted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by	,</a:t>
            </a:r>
            <a:r>
              <a:rPr sz="2800" i="1" spc="-8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47204" y="1027175"/>
            <a:ext cx="291083" cy="24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67316" y="1027175"/>
            <a:ext cx="734568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9496" y="1531619"/>
            <a:ext cx="3493007" cy="746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308085" y="1532382"/>
            <a:ext cx="2390140" cy="646430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2235" marR="95885" indent="114300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Arial"/>
                <a:cs typeface="Arial"/>
              </a:rPr>
              <a:t>Summation </a:t>
            </a:r>
            <a:r>
              <a:rPr sz="1800" spc="-10" dirty="0">
                <a:latin typeface="Arial"/>
                <a:cs typeface="Arial"/>
              </a:rPr>
              <a:t>over </a:t>
            </a:r>
            <a:r>
              <a:rPr sz="1800" spc="-5" dirty="0">
                <a:latin typeface="Arial"/>
                <a:cs typeface="Arial"/>
              </a:rPr>
              <a:t>all  </a:t>
            </a:r>
            <a:r>
              <a:rPr sz="1800" spc="-10" dirty="0">
                <a:latin typeface="Arial"/>
                <a:cs typeface="Arial"/>
              </a:rPr>
              <a:t>values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domain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6594" y="2505570"/>
            <a:ext cx="2083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Example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Let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7112" y="2505570"/>
            <a:ext cx="5172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be the </a:t>
            </a:r>
            <a:r>
              <a:rPr sz="2800" dirty="0">
                <a:latin typeface="Arial"/>
                <a:cs typeface="Arial"/>
              </a:rPr>
              <a:t>sum of </a:t>
            </a:r>
            <a:r>
              <a:rPr sz="2800" spc="-5" dirty="0">
                <a:latin typeface="Arial"/>
                <a:cs typeface="Arial"/>
              </a:rPr>
              <a:t>two fair </a:t>
            </a:r>
            <a:r>
              <a:rPr sz="2800" dirty="0">
                <a:latin typeface="Arial"/>
                <a:cs typeface="Arial"/>
              </a:rPr>
              <a:t>dice,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then: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81072" y="2633472"/>
            <a:ext cx="292607" cy="24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7123" y="3049523"/>
            <a:ext cx="6397752" cy="725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46594" y="4123080"/>
            <a:ext cx="1023810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  <a:tabLst>
                <a:tab pos="4582795" algn="l"/>
              </a:tabLst>
            </a:pPr>
            <a:r>
              <a:rPr sz="2800" b="1" spc="-5" dirty="0">
                <a:latin typeface="Arial"/>
                <a:cs typeface="Arial"/>
              </a:rPr>
              <a:t>Theorem (Linearity of Expectations) </a:t>
            </a:r>
            <a:r>
              <a:rPr sz="2800" i="1" spc="-5" dirty="0">
                <a:latin typeface="Arial"/>
                <a:cs typeface="Arial"/>
              </a:rPr>
              <a:t>For any finite </a:t>
            </a:r>
            <a:r>
              <a:rPr sz="2800" i="1" dirty="0">
                <a:latin typeface="Arial"/>
                <a:cs typeface="Arial"/>
              </a:rPr>
              <a:t>collection of  discrete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RVs	</a:t>
            </a:r>
            <a:r>
              <a:rPr sz="2800" i="1" spc="-5" dirty="0">
                <a:latin typeface="Arial"/>
                <a:cs typeface="Arial"/>
              </a:rPr>
              <a:t>with finite </a:t>
            </a:r>
            <a:r>
              <a:rPr sz="2800" i="1" dirty="0">
                <a:latin typeface="Arial"/>
                <a:cs typeface="Arial"/>
              </a:rPr>
              <a:t>expectations,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46020" y="4639055"/>
            <a:ext cx="2372868" cy="3093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9496" y="5135879"/>
            <a:ext cx="3589020" cy="1057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68690" y="5342382"/>
            <a:ext cx="2727960" cy="646430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Arial"/>
                <a:cs typeface="Arial"/>
              </a:rPr>
              <a:t>E.g. for </a:t>
            </a:r>
            <a:r>
              <a:rPr sz="1800" spc="-15" dirty="0">
                <a:latin typeface="Arial"/>
                <a:cs typeface="Arial"/>
              </a:rPr>
              <a:t>two RVs </a:t>
            </a:r>
            <a:r>
              <a:rPr sz="1800" dirty="0">
                <a:latin typeface="Arial"/>
                <a:cs typeface="Arial"/>
              </a:rPr>
              <a:t>X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</a:p>
        </p:txBody>
      </p:sp>
      <p:sp>
        <p:nvSpPr>
          <p:cNvPr id="16" name="object 16"/>
          <p:cNvSpPr/>
          <p:nvPr/>
        </p:nvSpPr>
        <p:spPr>
          <a:xfrm>
            <a:off x="8680704" y="5664708"/>
            <a:ext cx="2502407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4830" y="5342382"/>
            <a:ext cx="3159760" cy="646430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latin typeface="Arial"/>
                <a:cs typeface="Arial"/>
              </a:rPr>
              <a:t>Corollary </a:t>
            </a:r>
            <a:r>
              <a:rPr sz="1800" i="1" spc="-5" dirty="0">
                <a:latin typeface="Arial"/>
                <a:cs typeface="Arial"/>
              </a:rPr>
              <a:t>For </a:t>
            </a:r>
            <a:r>
              <a:rPr sz="1800" i="1" spc="-10" dirty="0">
                <a:latin typeface="Arial"/>
                <a:cs typeface="Arial"/>
              </a:rPr>
              <a:t>any constant</a:t>
            </a:r>
            <a:r>
              <a:rPr sz="1800" i="1" dirty="0">
                <a:latin typeface="Arial"/>
                <a:cs typeface="Arial"/>
              </a:rPr>
              <a:t> 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85316" y="5664708"/>
            <a:ext cx="1476756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A235-3AFE-8017-4D3D-FFBD235F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101EAF3-54A8-946F-1770-5C653A0055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6594" y="1066801"/>
                <a:ext cx="11146155" cy="5126788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R" dirty="0"/>
                  <a:t>Probability axioms: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GR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0" dirty="0"/>
                  <a:t> for infinite sequences of disjoint events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can prove everything else based on these axioms, e.g.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La</a:t>
                </a:r>
                <a:r>
                  <a:rPr lang="en-US" dirty="0"/>
                  <a:t>w of total probability: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Conditional probability: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is just a new event </a:t>
                </a:r>
                <a:r>
                  <a:rPr lang="en-US" dirty="0"/>
                  <a:t>in a new sample space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Independence: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Conditional Independence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101EAF3-54A8-946F-1770-5C653A005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6594" y="1066801"/>
                <a:ext cx="11146155" cy="5126788"/>
              </a:xfrm>
              <a:blipFill>
                <a:blip r:embed="rId2"/>
                <a:stretch>
                  <a:fillRect l="-1822" t="-222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9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6865" y="0"/>
            <a:ext cx="50534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Conditional Expectation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46594" y="885507"/>
            <a:ext cx="10922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109075" algn="l"/>
                <a:tab pos="10552430" algn="l"/>
              </a:tabLst>
            </a:pPr>
            <a:r>
              <a:rPr sz="2800" b="1" spc="-10" dirty="0">
                <a:latin typeface="Arial"/>
                <a:cs typeface="Arial"/>
              </a:rPr>
              <a:t>D</a:t>
            </a:r>
            <a:r>
              <a:rPr sz="2800" b="1" dirty="0">
                <a:latin typeface="Arial"/>
                <a:cs typeface="Arial"/>
              </a:rPr>
              <a:t>ef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10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iti</a:t>
            </a:r>
            <a:r>
              <a:rPr sz="2800" b="1" spc="-10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n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T</a:t>
            </a:r>
            <a:r>
              <a:rPr sz="2800" i="1" spc="-5" dirty="0">
                <a:latin typeface="Arial"/>
                <a:cs typeface="Arial"/>
              </a:rPr>
              <a:t>he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iti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ona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2800" i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expec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o</a:t>
            </a:r>
            <a:r>
              <a:rPr sz="2800" i="1" spc="-5" dirty="0">
                <a:latin typeface="Arial"/>
                <a:cs typeface="Arial"/>
              </a:rPr>
              <a:t>f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dirty="0">
                <a:latin typeface="Arial"/>
                <a:cs typeface="Arial"/>
              </a:rPr>
              <a:t>scre</a:t>
            </a:r>
            <a:r>
              <a:rPr sz="2800" i="1" spc="-5" dirty="0">
                <a:latin typeface="Arial"/>
                <a:cs typeface="Arial"/>
              </a:rPr>
              <a:t>te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60" dirty="0">
                <a:latin typeface="Arial"/>
                <a:cs typeface="Arial"/>
              </a:rPr>
              <a:t>R</a:t>
            </a:r>
            <a:r>
              <a:rPr sz="2800" i="1" spc="-5" dirty="0">
                <a:latin typeface="Arial"/>
                <a:cs typeface="Arial"/>
              </a:rPr>
              <a:t>V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,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g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dirty="0">
                <a:latin typeface="Arial"/>
                <a:cs typeface="Arial"/>
              </a:rPr>
              <a:t>ve</a:t>
            </a:r>
            <a:r>
              <a:rPr sz="2800" i="1" spc="-5" dirty="0">
                <a:latin typeface="Arial"/>
                <a:cs typeface="Arial"/>
              </a:rPr>
              <a:t>n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dirty="0">
                <a:latin typeface="Arial"/>
                <a:cs typeface="Arial"/>
              </a:rPr>
              <a:t>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57716" y="1027175"/>
            <a:ext cx="292607" cy="24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71988" y="1027175"/>
            <a:ext cx="260603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0483" y="1737360"/>
            <a:ext cx="5971032" cy="746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6594" y="2722651"/>
            <a:ext cx="1110932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  <a:tabLst>
                <a:tab pos="2721610" algn="l"/>
                <a:tab pos="8147050" algn="l"/>
              </a:tabLst>
            </a:pPr>
            <a:r>
              <a:rPr sz="2800" b="1" spc="-5" dirty="0">
                <a:latin typeface="Arial"/>
                <a:cs typeface="Arial"/>
              </a:rPr>
              <a:t>Example </a:t>
            </a:r>
            <a:r>
              <a:rPr sz="2800" spc="-5" dirty="0">
                <a:latin typeface="Arial"/>
                <a:cs typeface="Arial"/>
              </a:rPr>
              <a:t>Roll two standard </a:t>
            </a:r>
            <a:r>
              <a:rPr sz="2800" dirty="0">
                <a:latin typeface="Arial"/>
                <a:cs typeface="Arial"/>
              </a:rPr>
              <a:t>six-sided dice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let	</a:t>
            </a:r>
            <a:r>
              <a:rPr sz="2800" spc="-5" dirty="0">
                <a:latin typeface="Arial"/>
                <a:cs typeface="Arial"/>
              </a:rPr>
              <a:t>be the </a:t>
            </a:r>
            <a:r>
              <a:rPr sz="2800" dirty="0">
                <a:latin typeface="Arial"/>
                <a:cs typeface="Arial"/>
              </a:rPr>
              <a:t>result of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 </a:t>
            </a:r>
            <a:r>
              <a:rPr sz="2800" dirty="0">
                <a:latin typeface="Arial"/>
                <a:cs typeface="Arial"/>
              </a:rPr>
              <a:t>first </a:t>
            </a:r>
            <a:r>
              <a:rPr sz="2800" spc="-5" dirty="0">
                <a:latin typeface="Arial"/>
                <a:cs typeface="Arial"/>
              </a:rPr>
              <a:t>die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let	</a:t>
            </a:r>
            <a:r>
              <a:rPr sz="2800" spc="-5" dirty="0">
                <a:latin typeface="Arial"/>
                <a:cs typeface="Arial"/>
              </a:rPr>
              <a:t>be the </a:t>
            </a:r>
            <a:r>
              <a:rPr sz="2800" dirty="0">
                <a:latin typeface="Arial"/>
                <a:cs typeface="Arial"/>
              </a:rPr>
              <a:t>sum of both dice,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then:</a:t>
            </a:r>
          </a:p>
        </p:txBody>
      </p:sp>
      <p:sp>
        <p:nvSpPr>
          <p:cNvPr id="8" name="object 8"/>
          <p:cNvSpPr/>
          <p:nvPr/>
        </p:nvSpPr>
        <p:spPr>
          <a:xfrm>
            <a:off x="8173211" y="2848355"/>
            <a:ext cx="292607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0632" y="3247644"/>
            <a:ext cx="259080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2391" y="3646932"/>
            <a:ext cx="6225540" cy="1025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8391" y="4930140"/>
            <a:ext cx="6637019" cy="1025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0980" y="6181871"/>
            <a:ext cx="1122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solidFill>
                  <a:srgbClr val="B8CDE4"/>
                </a:solidFill>
                <a:latin typeface="Arial"/>
                <a:cs typeface="Arial"/>
              </a:rPr>
              <a:t>Conditional expectation </a:t>
            </a:r>
            <a:r>
              <a:rPr sz="2800" i="1" spc="-5" dirty="0">
                <a:solidFill>
                  <a:srgbClr val="B8CDE4"/>
                </a:solidFill>
                <a:latin typeface="Arial"/>
                <a:cs typeface="Arial"/>
              </a:rPr>
              <a:t>follows </a:t>
            </a:r>
            <a:r>
              <a:rPr sz="2800" i="1" dirty="0">
                <a:solidFill>
                  <a:srgbClr val="B8CDE4"/>
                </a:solidFill>
                <a:latin typeface="Arial"/>
                <a:cs typeface="Arial"/>
              </a:rPr>
              <a:t>properties of expectation </a:t>
            </a:r>
            <a:r>
              <a:rPr sz="2800" i="1" spc="-20" dirty="0">
                <a:solidFill>
                  <a:srgbClr val="B8CDE4"/>
                </a:solidFill>
                <a:latin typeface="Arial"/>
                <a:cs typeface="Arial"/>
              </a:rPr>
              <a:t>(linearity,</a:t>
            </a:r>
            <a:r>
              <a:rPr sz="2800" i="1" spc="10" dirty="0">
                <a:solidFill>
                  <a:srgbClr val="B8CDE4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B8CDE4"/>
                </a:solidFill>
                <a:latin typeface="Arial"/>
                <a:cs typeface="Arial"/>
              </a:rPr>
              <a:t>etc.)</a:t>
            </a:r>
            <a:endParaRPr sz="28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A88898-3CCE-93E9-DA68-8FAD4FFFCE3D}"/>
                  </a:ext>
                </a:extLst>
              </p:cNvPr>
              <p:cNvSpPr txBox="1"/>
              <p:nvPr/>
            </p:nvSpPr>
            <p:spPr>
              <a:xfrm>
                <a:off x="5029200" y="4365748"/>
                <a:ext cx="4758735" cy="1077218"/>
              </a:xfrm>
              <a:prstGeom prst="rect">
                <a:avLst/>
              </a:prstGeom>
              <a:solidFill>
                <a:srgbClr val="BABB26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R" sz="3200" dirty="0"/>
                  <a:t> is a number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R" sz="3200" dirty="0"/>
                  <a:t> is a function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A88898-3CCE-93E9-DA68-8FAD4FFFC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365748"/>
                <a:ext cx="4758735" cy="1077218"/>
              </a:xfrm>
              <a:prstGeom prst="rect">
                <a:avLst/>
              </a:prstGeom>
              <a:blipFill>
                <a:blip r:embed="rId7"/>
                <a:stretch>
                  <a:fillRect l="-1067" t="-6977" b="-1627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5155" y="-10368"/>
            <a:ext cx="55853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Law of Total Expectation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46594" y="1038669"/>
            <a:ext cx="1025842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  <a:tabLst>
                <a:tab pos="5168265" algn="l"/>
                <a:tab pos="6156960" algn="l"/>
              </a:tabLst>
            </a:pPr>
            <a:r>
              <a:rPr sz="2800" b="1" spc="-5" dirty="0">
                <a:latin typeface="Arial"/>
                <a:cs typeface="Arial"/>
              </a:rPr>
              <a:t>Law of </a:t>
            </a:r>
            <a:r>
              <a:rPr sz="2800" b="1" spc="-45" dirty="0">
                <a:latin typeface="Arial"/>
                <a:cs typeface="Arial"/>
              </a:rPr>
              <a:t>Total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Expectation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Let	</a:t>
            </a:r>
            <a:r>
              <a:rPr sz="2800" i="1" spc="-5" dirty="0">
                <a:latin typeface="Arial"/>
                <a:cs typeface="Arial"/>
              </a:rPr>
              <a:t>and	be </a:t>
            </a:r>
            <a:r>
              <a:rPr sz="2800" i="1" dirty="0">
                <a:latin typeface="Arial"/>
                <a:cs typeface="Arial"/>
              </a:rPr>
              <a:t>discrete </a:t>
            </a:r>
            <a:r>
              <a:rPr sz="2800" i="1" spc="-25" dirty="0">
                <a:latin typeface="Arial"/>
                <a:cs typeface="Arial"/>
              </a:rPr>
              <a:t>RVs </a:t>
            </a:r>
            <a:r>
              <a:rPr sz="2800" i="1" spc="-5" dirty="0">
                <a:latin typeface="Arial"/>
                <a:cs typeface="Arial"/>
              </a:rPr>
              <a:t>with finite  </a:t>
            </a:r>
            <a:r>
              <a:rPr sz="2800" i="1" dirty="0">
                <a:latin typeface="Arial"/>
                <a:cs typeface="Arial"/>
              </a:rPr>
              <a:t>expectations,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then: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2267" y="1168908"/>
            <a:ext cx="291084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4203" y="1168908"/>
            <a:ext cx="259079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0540" y="2058923"/>
            <a:ext cx="3550919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6594" y="2902204"/>
            <a:ext cx="689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Proof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65604" y="2731007"/>
            <a:ext cx="4256532" cy="757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915155" y="3570732"/>
            <a:ext cx="3122676" cy="769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77988" y="3767835"/>
            <a:ext cx="3322954" cy="221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( Definition of expectation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( </a:t>
            </a:r>
            <a:r>
              <a:rPr sz="2000" b="1" spc="-5" dirty="0">
                <a:latin typeface="Arial"/>
                <a:cs typeface="Arial"/>
              </a:rPr>
              <a:t>Probability </a:t>
            </a:r>
            <a:r>
              <a:rPr sz="2000" b="1" dirty="0">
                <a:latin typeface="Arial"/>
                <a:cs typeface="Arial"/>
              </a:rPr>
              <a:t>chain </a:t>
            </a:r>
            <a:r>
              <a:rPr sz="2000" b="1" spc="-5" dirty="0">
                <a:latin typeface="Arial"/>
                <a:cs typeface="Arial"/>
              </a:rPr>
              <a:t>rule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( </a:t>
            </a:r>
            <a:r>
              <a:rPr sz="2000" b="1" spc="-5" dirty="0">
                <a:latin typeface="Arial"/>
                <a:cs typeface="Arial"/>
              </a:rPr>
              <a:t>Linearity of </a:t>
            </a:r>
            <a:r>
              <a:rPr sz="2000" b="1" dirty="0">
                <a:latin typeface="Arial"/>
                <a:cs typeface="Arial"/>
              </a:rPr>
              <a:t>expectations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( </a:t>
            </a:r>
            <a:r>
              <a:rPr sz="2000" b="1" spc="-5" dirty="0">
                <a:latin typeface="Arial"/>
                <a:cs typeface="Arial"/>
              </a:rPr>
              <a:t>Law </a:t>
            </a:r>
            <a:r>
              <a:rPr sz="2000" b="1" dirty="0">
                <a:latin typeface="Arial"/>
                <a:cs typeface="Arial"/>
              </a:rPr>
              <a:t>of total probability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18203" y="4413503"/>
            <a:ext cx="2087879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8203" y="5052059"/>
            <a:ext cx="2017776" cy="56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8203" y="5690615"/>
            <a:ext cx="2328672" cy="5349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05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CBC0-2A55-D140-0027-532758B9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0"/>
            <a:ext cx="7465696" cy="1661993"/>
          </a:xfrm>
        </p:spPr>
        <p:txBody>
          <a:bodyPr/>
          <a:lstStyle/>
          <a:p>
            <a:r>
              <a:rPr lang="en-GR" dirty="0"/>
              <a:t>Law of the Unconsious Statistician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501D331-7E4B-ED66-A5E9-BA61452A5AA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8600" y="1219200"/>
                <a:ext cx="11146155" cy="1476430"/>
              </a:xfrm>
            </p:spPr>
            <p:txBody>
              <a:bodyPr/>
              <a:lstStyle/>
              <a:p>
                <a:r>
                  <a:rPr lang="en-GR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501D331-7E4B-ED66-A5E9-BA61452A5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11146155" cy="1476430"/>
              </a:xfrm>
              <a:blipFill>
                <a:blip r:embed="rId2"/>
                <a:stretch>
                  <a:fillRect l="-2050" t="-76068" b="-14273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97C48F-40A8-2378-3DDD-5FEFB2E2BDDC}"/>
                  </a:ext>
                </a:extLst>
              </p:cNvPr>
              <p:cNvSpPr txBox="1"/>
              <p:nvPr/>
            </p:nvSpPr>
            <p:spPr>
              <a:xfrm>
                <a:off x="2514600" y="2997456"/>
                <a:ext cx="7162800" cy="3860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GR" sz="2800" i="1" dirty="0">
                    <a:latin typeface="Cambria Math" panose="02040503050406030204" pitchFamily="18" charset="0"/>
                  </a:rPr>
                  <a:t> = </a:t>
                </a:r>
              </a:p>
              <a:p>
                <a:pPr algn="ctr"/>
                <a:r>
                  <a:rPr lang="en-US" sz="28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lang="en-GR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/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R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97C48F-40A8-2378-3DDD-5FEFB2E2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997456"/>
                <a:ext cx="7162800" cy="3860544"/>
              </a:xfrm>
              <a:prstGeom prst="rect">
                <a:avLst/>
              </a:prstGeom>
              <a:blipFill>
                <a:blip r:embed="rId3"/>
                <a:stretch>
                  <a:fillRect l="-531" t="-17434" b="-46053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8">
            <a:extLst>
              <a:ext uri="{FF2B5EF4-FFF2-40B4-BE49-F238E27FC236}">
                <a16:creationId xmlns:a16="http://schemas.microsoft.com/office/drawing/2014/main" id="{98BA6E6F-EEFB-F31B-E80D-AF673E7511AC}"/>
              </a:ext>
            </a:extLst>
          </p:cNvPr>
          <p:cNvSpPr txBox="1"/>
          <p:nvPr/>
        </p:nvSpPr>
        <p:spPr>
          <a:xfrm>
            <a:off x="381000" y="2976880"/>
            <a:ext cx="1070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P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spc="-10" dirty="0">
                <a:latin typeface="Arial"/>
                <a:cs typeface="Arial"/>
              </a:rPr>
              <a:t>oo</a:t>
            </a:r>
            <a:r>
              <a:rPr sz="2800" b="1" dirty="0">
                <a:latin typeface="Arial"/>
                <a:cs typeface="Arial"/>
              </a:rPr>
              <a:t>f</a:t>
            </a:r>
            <a:r>
              <a:rPr sz="2800" b="1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387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6866" y="0"/>
            <a:ext cx="33972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Variance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46594" y="885507"/>
            <a:ext cx="7696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82285" algn="l"/>
              </a:tabLst>
            </a:pPr>
            <a:r>
              <a:rPr sz="2800" b="1" spc="-5" dirty="0">
                <a:latin typeface="Arial"/>
                <a:cs typeface="Arial"/>
              </a:rPr>
              <a:t>Definition </a:t>
            </a:r>
            <a:r>
              <a:rPr sz="2800" i="1" spc="-5" dirty="0">
                <a:latin typeface="Arial"/>
                <a:cs typeface="Arial"/>
              </a:rPr>
              <a:t>The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variance</a:t>
            </a:r>
            <a:r>
              <a:rPr sz="2800" i="1" dirty="0">
                <a:latin typeface="Arial"/>
                <a:cs typeface="Arial"/>
              </a:rPr>
              <a:t> of</a:t>
            </a:r>
            <a:r>
              <a:rPr sz="2800" i="1" spc="6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35" dirty="0">
                <a:latin typeface="Arial"/>
                <a:cs typeface="Arial"/>
              </a:rPr>
              <a:t>RV	</a:t>
            </a:r>
            <a:r>
              <a:rPr sz="2800" i="1" spc="-5" dirty="0">
                <a:latin typeface="Arial"/>
                <a:cs typeface="Arial"/>
              </a:rPr>
              <a:t>is defined</a:t>
            </a:r>
            <a:r>
              <a:rPr sz="2800" i="1" spc="-3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as,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5167" y="1010411"/>
            <a:ext cx="292608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9791" y="1644395"/>
            <a:ext cx="4023360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6594" y="2304008"/>
            <a:ext cx="4007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The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standard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deviation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1726" y="2304008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39411" y="2360676"/>
            <a:ext cx="2706624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65185" y="1700022"/>
            <a:ext cx="1141730" cy="368935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Arial"/>
                <a:cs typeface="Arial"/>
              </a:rPr>
              <a:t>(X-units)</a:t>
            </a:r>
            <a:r>
              <a:rPr sz="1800" spc="-7" baseline="25462" dirty="0">
                <a:latin typeface="Arial"/>
                <a:cs typeface="Arial"/>
              </a:rPr>
              <a:t>2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0657" y="2388870"/>
            <a:ext cx="1056640" cy="368935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Arial"/>
                <a:cs typeface="Arial"/>
              </a:rPr>
              <a:t>(X-units)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594" y="3048419"/>
            <a:ext cx="66173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Lemma </a:t>
            </a: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equivalent form of variance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69791" y="3741420"/>
            <a:ext cx="4189475" cy="431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80332" y="5556503"/>
            <a:ext cx="3448812" cy="28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56333" y="4957813"/>
            <a:ext cx="3188970" cy="143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(Distributive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property)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808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(Linearity of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expectations)  (Algebra)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80332" y="6108191"/>
            <a:ext cx="1889760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6594" y="4362577"/>
            <a:ext cx="3825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Proof </a:t>
            </a:r>
            <a:r>
              <a:rPr sz="2800" spc="-5" dirty="0">
                <a:latin typeface="Arial"/>
                <a:cs typeface="Arial"/>
              </a:rPr>
              <a:t>Keep in mind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0417" y="4362577"/>
            <a:ext cx="2123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is 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constant,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51959" y="4463796"/>
            <a:ext cx="743712" cy="353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4392" y="5003291"/>
            <a:ext cx="4928615" cy="2849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6866" y="0"/>
            <a:ext cx="3397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Covariance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46594" y="885507"/>
            <a:ext cx="9495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93180" algn="l"/>
                <a:tab pos="7381875" algn="l"/>
              </a:tabLst>
            </a:pPr>
            <a:r>
              <a:rPr sz="2800" b="1" spc="-5" dirty="0">
                <a:latin typeface="Arial"/>
                <a:cs typeface="Arial"/>
              </a:rPr>
              <a:t>Definition </a:t>
            </a:r>
            <a:r>
              <a:rPr sz="2800" i="1" spc="-5" dirty="0">
                <a:latin typeface="Arial"/>
                <a:cs typeface="Arial"/>
              </a:rPr>
              <a:t>The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covariance</a:t>
            </a:r>
            <a:r>
              <a:rPr sz="2800" i="1" dirty="0">
                <a:latin typeface="Arial"/>
                <a:cs typeface="Arial"/>
              </a:rPr>
              <a:t> of</a:t>
            </a:r>
            <a:r>
              <a:rPr sz="2800" i="1" spc="7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two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RVs	</a:t>
            </a:r>
            <a:r>
              <a:rPr sz="2800" i="1" spc="-5" dirty="0">
                <a:latin typeface="Arial"/>
                <a:cs typeface="Arial"/>
              </a:rPr>
              <a:t>and	is defined</a:t>
            </a:r>
            <a:r>
              <a:rPr sz="2800" i="1" spc="-3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as,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84035" y="1010411"/>
            <a:ext cx="292608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9500" y="1010411"/>
            <a:ext cx="260603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17520" y="1690116"/>
            <a:ext cx="6156959" cy="353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0832" y="2482595"/>
            <a:ext cx="292608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6296" y="2482595"/>
            <a:ext cx="260603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1404" y="3012948"/>
            <a:ext cx="7357872" cy="35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9527" y="4229100"/>
            <a:ext cx="4411980" cy="28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3611" y="4805171"/>
            <a:ext cx="3326891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3611" y="5259323"/>
            <a:ext cx="6614159" cy="284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53611" y="5742432"/>
            <a:ext cx="7277100" cy="2849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3611" y="6179820"/>
            <a:ext cx="3838955" cy="252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6594" y="2347404"/>
            <a:ext cx="5793740" cy="4105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73880" algn="l"/>
                <a:tab pos="5362575" algn="l"/>
              </a:tabLst>
            </a:pPr>
            <a:r>
              <a:rPr sz="2800" b="1" spc="-5" dirty="0">
                <a:latin typeface="Arial"/>
                <a:cs typeface="Arial"/>
              </a:rPr>
              <a:t>Lemma </a:t>
            </a:r>
            <a:r>
              <a:rPr sz="2800" i="1" spc="-5" dirty="0">
                <a:latin typeface="Arial"/>
                <a:cs typeface="Arial"/>
              </a:rPr>
              <a:t>For any</a:t>
            </a:r>
            <a:r>
              <a:rPr sz="2800" i="1" spc="6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two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RVs	</a:t>
            </a:r>
            <a:r>
              <a:rPr sz="2800" i="1" spc="-5" dirty="0">
                <a:latin typeface="Arial"/>
                <a:cs typeface="Arial"/>
              </a:rPr>
              <a:t>and	,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i="1" dirty="0">
                <a:latin typeface="Arial"/>
                <a:cs typeface="Arial"/>
              </a:rPr>
              <a:t>e.g. variance </a:t>
            </a:r>
            <a:r>
              <a:rPr sz="2800" i="1" spc="-5" dirty="0">
                <a:latin typeface="Arial"/>
                <a:cs typeface="Arial"/>
              </a:rPr>
              <a:t>is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linear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operator</a:t>
            </a:r>
            <a:r>
              <a:rPr sz="2800" i="1" spc="-1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2800" b="1" spc="-10" dirty="0">
                <a:latin typeface="Arial"/>
                <a:cs typeface="Arial"/>
              </a:rPr>
              <a:t>Proof</a:t>
            </a:r>
            <a:endParaRPr sz="2800" dirty="0">
              <a:latin typeface="Arial"/>
              <a:cs typeface="Arial"/>
            </a:endParaRPr>
          </a:p>
          <a:p>
            <a:pPr marL="12700" marR="2750820">
              <a:lnSpc>
                <a:spcPct val="150400"/>
              </a:lnSpc>
              <a:spcBef>
                <a:spcPts val="235"/>
              </a:spcBef>
            </a:pPr>
            <a:r>
              <a:rPr sz="2000" b="1" spc="-5" dirty="0">
                <a:latin typeface="Arial"/>
                <a:cs typeface="Arial"/>
              </a:rPr>
              <a:t>(Linearity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expectation)  </a:t>
            </a:r>
            <a:r>
              <a:rPr sz="2000" b="1" spc="-5" dirty="0">
                <a:latin typeface="Arial"/>
                <a:cs typeface="Arial"/>
              </a:rPr>
              <a:t>(Distributive property)  (Linearity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expectation)  (Definition </a:t>
            </a:r>
            <a:r>
              <a:rPr sz="2000" b="1" spc="-5" dirty="0">
                <a:latin typeface="Arial"/>
                <a:cs typeface="Arial"/>
              </a:rPr>
              <a:t>of </a:t>
            </a:r>
            <a:r>
              <a:rPr sz="2000" b="1" spc="-40" dirty="0">
                <a:latin typeface="Arial"/>
                <a:cs typeface="Arial"/>
              </a:rPr>
              <a:t>Var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Cov)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117F-C420-ECB7-3451-F25A10A5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Covariance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72E206-7640-2DF2-D4CF-0AC56D3A7A9D}"/>
              </a:ext>
            </a:extLst>
          </p:cNvPr>
          <p:cNvCxnSpPr/>
          <p:nvPr/>
        </p:nvCxnSpPr>
        <p:spPr>
          <a:xfrm flipV="1">
            <a:off x="3020291" y="949036"/>
            <a:ext cx="0" cy="289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83E857-C069-6D6A-3AA1-6B9BD763FB3E}"/>
              </a:ext>
            </a:extLst>
          </p:cNvPr>
          <p:cNvCxnSpPr>
            <a:cxnSpLocks/>
          </p:cNvCxnSpPr>
          <p:nvPr/>
        </p:nvCxnSpPr>
        <p:spPr>
          <a:xfrm>
            <a:off x="886691" y="2396836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070D513-8489-D562-6E25-5EE436D892E9}"/>
              </a:ext>
            </a:extLst>
          </p:cNvPr>
          <p:cNvSpPr/>
          <p:nvPr/>
        </p:nvSpPr>
        <p:spPr>
          <a:xfrm>
            <a:off x="2455719" y="20331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8D213E-D089-101E-C6AA-B7B81ED5DE67}"/>
              </a:ext>
            </a:extLst>
          </p:cNvPr>
          <p:cNvSpPr/>
          <p:nvPr/>
        </p:nvSpPr>
        <p:spPr>
          <a:xfrm>
            <a:off x="2673928" y="25284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B3C5AC-6CFE-D9DF-96F9-7DD16512BC58}"/>
              </a:ext>
            </a:extLst>
          </p:cNvPr>
          <p:cNvSpPr/>
          <p:nvPr/>
        </p:nvSpPr>
        <p:spPr>
          <a:xfrm>
            <a:off x="2244437" y="265314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EF2643-0F0E-9CA4-E777-6838387334AB}"/>
              </a:ext>
            </a:extLst>
          </p:cNvPr>
          <p:cNvSpPr/>
          <p:nvPr/>
        </p:nvSpPr>
        <p:spPr>
          <a:xfrm>
            <a:off x="3811904" y="11860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69D905-EE6C-2A01-4BD6-A6A33D5FB88B}"/>
              </a:ext>
            </a:extLst>
          </p:cNvPr>
          <p:cNvSpPr/>
          <p:nvPr/>
        </p:nvSpPr>
        <p:spPr>
          <a:xfrm>
            <a:off x="29718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3B50EA-F418-B78B-DAD1-FA1BCAC3837D}"/>
              </a:ext>
            </a:extLst>
          </p:cNvPr>
          <p:cNvSpPr/>
          <p:nvPr/>
        </p:nvSpPr>
        <p:spPr>
          <a:xfrm>
            <a:off x="3581400" y="189114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A74DA1-F98A-BD96-0B6B-ADB64CC50B1C}"/>
              </a:ext>
            </a:extLst>
          </p:cNvPr>
          <p:cNvSpPr/>
          <p:nvPr/>
        </p:nvSpPr>
        <p:spPr>
          <a:xfrm>
            <a:off x="32766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FE854-AF00-6612-BEF7-03F2EF3DF53F}"/>
              </a:ext>
            </a:extLst>
          </p:cNvPr>
          <p:cNvSpPr/>
          <p:nvPr/>
        </p:nvSpPr>
        <p:spPr>
          <a:xfrm>
            <a:off x="1773383" y="27605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100DA2-FD74-8A66-F6F5-BBF66A185265}"/>
              </a:ext>
            </a:extLst>
          </p:cNvPr>
          <p:cNvSpPr/>
          <p:nvPr/>
        </p:nvSpPr>
        <p:spPr>
          <a:xfrm>
            <a:off x="3429000" y="1524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1D8756-0D6B-8FC5-2900-97DD624EF14A}"/>
              </a:ext>
            </a:extLst>
          </p:cNvPr>
          <p:cNvSpPr/>
          <p:nvPr/>
        </p:nvSpPr>
        <p:spPr>
          <a:xfrm>
            <a:off x="4391891" y="17152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BA7765-20ED-DFF9-EC17-51DCB8CA688C}"/>
              </a:ext>
            </a:extLst>
          </p:cNvPr>
          <p:cNvSpPr/>
          <p:nvPr/>
        </p:nvSpPr>
        <p:spPr>
          <a:xfrm>
            <a:off x="1343892" y="311727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EC2E04-0EF0-16E8-6EE1-7310BFCABFC2}"/>
              </a:ext>
            </a:extLst>
          </p:cNvPr>
          <p:cNvSpPr/>
          <p:nvPr/>
        </p:nvSpPr>
        <p:spPr>
          <a:xfrm>
            <a:off x="2043546" y="312073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6AB9F0-2A3D-DD64-FFD0-7195BBE65BB8}"/>
                  </a:ext>
                </a:extLst>
              </p:cNvPr>
              <p:cNvSpPr txBox="1"/>
              <p:nvPr/>
            </p:nvSpPr>
            <p:spPr>
              <a:xfrm>
                <a:off x="5472545" y="944905"/>
                <a:ext cx="6338447" cy="4675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Assume </a:t>
                </a:r>
                <a:r>
                  <a:rPr lang="en-US" dirty="0"/>
                  <a:t>zero means</a:t>
                </a:r>
              </a:p>
              <a:p>
                <a:endParaRPr lang="en-US" b="0" dirty="0"/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0" dirty="0"/>
              </a:p>
              <a:p>
                <a:r>
                  <a:rPr lang="en-GB" dirty="0"/>
                  <a:t>I</a:t>
                </a:r>
                <a:r>
                  <a:rPr lang="en-GR" dirty="0"/>
                  <a:t>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If you have equal number of points in all quarters?</a:t>
                </a:r>
              </a:p>
              <a:p>
                <a:endParaRPr lang="en-US" b="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are independent: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R" dirty="0"/>
              </a:p>
              <a:p>
                <a:pPr/>
                <a:endParaRPr lang="en-GR" dirty="0"/>
              </a:p>
              <a:p>
                <a:pPr/>
                <a:r>
                  <a:rPr lang="en-GR" dirty="0"/>
                  <a:t>The opposite is not necessarily true</a:t>
                </a:r>
              </a:p>
              <a:p>
                <a:pPr/>
                <a:r>
                  <a:rPr lang="en-GR" dirty="0"/>
                  <a:t>Example: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−1, 0, 1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R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R" dirty="0"/>
              </a:p>
              <a:p>
                <a:pPr/>
                <a:r>
                  <a:rPr lang="en-GR" dirty="0"/>
                  <a:t>Find the covariance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R" dirty="0"/>
              </a:p>
              <a:p>
                <a:pPr/>
                <a:r>
                  <a:rPr lang="en-GR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R" dirty="0"/>
                  <a:t>dependent?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6AB9F0-2A3D-DD64-FFD0-7195BBE6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545" y="944905"/>
                <a:ext cx="6338447" cy="4675511"/>
              </a:xfrm>
              <a:prstGeom prst="rect">
                <a:avLst/>
              </a:prstGeom>
              <a:blipFill>
                <a:blip r:embed="rId2"/>
                <a:stretch>
                  <a:fillRect l="-1002" t="-542" b="-135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2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AF50-6CDF-E200-574E-39B57312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Correlation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4A20603-66E3-2757-7462-45435667281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1000" y="914400"/>
                <a:ext cx="11146155" cy="527952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R" dirty="0"/>
                  <a:t> Distribution of heights of kids in Greece measured in centimeters.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R" dirty="0"/>
                  <a:t> Distribution of heights of kids in Greece measured in meters.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R" dirty="0"/>
                  <a:t> Distribution of head circumference in Greece measured in centimeters</a:t>
                </a:r>
              </a:p>
              <a:p>
                <a:endParaRPr lang="en-GR" dirty="0"/>
              </a:p>
              <a:p>
                <a:r>
                  <a:rPr lang="en-GR" dirty="0"/>
                  <a:t>Which pair has larger covariance: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R" dirty="0"/>
                  <a:t>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Ζ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𝐶𝑜𝑟𝑟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R" dirty="0"/>
              </a:p>
              <a:p>
                <a:endParaRPr lang="en-GR" dirty="0"/>
              </a:p>
              <a:p>
                <a:endParaRPr lang="en-GR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4A20603-66E3-2757-7462-454356672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11146155" cy="5279522"/>
              </a:xfrm>
              <a:blipFill>
                <a:blip r:embed="rId2"/>
                <a:stretch>
                  <a:fillRect l="-2050" t="-2163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030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039" y="0"/>
            <a:ext cx="95097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Expectations of Products of Independent RVs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2109127" y="1125994"/>
            <a:ext cx="1944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Theorem: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If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5565" y="1125994"/>
            <a:ext cx="718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dirty="0">
                <a:latin typeface="Arial"/>
                <a:cs typeface="Arial"/>
              </a:rPr>
              <a:t>h</a:t>
            </a:r>
            <a:r>
              <a:rPr sz="2800" i="1" spc="-5" dirty="0"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6810" y="1125994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26052" y="1254252"/>
            <a:ext cx="1054608" cy="24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2303" y="1231391"/>
            <a:ext cx="3026663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6594" y="1900059"/>
            <a:ext cx="1070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P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spc="-10" dirty="0">
                <a:latin typeface="Arial"/>
                <a:cs typeface="Arial"/>
              </a:rPr>
              <a:t>oo</a:t>
            </a:r>
            <a:r>
              <a:rPr sz="2800" b="1" dirty="0">
                <a:latin typeface="Arial"/>
                <a:cs typeface="Arial"/>
              </a:rPr>
              <a:t>f</a:t>
            </a:r>
            <a:r>
              <a:rPr sz="2800" b="1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594" y="4518914"/>
            <a:ext cx="1148397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  <a:tabLst>
                <a:tab pos="3515995" algn="l"/>
                <a:tab pos="5219700" algn="l"/>
              </a:tabLst>
            </a:pPr>
            <a:r>
              <a:rPr sz="2800" b="1" spc="-5" dirty="0">
                <a:latin typeface="Arial"/>
                <a:cs typeface="Arial"/>
              </a:rPr>
              <a:t>Example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Let		</a:t>
            </a:r>
            <a:r>
              <a:rPr sz="2800" i="1" spc="-5" dirty="0">
                <a:latin typeface="Arial"/>
                <a:cs typeface="Arial"/>
              </a:rPr>
              <a:t>be </a:t>
            </a:r>
            <a:r>
              <a:rPr sz="2800" i="1" spc="-25" dirty="0">
                <a:latin typeface="Arial"/>
                <a:cs typeface="Arial"/>
              </a:rPr>
              <a:t>RVs </a:t>
            </a:r>
            <a:r>
              <a:rPr sz="2800" i="1" dirty="0">
                <a:latin typeface="Arial"/>
                <a:cs typeface="Arial"/>
              </a:rPr>
              <a:t>representing </a:t>
            </a:r>
            <a:r>
              <a:rPr sz="2800" i="1" spc="-5" dirty="0">
                <a:latin typeface="Arial"/>
                <a:cs typeface="Arial"/>
              </a:rPr>
              <a:t>the </a:t>
            </a:r>
            <a:r>
              <a:rPr sz="2800" i="1" dirty="0">
                <a:latin typeface="Arial"/>
                <a:cs typeface="Arial"/>
              </a:rPr>
              <a:t>result of </a:t>
            </a:r>
            <a:r>
              <a:rPr sz="2800" i="1" spc="-5" dirty="0">
                <a:latin typeface="Arial"/>
                <a:cs typeface="Arial"/>
              </a:rPr>
              <a:t>rolling  two fair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standard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die.	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What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is the mean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of their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product?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16123" y="4631435"/>
            <a:ext cx="2958083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039" y="0"/>
            <a:ext cx="95097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Expectations of Products of Independent RVs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2109127" y="1125994"/>
            <a:ext cx="1944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Theorem: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If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5565" y="1125994"/>
            <a:ext cx="718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dirty="0">
                <a:latin typeface="Arial"/>
                <a:cs typeface="Arial"/>
              </a:rPr>
              <a:t>h</a:t>
            </a:r>
            <a:r>
              <a:rPr sz="2800" i="1" spc="-5" dirty="0"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6810" y="1125994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26052" y="1254252"/>
            <a:ext cx="1054608" cy="24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2303" y="1231391"/>
            <a:ext cx="3026663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6594" y="1900059"/>
            <a:ext cx="1070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P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spc="-10" dirty="0">
                <a:latin typeface="Arial"/>
                <a:cs typeface="Arial"/>
              </a:rPr>
              <a:t>oo</a:t>
            </a:r>
            <a:r>
              <a:rPr sz="2800" b="1" dirty="0">
                <a:latin typeface="Arial"/>
                <a:cs typeface="Arial"/>
              </a:rPr>
              <a:t>f</a:t>
            </a:r>
            <a:r>
              <a:rPr sz="2800" b="1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44039" y="1996439"/>
            <a:ext cx="4323588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6594" y="4518914"/>
            <a:ext cx="1148397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  <a:tabLst>
                <a:tab pos="3515995" algn="l"/>
                <a:tab pos="5219700" algn="l"/>
              </a:tabLst>
            </a:pPr>
            <a:r>
              <a:rPr sz="2800" b="1" spc="-5" dirty="0">
                <a:latin typeface="Arial"/>
                <a:cs typeface="Arial"/>
              </a:rPr>
              <a:t>Example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Let		</a:t>
            </a:r>
            <a:r>
              <a:rPr sz="2800" i="1" spc="-5" dirty="0">
                <a:latin typeface="Arial"/>
                <a:cs typeface="Arial"/>
              </a:rPr>
              <a:t>be </a:t>
            </a:r>
            <a:r>
              <a:rPr sz="2800" i="1" spc="-25" dirty="0">
                <a:latin typeface="Arial"/>
                <a:cs typeface="Arial"/>
              </a:rPr>
              <a:t>RVs </a:t>
            </a:r>
            <a:r>
              <a:rPr sz="2800" i="1" dirty="0">
                <a:latin typeface="Arial"/>
                <a:cs typeface="Arial"/>
              </a:rPr>
              <a:t>representing </a:t>
            </a:r>
            <a:r>
              <a:rPr sz="2800" i="1" spc="-5" dirty="0">
                <a:latin typeface="Arial"/>
                <a:cs typeface="Arial"/>
              </a:rPr>
              <a:t>the </a:t>
            </a:r>
            <a:r>
              <a:rPr sz="2800" i="1" dirty="0">
                <a:latin typeface="Arial"/>
                <a:cs typeface="Arial"/>
              </a:rPr>
              <a:t>result of </a:t>
            </a:r>
            <a:r>
              <a:rPr sz="2800" i="1" spc="-5" dirty="0">
                <a:latin typeface="Arial"/>
                <a:cs typeface="Arial"/>
              </a:rPr>
              <a:t>rolling  two fair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standard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die.	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What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is the mean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of their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product?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16123" y="4631435"/>
            <a:ext cx="2958083" cy="355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1948" y="2679192"/>
            <a:ext cx="3695700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70899" y="2590152"/>
            <a:ext cx="3210560" cy="1173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( Independence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000" b="1" dirty="0">
                <a:latin typeface="Arial"/>
                <a:cs typeface="Arial"/>
              </a:rPr>
              <a:t>( </a:t>
            </a:r>
            <a:r>
              <a:rPr sz="2000" b="1" spc="-5" dirty="0">
                <a:latin typeface="Arial"/>
                <a:cs typeface="Arial"/>
              </a:rPr>
              <a:t>Linearity </a:t>
            </a:r>
            <a:r>
              <a:rPr sz="2000" b="1" dirty="0">
                <a:latin typeface="Arial"/>
                <a:cs typeface="Arial"/>
              </a:rPr>
              <a:t>of Expectation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31948" y="3320796"/>
            <a:ext cx="4533900" cy="769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42631" y="3529584"/>
            <a:ext cx="1322831" cy="252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ED1B962F-0628-4B00-5BF3-39EFDFBFE77A}"/>
              </a:ext>
            </a:extLst>
          </p:cNvPr>
          <p:cNvSpPr/>
          <p:nvPr/>
        </p:nvSpPr>
        <p:spPr>
          <a:xfrm>
            <a:off x="3070860" y="5526023"/>
            <a:ext cx="6050280" cy="7193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504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481" y="0"/>
            <a:ext cx="88804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Variance of Sums of Distributions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2510980" y="885520"/>
            <a:ext cx="7167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Question: </a:t>
            </a:r>
            <a:r>
              <a:rPr sz="2800" i="1" dirty="0">
                <a:latin typeface="Arial"/>
                <a:cs typeface="Arial"/>
              </a:rPr>
              <a:t>What </a:t>
            </a:r>
            <a:r>
              <a:rPr sz="2800" i="1" spc="-5" dirty="0">
                <a:latin typeface="Arial"/>
                <a:cs typeface="Arial"/>
              </a:rPr>
              <a:t>is the </a:t>
            </a:r>
            <a:r>
              <a:rPr sz="2800" i="1" dirty="0">
                <a:latin typeface="Arial"/>
                <a:cs typeface="Arial"/>
              </a:rPr>
              <a:t>variance of their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sum?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224" y="1705355"/>
            <a:ext cx="8272272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3179" y="2339339"/>
            <a:ext cx="8558784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3179" y="2971800"/>
            <a:ext cx="902360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3179" y="3605784"/>
            <a:ext cx="9148572" cy="35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83179" y="4238244"/>
            <a:ext cx="3328416" cy="355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7421" y="4816778"/>
            <a:ext cx="2004060" cy="112585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b="1" spc="-5" dirty="0">
                <a:latin typeface="Arial"/>
                <a:cs typeface="Arial"/>
              </a:rPr>
              <a:t>Theorem: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If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800" b="1" spc="-10" dirty="0">
                <a:latin typeface="Arial"/>
                <a:cs typeface="Arial"/>
              </a:rPr>
              <a:t>Corollary: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If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3859" y="4816778"/>
            <a:ext cx="77660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28899"/>
              </a:lnSpc>
              <a:spcBef>
                <a:spcPts val="100"/>
              </a:spcBef>
            </a:pPr>
            <a:r>
              <a:rPr sz="2800" i="1" spc="-5" dirty="0">
                <a:latin typeface="Arial"/>
                <a:cs typeface="Arial"/>
              </a:rPr>
              <a:t>then  t</a:t>
            </a:r>
            <a:r>
              <a:rPr sz="2800" i="1" dirty="0">
                <a:latin typeface="Arial"/>
                <a:cs typeface="Arial"/>
              </a:rPr>
              <a:t>h</a:t>
            </a:r>
            <a:r>
              <a:rPr sz="2800" i="1" spc="-5" dirty="0"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5104" y="4940693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74392" y="5068823"/>
            <a:ext cx="1054608" cy="242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0644" y="5045964"/>
            <a:ext cx="5012436" cy="353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4392" y="5618988"/>
            <a:ext cx="1054608" cy="242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7888" y="5596128"/>
            <a:ext cx="2340864" cy="3535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7421" y="6053893"/>
            <a:ext cx="5081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Corollary: </a:t>
            </a:r>
            <a:r>
              <a:rPr sz="2800" i="1" spc="-5" dirty="0">
                <a:latin typeface="Arial"/>
                <a:cs typeface="Arial"/>
              </a:rPr>
              <a:t>For </a:t>
            </a:r>
            <a:r>
              <a:rPr sz="2800" i="1" dirty="0">
                <a:latin typeface="Arial"/>
                <a:cs typeface="Arial"/>
              </a:rPr>
              <a:t>collection of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RVs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4241" y="6053893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96484" y="6184391"/>
            <a:ext cx="2372867" cy="309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22919" y="5964935"/>
            <a:ext cx="3019044" cy="737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51464-00CE-E763-D75B-B5A62C7711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0"/>
                <a:ext cx="9829800" cy="553998"/>
              </a:xfrm>
            </p:spPr>
            <p:txBody>
              <a:bodyPr/>
              <a:lstStyle/>
              <a:p>
                <a:r>
                  <a:rPr lang="en-GR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R" dirty="0"/>
                  <a:t> Independence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51464-00CE-E763-D75B-B5A62C771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0"/>
                <a:ext cx="9829800" cy="553998"/>
              </a:xfrm>
              <a:blipFill>
                <a:blip r:embed="rId2"/>
                <a:stretch>
                  <a:fillRect l="-2839" t="-27273" b="-4772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B0C87EB-7397-DCBB-F31C-7E9288F2C66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22922" y="914400"/>
                <a:ext cx="11146155" cy="5601533"/>
              </a:xfrm>
            </p:spPr>
            <p:txBody>
              <a:bodyPr/>
              <a:lstStyle/>
              <a:p>
                <a:r>
                  <a:rPr lang="en-GR" dirty="0"/>
                  <a:t>You roll two dice</a:t>
                </a:r>
              </a:p>
              <a:p>
                <a:r>
                  <a:rPr lang="en-GR" dirty="0"/>
                  <a:t>A: First die gets a 1</a:t>
                </a:r>
              </a:p>
              <a:p>
                <a:r>
                  <a:rPr lang="en-GR" dirty="0"/>
                  <a:t>B: Second die gets a 1</a:t>
                </a:r>
              </a:p>
              <a:p>
                <a:r>
                  <a:rPr lang="en-GR" dirty="0"/>
                  <a:t>C:  Sum of the two dice is 5</a:t>
                </a:r>
              </a:p>
              <a:p>
                <a:endParaRPr lang="en-G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R" dirty="0"/>
              </a:p>
              <a:p>
                <a:pPr/>
                <a:endParaRPr lang="en-GR" dirty="0"/>
              </a:p>
              <a:p>
                <a:pPr/>
                <a:r>
                  <a:rPr lang="en-GR" dirty="0"/>
                  <a:t>Given 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R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B0C87EB-7397-DCBB-F31C-7E9288F2C6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2922" y="914400"/>
                <a:ext cx="11146155" cy="5601533"/>
              </a:xfrm>
              <a:blipFill>
                <a:blip r:embed="rId3"/>
                <a:stretch>
                  <a:fillRect l="-1936" t="-2036" b="-2036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610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195" y="0"/>
            <a:ext cx="5768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Useful Discrete</a:t>
            </a:r>
            <a:r>
              <a:rPr spc="-30" dirty="0"/>
              <a:t> </a:t>
            </a:r>
            <a:r>
              <a:rPr spc="-5" dirty="0"/>
              <a:t>Distributions</a:t>
            </a:r>
          </a:p>
        </p:txBody>
      </p:sp>
      <p:sp>
        <p:nvSpPr>
          <p:cNvPr id="3" name="object 3"/>
          <p:cNvSpPr/>
          <p:nvPr/>
        </p:nvSpPr>
        <p:spPr>
          <a:xfrm>
            <a:off x="9818584" y="4304698"/>
            <a:ext cx="2373415" cy="2553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594" y="1038669"/>
            <a:ext cx="8681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Bernoulli </a:t>
            </a:r>
            <a:r>
              <a:rPr sz="2800" i="1" spc="-5" dirty="0">
                <a:latin typeface="Arial"/>
                <a:cs typeface="Arial"/>
              </a:rPr>
              <a:t>A.k.a. the </a:t>
            </a:r>
            <a:r>
              <a:rPr sz="2800" b="1" i="1" spc="-5" dirty="0">
                <a:latin typeface="Arial"/>
                <a:cs typeface="Arial"/>
              </a:rPr>
              <a:t>coinflip </a:t>
            </a:r>
            <a:r>
              <a:rPr sz="2800" i="1" dirty="0">
                <a:latin typeface="Arial"/>
                <a:cs typeface="Arial"/>
              </a:rPr>
              <a:t>distribution </a:t>
            </a:r>
            <a:r>
              <a:rPr sz="2800" i="1" spc="-5" dirty="0">
                <a:latin typeface="Arial"/>
                <a:cs typeface="Arial"/>
              </a:rPr>
              <a:t>on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binary</a:t>
            </a:r>
            <a:r>
              <a:rPr sz="2800" i="1" spc="30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RVs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25711" y="1144524"/>
            <a:ext cx="1586483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7367" y="1644395"/>
            <a:ext cx="3651503" cy="42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6594" y="2239657"/>
            <a:ext cx="1073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Where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9704" y="2239657"/>
            <a:ext cx="9630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is the </a:t>
            </a:r>
            <a:r>
              <a:rPr sz="2800" i="1" dirty="0">
                <a:latin typeface="Arial"/>
                <a:cs typeface="Arial"/>
              </a:rPr>
              <a:t>probability of </a:t>
            </a:r>
            <a:r>
              <a:rPr sz="2800" b="1" i="1" dirty="0">
                <a:latin typeface="Arial"/>
                <a:cs typeface="Arial"/>
              </a:rPr>
              <a:t>success </a:t>
            </a:r>
            <a:r>
              <a:rPr sz="2800" i="1" dirty="0">
                <a:latin typeface="Arial"/>
                <a:cs typeface="Arial"/>
              </a:rPr>
              <a:t>(e.g. heads), </a:t>
            </a:r>
            <a:r>
              <a:rPr sz="2800" i="1" spc="-5" dirty="0">
                <a:latin typeface="Arial"/>
                <a:cs typeface="Arial"/>
              </a:rPr>
              <a:t>and </a:t>
            </a:r>
            <a:r>
              <a:rPr sz="2800" i="1" dirty="0">
                <a:latin typeface="Arial"/>
                <a:cs typeface="Arial"/>
              </a:rPr>
              <a:t>also </a:t>
            </a:r>
            <a:r>
              <a:rPr sz="2800" i="1" spc="-5" dirty="0">
                <a:latin typeface="Arial"/>
                <a:cs typeface="Arial"/>
              </a:rPr>
              <a:t>the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mean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13332" y="2453639"/>
            <a:ext cx="192024" cy="155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6932" y="2947416"/>
            <a:ext cx="4533900" cy="353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6594" y="3518827"/>
            <a:ext cx="1024699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-635">
              <a:lnSpc>
                <a:spcPts val="3030"/>
              </a:lnSpc>
              <a:spcBef>
                <a:spcPts val="470"/>
              </a:spcBef>
              <a:tabLst>
                <a:tab pos="8335009" algn="l"/>
              </a:tabLst>
            </a:pPr>
            <a:r>
              <a:rPr sz="2800" spc="-5" dirty="0">
                <a:latin typeface="Arial"/>
                <a:cs typeface="Arial"/>
              </a:rPr>
              <a:t>Suppose </a:t>
            </a:r>
            <a:r>
              <a:rPr sz="2800" spc="-10" dirty="0">
                <a:latin typeface="Arial"/>
                <a:cs typeface="Arial"/>
              </a:rPr>
              <a:t>we </a:t>
            </a:r>
            <a:r>
              <a:rPr sz="2800" spc="-5" dirty="0">
                <a:latin typeface="Arial"/>
                <a:cs typeface="Arial"/>
              </a:rPr>
              <a:t>flip N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independent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coins	</a:t>
            </a:r>
            <a:r>
              <a:rPr sz="2800" spc="-5" dirty="0">
                <a:latin typeface="Arial"/>
                <a:cs typeface="Arial"/>
              </a:rPr>
              <a:t>, what is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 </a:t>
            </a:r>
            <a:r>
              <a:rPr sz="2800" dirty="0">
                <a:latin typeface="Arial"/>
                <a:cs typeface="Arial"/>
              </a:rPr>
              <a:t>distribution </a:t>
            </a:r>
            <a:r>
              <a:rPr sz="2800" spc="-5" dirty="0">
                <a:latin typeface="Arial"/>
                <a:cs typeface="Arial"/>
              </a:rPr>
              <a:t>over </a:t>
            </a:r>
            <a:r>
              <a:rPr sz="2800" dirty="0">
                <a:latin typeface="Arial"/>
                <a:cs typeface="Arial"/>
              </a:rPr>
              <a:t>their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sum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24755" y="3643884"/>
            <a:ext cx="4105910" cy="739140"/>
            <a:chOff x="4524755" y="3643884"/>
            <a:chExt cx="4105910" cy="739140"/>
          </a:xfrm>
        </p:grpSpPr>
        <p:sp>
          <p:nvSpPr>
            <p:cNvPr id="13" name="object 13"/>
            <p:cNvSpPr/>
            <p:nvPr/>
          </p:nvSpPr>
          <p:spPr>
            <a:xfrm>
              <a:off x="6257544" y="3643884"/>
              <a:ext cx="2372868" cy="3093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24755" y="3925824"/>
              <a:ext cx="2037588" cy="45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677411" y="4695444"/>
            <a:ext cx="4837430" cy="847725"/>
            <a:chOff x="3677411" y="4695444"/>
            <a:chExt cx="4837430" cy="847725"/>
          </a:xfrm>
        </p:grpSpPr>
        <p:sp>
          <p:nvSpPr>
            <p:cNvPr id="16" name="object 16"/>
            <p:cNvSpPr/>
            <p:nvPr/>
          </p:nvSpPr>
          <p:spPr>
            <a:xfrm>
              <a:off x="3677411" y="4695444"/>
              <a:ext cx="4837176" cy="8473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43577" y="4744974"/>
              <a:ext cx="391795" cy="135255"/>
            </a:xfrm>
            <a:custGeom>
              <a:avLst/>
              <a:gdLst/>
              <a:ahLst/>
              <a:cxnLst/>
              <a:rect l="l" t="t" r="r" b="b"/>
              <a:pathLst>
                <a:path w="391795" h="135254">
                  <a:moveTo>
                    <a:pt x="0" y="0"/>
                  </a:moveTo>
                  <a:lnTo>
                    <a:pt x="391693" y="134683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98669" y="4819408"/>
              <a:ext cx="127000" cy="108585"/>
            </a:xfrm>
            <a:custGeom>
              <a:avLst/>
              <a:gdLst/>
              <a:ahLst/>
              <a:cxnLst/>
              <a:rect l="l" t="t" r="r" b="b"/>
              <a:pathLst>
                <a:path w="127000" h="108585">
                  <a:moveTo>
                    <a:pt x="37172" y="0"/>
                  </a:moveTo>
                  <a:lnTo>
                    <a:pt x="0" y="108089"/>
                  </a:lnTo>
                  <a:lnTo>
                    <a:pt x="126669" y="91211"/>
                  </a:lnTo>
                  <a:lnTo>
                    <a:pt x="371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46594" y="4366159"/>
            <a:ext cx="4622800" cy="9302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76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Num. “successes” out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of N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trials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800" b="1" spc="-5" dirty="0">
                <a:latin typeface="Arial"/>
                <a:cs typeface="Arial"/>
              </a:rPr>
              <a:t>Binomial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Dist.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21916" y="4371667"/>
            <a:ext cx="4081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Num.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ways to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obtain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k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successes out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600" b="1" spc="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337553" y="4698491"/>
            <a:ext cx="379730" cy="207010"/>
            <a:chOff x="6337553" y="4698491"/>
            <a:chExt cx="379730" cy="207010"/>
          </a:xfrm>
        </p:grpSpPr>
        <p:sp>
          <p:nvSpPr>
            <p:cNvPr id="22" name="object 22"/>
            <p:cNvSpPr/>
            <p:nvPr/>
          </p:nvSpPr>
          <p:spPr>
            <a:xfrm>
              <a:off x="6422046" y="4717541"/>
              <a:ext cx="275590" cy="143510"/>
            </a:xfrm>
            <a:custGeom>
              <a:avLst/>
              <a:gdLst/>
              <a:ahLst/>
              <a:cxnLst/>
              <a:rect l="l" t="t" r="r" b="b"/>
              <a:pathLst>
                <a:path w="275590" h="143510">
                  <a:moveTo>
                    <a:pt x="275564" y="0"/>
                  </a:moveTo>
                  <a:lnTo>
                    <a:pt x="0" y="143433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37553" y="4801476"/>
              <a:ext cx="128270" cy="103505"/>
            </a:xfrm>
            <a:custGeom>
              <a:avLst/>
              <a:gdLst/>
              <a:ahLst/>
              <a:cxnLst/>
              <a:rect l="l" t="t" r="r" b="b"/>
              <a:pathLst>
                <a:path w="128270" h="103504">
                  <a:moveTo>
                    <a:pt x="74993" y="0"/>
                  </a:moveTo>
                  <a:lnTo>
                    <a:pt x="0" y="103466"/>
                  </a:lnTo>
                  <a:lnTo>
                    <a:pt x="127774" y="101384"/>
                  </a:lnTo>
                  <a:lnTo>
                    <a:pt x="749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6594" y="5645147"/>
            <a:ext cx="2651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Binomial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Mean: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10128" y="5753100"/>
            <a:ext cx="1990344" cy="3550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621832" y="5789936"/>
            <a:ext cx="39897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Sum of means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N indep. Bernoulli</a:t>
            </a:r>
            <a:r>
              <a:rPr sz="1600" b="1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RVs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195" y="0"/>
            <a:ext cx="5768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Useful Discrete</a:t>
            </a:r>
            <a:r>
              <a:rPr spc="-30" dirty="0"/>
              <a:t> </a:t>
            </a:r>
            <a:r>
              <a:rPr spc="-5" dirty="0"/>
              <a:t>Distributions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594" y="885520"/>
            <a:ext cx="101263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Question: </a:t>
            </a:r>
            <a:r>
              <a:rPr sz="2800" spc="-5" dirty="0">
                <a:latin typeface="Arial"/>
                <a:cs typeface="Arial"/>
              </a:rPr>
              <a:t>How many flips </a:t>
            </a:r>
            <a:r>
              <a:rPr sz="2800" dirty="0">
                <a:latin typeface="Arial"/>
                <a:cs typeface="Arial"/>
              </a:rPr>
              <a:t>until </a:t>
            </a:r>
            <a:r>
              <a:rPr sz="2800" spc="-10" dirty="0">
                <a:latin typeface="Arial"/>
                <a:cs typeface="Arial"/>
              </a:rPr>
              <a:t>we </a:t>
            </a:r>
            <a:r>
              <a:rPr sz="2800" spc="-5" dirty="0">
                <a:latin typeface="Arial"/>
                <a:cs typeface="Arial"/>
              </a:rPr>
              <a:t>observe a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success?</a:t>
            </a:r>
          </a:p>
        </p:txBody>
      </p:sp>
      <p:sp>
        <p:nvSpPr>
          <p:cNvPr id="5" name="object 5"/>
          <p:cNvSpPr/>
          <p:nvPr/>
        </p:nvSpPr>
        <p:spPr>
          <a:xfrm>
            <a:off x="9818584" y="4304698"/>
            <a:ext cx="2373415" cy="2553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A0E1C84-97B4-D8EA-EFEF-EDC9B0F54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195" y="0"/>
            <a:ext cx="5768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Useful Discrete</a:t>
            </a:r>
            <a:r>
              <a:rPr spc="-30" dirty="0"/>
              <a:t> </a:t>
            </a:r>
            <a:r>
              <a:rPr spc="-5" dirty="0"/>
              <a:t>Distributions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2108" y="1961142"/>
            <a:ext cx="2165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Arial"/>
                <a:cs typeface="Arial"/>
              </a:rPr>
              <a:t>until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success: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4" y="885520"/>
            <a:ext cx="10126345" cy="114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Question: </a:t>
            </a:r>
            <a:r>
              <a:rPr sz="2800" spc="-5" dirty="0">
                <a:latin typeface="Arial"/>
                <a:cs typeface="Arial"/>
              </a:rPr>
              <a:t>How many flips </a:t>
            </a:r>
            <a:r>
              <a:rPr sz="2800" dirty="0">
                <a:latin typeface="Arial"/>
                <a:cs typeface="Arial"/>
              </a:rPr>
              <a:t>until </a:t>
            </a:r>
            <a:r>
              <a:rPr sz="2800" spc="-10" dirty="0">
                <a:latin typeface="Arial"/>
                <a:cs typeface="Arial"/>
              </a:rPr>
              <a:t>we </a:t>
            </a:r>
            <a:r>
              <a:rPr sz="2800" spc="-5" dirty="0">
                <a:latin typeface="Arial"/>
                <a:cs typeface="Arial"/>
              </a:rPr>
              <a:t>observe a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success?</a:t>
            </a: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z="2800" b="1" spc="-5" dirty="0">
                <a:latin typeface="Arial"/>
                <a:cs typeface="Arial"/>
              </a:rPr>
              <a:t>Geometric </a:t>
            </a:r>
            <a:r>
              <a:rPr sz="2800" i="1" spc="-5" dirty="0">
                <a:latin typeface="Arial"/>
                <a:cs typeface="Arial"/>
              </a:rPr>
              <a:t>Distribution on number </a:t>
            </a:r>
            <a:r>
              <a:rPr sz="2800" i="1" dirty="0">
                <a:latin typeface="Arial"/>
                <a:cs typeface="Arial"/>
              </a:rPr>
              <a:t>of independent </a:t>
            </a:r>
            <a:r>
              <a:rPr sz="2800" i="1" spc="-5" dirty="0">
                <a:latin typeface="Arial"/>
                <a:cs typeface="Arial"/>
              </a:rPr>
              <a:t>draws</a:t>
            </a:r>
            <a:r>
              <a:rPr sz="2800" i="1" spc="12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of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18584" y="4304698"/>
            <a:ext cx="2373415" cy="2553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568" y="2063495"/>
            <a:ext cx="2653284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dirty="0"/>
              <a:t>e.g. </a:t>
            </a:r>
            <a:r>
              <a:rPr spc="-5" dirty="0"/>
              <a:t>there must be </a:t>
            </a:r>
            <a:r>
              <a:rPr dirty="0"/>
              <a:t>n-1 </a:t>
            </a:r>
            <a:r>
              <a:rPr spc="-5" dirty="0"/>
              <a:t>failures </a:t>
            </a:r>
            <a:r>
              <a:rPr dirty="0"/>
              <a:t>(tails) </a:t>
            </a:r>
            <a:r>
              <a:rPr spc="-5" dirty="0"/>
              <a:t>before a </a:t>
            </a:r>
            <a:r>
              <a:rPr dirty="0"/>
              <a:t>success</a:t>
            </a:r>
            <a:r>
              <a:rPr spc="60" dirty="0"/>
              <a:t> </a:t>
            </a:r>
            <a:r>
              <a:rPr dirty="0"/>
              <a:t>(heads).</a:t>
            </a:r>
          </a:p>
          <a:p>
            <a:pPr marL="364490">
              <a:lnSpc>
                <a:spcPct val="100000"/>
              </a:lnSpc>
              <a:spcBef>
                <a:spcPts val="1939"/>
              </a:spcBef>
            </a:pPr>
            <a:r>
              <a:rPr b="1" i="0" spc="-5" dirty="0">
                <a:latin typeface="Arial"/>
                <a:cs typeface="Arial"/>
              </a:rPr>
              <a:t>Question: </a:t>
            </a:r>
            <a:r>
              <a:rPr i="0" spc="-5" dirty="0">
                <a:latin typeface="Arial"/>
                <a:cs typeface="Arial"/>
              </a:rPr>
              <a:t>How many more flips </a:t>
            </a:r>
            <a:r>
              <a:rPr i="0" dirty="0">
                <a:latin typeface="Arial"/>
                <a:cs typeface="Arial"/>
              </a:rPr>
              <a:t>of </a:t>
            </a:r>
            <a:r>
              <a:rPr i="0" spc="-10" dirty="0">
                <a:latin typeface="Arial"/>
                <a:cs typeface="Arial"/>
              </a:rPr>
              <a:t>we </a:t>
            </a:r>
            <a:r>
              <a:rPr i="0" spc="-5" dirty="0">
                <a:latin typeface="Arial"/>
                <a:cs typeface="Arial"/>
              </a:rPr>
              <a:t>have </a:t>
            </a:r>
            <a:r>
              <a:rPr i="0" dirty="0">
                <a:latin typeface="Arial"/>
                <a:cs typeface="Arial"/>
              </a:rPr>
              <a:t>already seen </a:t>
            </a:r>
            <a:r>
              <a:rPr i="0" spc="-5" dirty="0">
                <a:latin typeface="Arial"/>
                <a:cs typeface="Arial"/>
              </a:rPr>
              <a:t>k</a:t>
            </a:r>
            <a:r>
              <a:rPr i="0" spc="12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failures?</a:t>
            </a:r>
          </a:p>
        </p:txBody>
      </p:sp>
      <p:sp>
        <p:nvSpPr>
          <p:cNvPr id="8" name="object 8"/>
          <p:cNvSpPr/>
          <p:nvPr/>
        </p:nvSpPr>
        <p:spPr>
          <a:xfrm>
            <a:off x="353568" y="4419600"/>
            <a:ext cx="5879592" cy="541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57188" y="4419600"/>
            <a:ext cx="1761743" cy="541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580" y="5265420"/>
            <a:ext cx="2176272" cy="603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0964" y="5265420"/>
            <a:ext cx="213969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4584" y="5376671"/>
            <a:ext cx="2214371" cy="38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64780" y="5376671"/>
            <a:ext cx="1744979" cy="3535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723900" y="6140196"/>
            <a:ext cx="4371340" cy="532130"/>
            <a:chOff x="723900" y="6140196"/>
            <a:chExt cx="4371340" cy="532130"/>
          </a:xfrm>
        </p:grpSpPr>
        <p:sp>
          <p:nvSpPr>
            <p:cNvPr id="15" name="object 15"/>
            <p:cNvSpPr/>
            <p:nvPr/>
          </p:nvSpPr>
          <p:spPr>
            <a:xfrm>
              <a:off x="847344" y="6252972"/>
              <a:ext cx="4008120" cy="2926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2950" y="6159246"/>
              <a:ext cx="4333240" cy="494030"/>
            </a:xfrm>
            <a:custGeom>
              <a:avLst/>
              <a:gdLst/>
              <a:ahLst/>
              <a:cxnLst/>
              <a:rect l="l" t="t" r="r" b="b"/>
              <a:pathLst>
                <a:path w="4333240" h="494029">
                  <a:moveTo>
                    <a:pt x="0" y="0"/>
                  </a:moveTo>
                  <a:lnTo>
                    <a:pt x="4332732" y="0"/>
                  </a:lnTo>
                  <a:lnTo>
                    <a:pt x="4332732" y="493775"/>
                  </a:lnTo>
                  <a:lnTo>
                    <a:pt x="0" y="49377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072883" y="6252971"/>
            <a:ext cx="2490216" cy="2773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33465" y="6159246"/>
            <a:ext cx="4127500" cy="494030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720"/>
              </a:spcBef>
            </a:pPr>
            <a:r>
              <a:rPr sz="2000" b="1" i="1" dirty="0">
                <a:latin typeface="Arial"/>
                <a:cs typeface="Arial"/>
              </a:rPr>
              <a:t>Corollary: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44723" y="2606039"/>
            <a:ext cx="3764279" cy="3992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79664" y="2450592"/>
            <a:ext cx="1467612" cy="7208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798557" y="2215133"/>
            <a:ext cx="1839595" cy="923925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Arial"/>
                <a:cs typeface="Arial"/>
              </a:rPr>
              <a:t>E.g. for fair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coin</a:t>
            </a:r>
            <a:endParaRPr sz="1800">
              <a:latin typeface="Arial"/>
              <a:cs typeface="Arial"/>
            </a:endParaRPr>
          </a:p>
          <a:p>
            <a:pPr marL="90805" marR="103505" indent="88836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takes  </a:t>
            </a:r>
            <a:r>
              <a:rPr sz="1800" spc="-15" dirty="0">
                <a:latin typeface="Arial"/>
                <a:cs typeface="Arial"/>
              </a:rPr>
              <a:t>two </a:t>
            </a:r>
            <a:r>
              <a:rPr sz="1800" spc="-5" dirty="0">
                <a:latin typeface="Arial"/>
                <a:cs typeface="Arial"/>
              </a:rPr>
              <a:t>flips 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909047" y="2567939"/>
            <a:ext cx="768096" cy="2270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56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195" y="0"/>
            <a:ext cx="5768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Useful Discrete</a:t>
            </a:r>
            <a:r>
              <a:rPr spc="-30" dirty="0"/>
              <a:t> </a:t>
            </a:r>
            <a:r>
              <a:rPr spc="-5" dirty="0"/>
              <a:t>Distributions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54451" y="682751"/>
            <a:ext cx="9337675" cy="3237230"/>
            <a:chOff x="2854451" y="682751"/>
            <a:chExt cx="9337675" cy="3237230"/>
          </a:xfrm>
        </p:grpSpPr>
        <p:sp>
          <p:nvSpPr>
            <p:cNvPr id="4" name="object 4"/>
            <p:cNvSpPr/>
            <p:nvPr/>
          </p:nvSpPr>
          <p:spPr>
            <a:xfrm>
              <a:off x="9127236" y="682751"/>
              <a:ext cx="3064764" cy="3133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97723" y="1266443"/>
              <a:ext cx="2363724" cy="355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4451" y="3177540"/>
              <a:ext cx="4885944" cy="742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7423" y="1879091"/>
              <a:ext cx="4244339" cy="457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74548" y="1828800"/>
            <a:ext cx="3337560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6594" y="2496553"/>
            <a:ext cx="2379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with</a:t>
            </a:r>
            <a:r>
              <a:rPr sz="2800" i="1" spc="-7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parameter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4017" y="2496553"/>
            <a:ext cx="3314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and </a:t>
            </a:r>
            <a:r>
              <a:rPr sz="2800" i="1" dirty="0">
                <a:latin typeface="Arial"/>
                <a:cs typeface="Arial"/>
              </a:rPr>
              <a:t>Kronecker</a:t>
            </a:r>
            <a:r>
              <a:rPr sz="2800" i="1" spc="-3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delta: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4160" y="2590800"/>
            <a:ext cx="2270760" cy="355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6594" y="1160589"/>
            <a:ext cx="7280275" cy="1224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Categorical </a:t>
            </a:r>
            <a:r>
              <a:rPr sz="2800" i="1" spc="-5" dirty="0">
                <a:latin typeface="Arial"/>
                <a:cs typeface="Arial"/>
              </a:rPr>
              <a:t>Distribution on integer-valued</a:t>
            </a:r>
            <a:r>
              <a:rPr sz="2800" i="1" spc="110" dirty="0">
                <a:latin typeface="Arial"/>
                <a:cs typeface="Arial"/>
              </a:rPr>
              <a:t> </a:t>
            </a:r>
            <a:r>
              <a:rPr sz="2800" i="1" spc="-35" dirty="0">
                <a:latin typeface="Arial"/>
                <a:cs typeface="Arial"/>
              </a:rPr>
              <a:t>RV</a:t>
            </a:r>
            <a:endParaRPr sz="2800">
              <a:latin typeface="Arial"/>
              <a:cs typeface="Arial"/>
            </a:endParaRPr>
          </a:p>
          <a:p>
            <a:pPr marL="1236345" algn="ctr">
              <a:lnSpc>
                <a:spcPct val="100000"/>
              </a:lnSpc>
              <a:spcBef>
                <a:spcPts val="2730"/>
              </a:spcBef>
            </a:pPr>
            <a:r>
              <a:rPr sz="2800" dirty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7072" y="4882896"/>
            <a:ext cx="1854707" cy="3855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1435" y="4832603"/>
            <a:ext cx="2033015" cy="457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84107" y="4838700"/>
            <a:ext cx="2750820" cy="455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6594" y="4075824"/>
            <a:ext cx="10626725" cy="188341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also represent </a:t>
            </a:r>
            <a:r>
              <a:rPr sz="2800" spc="-5" dirty="0">
                <a:latin typeface="Arial"/>
                <a:cs typeface="Arial"/>
              </a:rPr>
              <a:t>X as </a:t>
            </a:r>
            <a:r>
              <a:rPr sz="2800" i="1" dirty="0">
                <a:latin typeface="Arial"/>
                <a:cs typeface="Arial"/>
              </a:rPr>
              <a:t>one-hot </a:t>
            </a:r>
            <a:r>
              <a:rPr sz="2800" spc="-5" dirty="0">
                <a:latin typeface="Arial"/>
                <a:cs typeface="Arial"/>
              </a:rPr>
              <a:t>binary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vector,</a:t>
            </a:r>
            <a:endParaRPr sz="2800" dirty="0">
              <a:latin typeface="Arial"/>
              <a:cs typeface="Arial"/>
            </a:endParaRPr>
          </a:p>
          <a:p>
            <a:pPr marR="153670" algn="ctr">
              <a:lnSpc>
                <a:spcPct val="100000"/>
              </a:lnSpc>
              <a:spcBef>
                <a:spcPts val="1225"/>
              </a:spcBef>
              <a:tabLst>
                <a:tab pos="3990340" algn="l"/>
              </a:tabLst>
            </a:pPr>
            <a:r>
              <a:rPr sz="2800" spc="-5" dirty="0">
                <a:latin typeface="Arial"/>
                <a:cs typeface="Arial"/>
              </a:rPr>
              <a:t>where	</a:t>
            </a:r>
            <a:r>
              <a:rPr sz="2800" dirty="0">
                <a:latin typeface="Arial"/>
                <a:cs typeface="Arial"/>
              </a:rPr>
              <a:t>then</a:t>
            </a: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spc="-5" dirty="0">
                <a:latin typeface="Arial"/>
                <a:cs typeface="Arial"/>
              </a:rPr>
              <a:t>This </a:t>
            </a:r>
            <a:r>
              <a:rPr sz="2800" dirty="0">
                <a:latin typeface="Arial"/>
                <a:cs typeface="Arial"/>
              </a:rPr>
              <a:t>representation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special case of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multinomial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distribution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195" y="0"/>
            <a:ext cx="5768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Useful Discrete</a:t>
            </a:r>
            <a:r>
              <a:rPr spc="-30" dirty="0"/>
              <a:t> </a:t>
            </a:r>
            <a:r>
              <a:rPr spc="-5" dirty="0"/>
              <a:t>Distributions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594" y="885530"/>
            <a:ext cx="10697845" cy="156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470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What </a:t>
            </a:r>
            <a:r>
              <a:rPr sz="2800" spc="-5" dirty="0">
                <a:latin typeface="Arial"/>
                <a:cs typeface="Arial"/>
              </a:rPr>
              <a:t>if </a:t>
            </a:r>
            <a:r>
              <a:rPr sz="2800" spc="-10" dirty="0">
                <a:latin typeface="Arial"/>
                <a:cs typeface="Arial"/>
              </a:rPr>
              <a:t>we </a:t>
            </a:r>
            <a:r>
              <a:rPr sz="2800" dirty="0">
                <a:latin typeface="Arial"/>
                <a:cs typeface="Arial"/>
              </a:rPr>
              <a:t>count </a:t>
            </a:r>
            <a:r>
              <a:rPr sz="2800" spc="-5" dirty="0">
                <a:latin typeface="Arial"/>
                <a:cs typeface="Arial"/>
              </a:rPr>
              <a:t>outcomes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i="1" spc="-5" dirty="0">
                <a:latin typeface="Arial"/>
                <a:cs typeface="Arial"/>
              </a:rPr>
              <a:t>N </a:t>
            </a:r>
            <a:r>
              <a:rPr sz="2800" dirty="0">
                <a:latin typeface="Arial"/>
                <a:cs typeface="Arial"/>
              </a:rPr>
              <a:t>independent categorical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RVs?</a:t>
            </a:r>
            <a:endParaRPr sz="2800">
              <a:latin typeface="Arial"/>
              <a:cs typeface="Arial"/>
            </a:endParaRPr>
          </a:p>
          <a:p>
            <a:pPr marL="12700" marR="540385" indent="-635">
              <a:lnSpc>
                <a:spcPts val="3030"/>
              </a:lnSpc>
              <a:spcBef>
                <a:spcPts val="2735"/>
              </a:spcBef>
              <a:tabLst>
                <a:tab pos="4634230" algn="l"/>
                <a:tab pos="7954009" algn="l"/>
              </a:tabLst>
            </a:pPr>
            <a:r>
              <a:rPr sz="2800" b="1" spc="-5" dirty="0">
                <a:latin typeface="Arial"/>
                <a:cs typeface="Arial"/>
              </a:rPr>
              <a:t>Multinomial </a:t>
            </a:r>
            <a:r>
              <a:rPr sz="2800" i="1" spc="-5" dirty="0">
                <a:latin typeface="Arial"/>
                <a:cs typeface="Arial"/>
              </a:rPr>
              <a:t>Distribution</a:t>
            </a:r>
            <a:r>
              <a:rPr sz="2800" i="1" spc="6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on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K-vector	of counts of</a:t>
            </a:r>
            <a:r>
              <a:rPr sz="2800" i="1" spc="-10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  </a:t>
            </a:r>
            <a:r>
              <a:rPr sz="2800" i="1" dirty="0">
                <a:latin typeface="Arial"/>
                <a:cs typeface="Arial"/>
              </a:rPr>
              <a:t>repeated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trials	</a:t>
            </a:r>
            <a:r>
              <a:rPr sz="2800" i="1" spc="-5" dirty="0">
                <a:latin typeface="Arial"/>
                <a:cs typeface="Arial"/>
              </a:rPr>
              <a:t>with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PMF: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7920" y="1680972"/>
            <a:ext cx="1999487" cy="387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1195" y="2010155"/>
            <a:ext cx="2197608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723" y="2610611"/>
            <a:ext cx="5940552" cy="1039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6594" y="3747363"/>
            <a:ext cx="64750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Number of </a:t>
            </a:r>
            <a:r>
              <a:rPr sz="2200" spc="-10" dirty="0">
                <a:latin typeface="Arial"/>
                <a:cs typeface="Arial"/>
              </a:rPr>
              <a:t>ways </a:t>
            </a:r>
            <a:r>
              <a:rPr sz="2200" spc="-5" dirty="0">
                <a:latin typeface="Arial"/>
                <a:cs typeface="Arial"/>
              </a:rPr>
              <a:t>to partition N objects into K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groups: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723" y="4378452"/>
            <a:ext cx="4718304" cy="847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9148" y="6140196"/>
            <a:ext cx="6013704" cy="406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6594" y="5416754"/>
            <a:ext cx="800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Leading term </a:t>
            </a:r>
            <a:r>
              <a:rPr sz="2800" spc="-5" dirty="0">
                <a:latin typeface="Arial"/>
                <a:cs typeface="Arial"/>
              </a:rPr>
              <a:t>ensures </a:t>
            </a:r>
            <a:r>
              <a:rPr sz="2800" spc="-10" dirty="0">
                <a:latin typeface="Arial"/>
                <a:cs typeface="Arial"/>
              </a:rPr>
              <a:t>PMF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properly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normalized: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195" y="0"/>
            <a:ext cx="5768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Useful Discrete</a:t>
            </a:r>
            <a:r>
              <a:rPr spc="-30" dirty="0"/>
              <a:t> </a:t>
            </a:r>
            <a:r>
              <a:rPr spc="-5" dirty="0"/>
              <a:t>Distributions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594" y="1149032"/>
            <a:ext cx="6691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03620" algn="l"/>
              </a:tabLst>
            </a:pPr>
            <a:r>
              <a:rPr sz="2800" i="1" spc="-5" dirty="0">
                <a:latin typeface="Arial"/>
                <a:cs typeface="Arial"/>
              </a:rPr>
              <a:t>A</a:t>
            </a:r>
            <a:r>
              <a:rPr sz="2800" i="1" spc="-110" dirty="0">
                <a:latin typeface="Arial"/>
                <a:cs typeface="Arial"/>
              </a:rPr>
              <a:t> </a:t>
            </a:r>
            <a:r>
              <a:rPr sz="2800" b="1" i="1" spc="-10" dirty="0">
                <a:latin typeface="Arial"/>
                <a:cs typeface="Arial"/>
              </a:rPr>
              <a:t>Po</a:t>
            </a:r>
            <a:r>
              <a:rPr sz="2800" b="1" i="1" spc="-5" dirty="0">
                <a:latin typeface="Arial"/>
                <a:cs typeface="Arial"/>
              </a:rPr>
              <a:t>is</a:t>
            </a:r>
            <a:r>
              <a:rPr sz="2800" b="1" i="1" dirty="0">
                <a:latin typeface="Arial"/>
                <a:cs typeface="Arial"/>
              </a:rPr>
              <a:t>s</a:t>
            </a:r>
            <a:r>
              <a:rPr sz="2800" b="1" i="1" spc="-10" dirty="0">
                <a:latin typeface="Arial"/>
                <a:cs typeface="Arial"/>
              </a:rPr>
              <a:t>o</a:t>
            </a:r>
            <a:r>
              <a:rPr sz="2800" b="1" i="1" spc="-5" dirty="0">
                <a:latin typeface="Arial"/>
                <a:cs typeface="Arial"/>
              </a:rPr>
              <a:t>n</a:t>
            </a:r>
            <a:r>
              <a:rPr sz="2800" b="1" i="1" spc="20" dirty="0">
                <a:latin typeface="Arial"/>
                <a:cs typeface="Arial"/>
              </a:rPr>
              <a:t> </a:t>
            </a:r>
            <a:r>
              <a:rPr sz="2800" i="1" spc="-60" dirty="0">
                <a:latin typeface="Arial"/>
                <a:cs typeface="Arial"/>
              </a:rPr>
              <a:t>R</a:t>
            </a:r>
            <a:r>
              <a:rPr sz="2800" i="1" spc="-5" dirty="0">
                <a:latin typeface="Arial"/>
                <a:cs typeface="Arial"/>
              </a:rPr>
              <a:t>V X </a:t>
            </a:r>
            <a:r>
              <a:rPr sz="2800" i="1" spc="-10" dirty="0">
                <a:latin typeface="Arial"/>
                <a:cs typeface="Arial"/>
              </a:rPr>
              <a:t>w</a:t>
            </a:r>
            <a:r>
              <a:rPr sz="2800" i="1" spc="-5" dirty="0">
                <a:latin typeface="Arial"/>
                <a:cs typeface="Arial"/>
              </a:rPr>
              <a:t>ith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para</a:t>
            </a:r>
            <a:r>
              <a:rPr sz="2800" i="1" spc="-10" dirty="0">
                <a:latin typeface="Arial"/>
                <a:cs typeface="Arial"/>
              </a:rPr>
              <a:t>m</a:t>
            </a:r>
            <a:r>
              <a:rPr sz="2800" i="1" dirty="0">
                <a:latin typeface="Arial"/>
                <a:cs typeface="Arial"/>
              </a:rPr>
              <a:t>e</a:t>
            </a:r>
            <a:r>
              <a:rPr sz="2800" i="1" spc="-5" dirty="0">
                <a:latin typeface="Arial"/>
                <a:cs typeface="Arial"/>
              </a:rPr>
              <a:t>ter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has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769" y="1533241"/>
            <a:ext cx="3928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the following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distribution: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8588" y="1274063"/>
            <a:ext cx="175260" cy="249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4800" y="629412"/>
            <a:ext cx="4206240" cy="3366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787" y="2110739"/>
            <a:ext cx="2923032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1584" y="2388107"/>
            <a:ext cx="3073908" cy="355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6594" y="3089363"/>
            <a:ext cx="7330440" cy="13938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220345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latin typeface="Arial"/>
                <a:cs typeface="Arial"/>
              </a:rPr>
              <a:t>Represents </a:t>
            </a:r>
            <a:r>
              <a:rPr sz="2800" spc="-5" dirty="0">
                <a:latin typeface="Arial"/>
                <a:cs typeface="Arial"/>
              </a:rPr>
              <a:t>number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times an </a:t>
            </a:r>
            <a:r>
              <a:rPr sz="2800" i="1" dirty="0">
                <a:latin typeface="Arial"/>
                <a:cs typeface="Arial"/>
              </a:rPr>
              <a:t>event </a:t>
            </a:r>
            <a:r>
              <a:rPr sz="2800" spc="-5" dirty="0">
                <a:latin typeface="Arial"/>
                <a:cs typeface="Arial"/>
              </a:rPr>
              <a:t>occurs  in an </a:t>
            </a:r>
            <a:r>
              <a:rPr sz="2800" dirty="0">
                <a:latin typeface="Arial"/>
                <a:cs typeface="Arial"/>
              </a:rPr>
              <a:t>interval of </a:t>
            </a:r>
            <a:r>
              <a:rPr sz="2800" spc="-5" dirty="0">
                <a:latin typeface="Arial"/>
                <a:cs typeface="Arial"/>
              </a:rPr>
              <a:t>time or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space.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800" b="1" i="1" spc="-5" dirty="0">
                <a:latin typeface="Arial"/>
                <a:cs typeface="Arial"/>
              </a:rPr>
              <a:t>Ex. </a:t>
            </a:r>
            <a:r>
              <a:rPr sz="2800" i="1" dirty="0">
                <a:latin typeface="Arial"/>
                <a:cs typeface="Arial"/>
              </a:rPr>
              <a:t>Probability of overflow </a:t>
            </a:r>
            <a:r>
              <a:rPr sz="2800" i="1" spc="-5" dirty="0">
                <a:latin typeface="Arial"/>
                <a:cs typeface="Arial"/>
              </a:rPr>
              <a:t>floods in 100 </a:t>
            </a:r>
            <a:r>
              <a:rPr sz="2800" i="1" dirty="0">
                <a:latin typeface="Arial"/>
                <a:cs typeface="Arial"/>
              </a:rPr>
              <a:t>years,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60570" y="1645157"/>
            <a:ext cx="2661285" cy="646430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75590" marR="99695" indent="-172720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Arial"/>
                <a:cs typeface="Arial"/>
              </a:rPr>
              <a:t>Mean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variance both  scale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parameter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594" y="5138546"/>
            <a:ext cx="1117727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b="1" i="1" spc="-5" dirty="0">
                <a:latin typeface="Arial"/>
                <a:cs typeface="Arial"/>
              </a:rPr>
              <a:t>Lemma (additive closure) </a:t>
            </a:r>
            <a:r>
              <a:rPr sz="2800" i="1" spc="-5" dirty="0">
                <a:latin typeface="Arial"/>
                <a:cs typeface="Arial"/>
              </a:rPr>
              <a:t>The </a:t>
            </a:r>
            <a:r>
              <a:rPr sz="2800" i="1" dirty="0">
                <a:latin typeface="Arial"/>
                <a:cs typeface="Arial"/>
              </a:rPr>
              <a:t>sum of </a:t>
            </a:r>
            <a:r>
              <a:rPr sz="2800" i="1" spc="-5" dirty="0">
                <a:latin typeface="Arial"/>
                <a:cs typeface="Arial"/>
              </a:rPr>
              <a:t>a finite number </a:t>
            </a:r>
            <a:r>
              <a:rPr sz="2800" i="1" dirty="0">
                <a:latin typeface="Arial"/>
                <a:cs typeface="Arial"/>
              </a:rPr>
              <a:t>of Poisson </a:t>
            </a:r>
            <a:r>
              <a:rPr sz="2800" i="1" spc="-25" dirty="0">
                <a:latin typeface="Arial"/>
                <a:cs typeface="Arial"/>
              </a:rPr>
              <a:t>RVs  </a:t>
            </a:r>
            <a:r>
              <a:rPr sz="2800" i="1" spc="-5" dirty="0">
                <a:latin typeface="Arial"/>
                <a:cs typeface="Arial"/>
              </a:rPr>
              <a:t>is a </a:t>
            </a:r>
            <a:r>
              <a:rPr sz="2800" i="1" dirty="0">
                <a:latin typeface="Arial"/>
                <a:cs typeface="Arial"/>
              </a:rPr>
              <a:t>Poisson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95" dirty="0">
                <a:latin typeface="Arial"/>
                <a:cs typeface="Arial"/>
              </a:rPr>
              <a:t>RV.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1163" y="6143244"/>
            <a:ext cx="10244328" cy="355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1163" y="4555235"/>
            <a:ext cx="5870447" cy="492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21473" y="4511802"/>
            <a:ext cx="4234180" cy="646430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33375" marR="179705" indent="-153035">
              <a:lnSpc>
                <a:spcPct val="100000"/>
              </a:lnSpc>
              <a:spcBef>
                <a:spcPts val="305"/>
              </a:spcBef>
            </a:pPr>
            <a:r>
              <a:rPr sz="1800" spc="-15" dirty="0">
                <a:latin typeface="Arial"/>
                <a:cs typeface="Arial"/>
              </a:rPr>
              <a:t>Avg. </a:t>
            </a:r>
            <a:r>
              <a:rPr sz="1800" dirty="0">
                <a:latin typeface="Arial"/>
                <a:cs typeface="Arial"/>
              </a:rPr>
              <a:t>1 </a:t>
            </a:r>
            <a:r>
              <a:rPr sz="1800" spc="-5" dirty="0">
                <a:latin typeface="Arial"/>
                <a:cs typeface="Arial"/>
              </a:rPr>
              <a:t>overflow flood every </a:t>
            </a:r>
            <a:r>
              <a:rPr sz="1800" spc="-10" dirty="0">
                <a:latin typeface="Arial"/>
                <a:cs typeface="Arial"/>
              </a:rPr>
              <a:t>100 years,  </a:t>
            </a:r>
            <a:r>
              <a:rPr sz="1800" spc="-5" dirty="0">
                <a:latin typeface="Arial"/>
                <a:cs typeface="Arial"/>
              </a:rPr>
              <a:t>makes setting rate </a:t>
            </a:r>
            <a:r>
              <a:rPr sz="1800" spc="-10" dirty="0">
                <a:latin typeface="Arial"/>
                <a:cs typeface="Arial"/>
              </a:rPr>
              <a:t>parameter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easy.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195" y="0"/>
            <a:ext cx="5768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Useful Discrete</a:t>
            </a:r>
            <a:r>
              <a:rPr spc="-30" dirty="0"/>
              <a:t> </a:t>
            </a:r>
            <a:r>
              <a:rPr spc="-5" dirty="0"/>
              <a:t>Distributions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594" y="1064577"/>
            <a:ext cx="370205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Theorem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Let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tabLst>
                <a:tab pos="1181100" algn="l"/>
                <a:tab pos="1390015" algn="l"/>
              </a:tabLst>
            </a:pPr>
            <a:r>
              <a:rPr sz="2000" i="1" dirty="0">
                <a:latin typeface="Arial"/>
                <a:cs typeface="Arial"/>
              </a:rPr>
              <a:t>constant	.	Then </a:t>
            </a:r>
            <a:r>
              <a:rPr sz="2000" i="1" spc="-5" dirty="0">
                <a:latin typeface="Arial"/>
                <a:cs typeface="Arial"/>
              </a:rPr>
              <a:t>for </a:t>
            </a:r>
            <a:r>
              <a:rPr sz="2000" i="1" dirty="0">
                <a:latin typeface="Arial"/>
                <a:cs typeface="Arial"/>
              </a:rPr>
              <a:t>any fixed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k: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393" y="1064577"/>
            <a:ext cx="720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Arial"/>
                <a:cs typeface="Arial"/>
              </a:rPr>
              <a:t>where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7697" y="1064577"/>
            <a:ext cx="2366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Arial"/>
                <a:cs typeface="Arial"/>
              </a:rPr>
              <a:t>is </a:t>
            </a:r>
            <a:r>
              <a:rPr sz="2000" i="1" dirty="0">
                <a:latin typeface="Arial"/>
                <a:cs typeface="Arial"/>
              </a:rPr>
              <a:t>a function of n</a:t>
            </a:r>
            <a:r>
              <a:rPr sz="2000" i="1" spc="-1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31303" y="1064577"/>
            <a:ext cx="1012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Arial"/>
                <a:cs typeface="Arial"/>
              </a:rPr>
              <a:t>for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some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18716" y="1150619"/>
            <a:ext cx="2493263" cy="252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4564" y="1150619"/>
            <a:ext cx="472439" cy="252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4840" y="1150619"/>
            <a:ext cx="2240279" cy="252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7508" y="1446275"/>
            <a:ext cx="124968" cy="178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1503" y="1882139"/>
            <a:ext cx="4888992" cy="344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6594" y="2412111"/>
            <a:ext cx="5142865" cy="6057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tabLst>
                <a:tab pos="4704715" algn="l"/>
              </a:tabLst>
            </a:pPr>
            <a:r>
              <a:rPr sz="2000" b="1" spc="-5" dirty="0">
                <a:latin typeface="Arial"/>
                <a:cs typeface="Arial"/>
              </a:rPr>
              <a:t>Proo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ketch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pan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	and  </a:t>
            </a:r>
            <a:r>
              <a:rPr sz="2000" spc="-5" dirty="0">
                <a:latin typeface="Arial"/>
                <a:cs typeface="Arial"/>
              </a:rPr>
              <a:t>probability </a:t>
            </a:r>
            <a:r>
              <a:rPr sz="2000" dirty="0">
                <a:latin typeface="Arial"/>
                <a:cs typeface="Arial"/>
              </a:rPr>
              <a:t>as a function of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66766" y="2412111"/>
            <a:ext cx="3950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upper and lower bound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Binomial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0788" y="2503932"/>
            <a:ext cx="211836" cy="172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38215" y="2464307"/>
            <a:ext cx="2125980" cy="2773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046732" y="3304032"/>
            <a:ext cx="8176259" cy="763905"/>
            <a:chOff x="2046732" y="3304032"/>
            <a:chExt cx="8176259" cy="763905"/>
          </a:xfrm>
        </p:grpSpPr>
        <p:sp>
          <p:nvSpPr>
            <p:cNvPr id="17" name="object 17"/>
            <p:cNvSpPr/>
            <p:nvPr/>
          </p:nvSpPr>
          <p:spPr>
            <a:xfrm>
              <a:off x="2093976" y="3304032"/>
              <a:ext cx="8004048" cy="5394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9686" y="3832098"/>
              <a:ext cx="3065145" cy="222885"/>
            </a:xfrm>
            <a:custGeom>
              <a:avLst/>
              <a:gdLst/>
              <a:ahLst/>
              <a:cxnLst/>
              <a:rect l="l" t="t" r="r" b="b"/>
              <a:pathLst>
                <a:path w="3065145" h="222885">
                  <a:moveTo>
                    <a:pt x="3064764" y="0"/>
                  </a:moveTo>
                  <a:lnTo>
                    <a:pt x="3058437" y="43304"/>
                  </a:lnTo>
                  <a:lnTo>
                    <a:pt x="3041184" y="78666"/>
                  </a:lnTo>
                  <a:lnTo>
                    <a:pt x="3015595" y="102509"/>
                  </a:lnTo>
                  <a:lnTo>
                    <a:pt x="2984258" y="111252"/>
                  </a:lnTo>
                  <a:lnTo>
                    <a:pt x="1635594" y="111252"/>
                  </a:lnTo>
                  <a:lnTo>
                    <a:pt x="1604258" y="119994"/>
                  </a:lnTo>
                  <a:lnTo>
                    <a:pt x="1578668" y="143837"/>
                  </a:lnTo>
                  <a:lnTo>
                    <a:pt x="1561415" y="179199"/>
                  </a:lnTo>
                  <a:lnTo>
                    <a:pt x="1555089" y="222504"/>
                  </a:lnTo>
                  <a:lnTo>
                    <a:pt x="1548763" y="179199"/>
                  </a:lnTo>
                  <a:lnTo>
                    <a:pt x="1531512" y="143837"/>
                  </a:lnTo>
                  <a:lnTo>
                    <a:pt x="1505926" y="119994"/>
                  </a:lnTo>
                  <a:lnTo>
                    <a:pt x="1474597" y="111252"/>
                  </a:lnTo>
                  <a:lnTo>
                    <a:pt x="80505" y="111252"/>
                  </a:lnTo>
                  <a:lnTo>
                    <a:pt x="49168" y="102509"/>
                  </a:lnTo>
                  <a:lnTo>
                    <a:pt x="23579" y="78666"/>
                  </a:lnTo>
                  <a:lnTo>
                    <a:pt x="6326" y="4330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01405" y="3832098"/>
              <a:ext cx="2009139" cy="222885"/>
            </a:xfrm>
            <a:custGeom>
              <a:avLst/>
              <a:gdLst/>
              <a:ahLst/>
              <a:cxnLst/>
              <a:rect l="l" t="t" r="r" b="b"/>
              <a:pathLst>
                <a:path w="2009140" h="222885">
                  <a:moveTo>
                    <a:pt x="2008631" y="0"/>
                  </a:moveTo>
                  <a:lnTo>
                    <a:pt x="2002305" y="43304"/>
                  </a:lnTo>
                  <a:lnTo>
                    <a:pt x="1985052" y="78666"/>
                  </a:lnTo>
                  <a:lnTo>
                    <a:pt x="1959463" y="102509"/>
                  </a:lnTo>
                  <a:lnTo>
                    <a:pt x="1928126" y="111252"/>
                  </a:lnTo>
                  <a:lnTo>
                    <a:pt x="1099705" y="111252"/>
                  </a:lnTo>
                  <a:lnTo>
                    <a:pt x="1068369" y="119994"/>
                  </a:lnTo>
                  <a:lnTo>
                    <a:pt x="1042779" y="143837"/>
                  </a:lnTo>
                  <a:lnTo>
                    <a:pt x="1025526" y="179199"/>
                  </a:lnTo>
                  <a:lnTo>
                    <a:pt x="1019200" y="222504"/>
                  </a:lnTo>
                  <a:lnTo>
                    <a:pt x="1012874" y="179199"/>
                  </a:lnTo>
                  <a:lnTo>
                    <a:pt x="995621" y="143837"/>
                  </a:lnTo>
                  <a:lnTo>
                    <a:pt x="970031" y="119994"/>
                  </a:lnTo>
                  <a:lnTo>
                    <a:pt x="938695" y="111252"/>
                  </a:lnTo>
                  <a:lnTo>
                    <a:pt x="80505" y="111252"/>
                  </a:lnTo>
                  <a:lnTo>
                    <a:pt x="49168" y="102509"/>
                  </a:lnTo>
                  <a:lnTo>
                    <a:pt x="23579" y="78666"/>
                  </a:lnTo>
                  <a:lnTo>
                    <a:pt x="6326" y="43304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6594" y="4462678"/>
            <a:ext cx="450850" cy="6057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latin typeface="Arial"/>
                <a:cs typeface="Arial"/>
              </a:rPr>
              <a:t>As  </a:t>
            </a:r>
            <a:r>
              <a:rPr sz="2000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30261" y="4462678"/>
            <a:ext cx="786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2071" y="4462678"/>
            <a:ext cx="2468245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it </a:t>
            </a:r>
            <a:r>
              <a:rPr sz="2000" dirty="0">
                <a:latin typeface="Arial"/>
                <a:cs typeface="Arial"/>
              </a:rPr>
              <a:t>must be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endParaRPr sz="2000">
              <a:latin typeface="Arial"/>
              <a:cs typeface="Arial"/>
            </a:endParaRPr>
          </a:p>
          <a:p>
            <a:pPr marL="628015">
              <a:lnSpc>
                <a:spcPts val="2280"/>
              </a:lnSpc>
              <a:tabLst>
                <a:tab pos="832485" algn="l"/>
              </a:tabLst>
            </a:pPr>
            <a:r>
              <a:rPr sz="2000" dirty="0">
                <a:latin typeface="Arial"/>
                <a:cs typeface="Arial"/>
              </a:rPr>
              <a:t>.	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difference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4087" y="4594859"/>
            <a:ext cx="777240" cy="131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64623" y="4533900"/>
            <a:ext cx="1656587" cy="252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4483" y="4805171"/>
            <a:ext cx="1333500" cy="211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3233927" y="4533900"/>
            <a:ext cx="4165600" cy="524510"/>
            <a:chOff x="3233927" y="4533900"/>
            <a:chExt cx="4165600" cy="524510"/>
          </a:xfrm>
        </p:grpSpPr>
        <p:sp>
          <p:nvSpPr>
            <p:cNvPr id="27" name="object 27"/>
            <p:cNvSpPr/>
            <p:nvPr/>
          </p:nvSpPr>
          <p:spPr>
            <a:xfrm>
              <a:off x="3233927" y="4533900"/>
              <a:ext cx="1005839" cy="2529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58739" y="4544567"/>
              <a:ext cx="2240280" cy="2529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44695" y="4805172"/>
              <a:ext cx="2101596" cy="2529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302584" y="4107091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92708" y="5300471"/>
            <a:ext cx="2299716" cy="5623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08576" y="5300471"/>
            <a:ext cx="2330196" cy="562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6163" y="4034096"/>
            <a:ext cx="4866005" cy="17227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702560">
              <a:lnSpc>
                <a:spcPct val="100000"/>
              </a:lnSpc>
              <a:spcBef>
                <a:spcPts val="675"/>
              </a:spcBef>
            </a:pP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UB(n)</a:t>
            </a:r>
            <a:endParaRPr sz="1800">
              <a:latin typeface="Arial"/>
              <a:cs typeface="Arial"/>
            </a:endParaRPr>
          </a:p>
          <a:p>
            <a:pPr marL="12700" marR="1607820" indent="1238885">
              <a:lnSpc>
                <a:spcPts val="2160"/>
              </a:lnSpc>
              <a:spcBef>
                <a:spcPts val="915"/>
              </a:spcBef>
              <a:tabLst>
                <a:tab pos="1754505" algn="l"/>
                <a:tab pos="2668270" algn="l"/>
              </a:tabLst>
            </a:pP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.	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hen  approaches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0.	Therefore: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Arial"/>
              <a:cs typeface="Arial"/>
            </a:endParaRPr>
          </a:p>
          <a:p>
            <a:pPr marL="109664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Bounds converge so result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holds.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19283" y="5425418"/>
            <a:ext cx="450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51464-00CE-E763-D75B-B5A62C7711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0"/>
                <a:ext cx="9829800" cy="553998"/>
              </a:xfrm>
            </p:spPr>
            <p:txBody>
              <a:bodyPr/>
              <a:lstStyle/>
              <a:p>
                <a:r>
                  <a:rPr lang="en-GR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R" dirty="0"/>
                  <a:t> Independence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51464-00CE-E763-D75B-B5A62C771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0"/>
                <a:ext cx="9829800" cy="553998"/>
              </a:xfrm>
              <a:blipFill>
                <a:blip r:embed="rId2"/>
                <a:stretch>
                  <a:fillRect l="-2839" t="-27273" b="-4772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B0C87EB-7397-DCBB-F31C-7E9288F2C66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22922" y="914400"/>
                <a:ext cx="11146155" cy="5663089"/>
              </a:xfrm>
            </p:spPr>
            <p:txBody>
              <a:bodyPr/>
              <a:lstStyle/>
              <a:p>
                <a:r>
                  <a:rPr lang="en-GR" sz="2400" dirty="0"/>
                  <a:t>Box with one regular</a:t>
                </a:r>
                <a:r>
                  <a:rPr lang="el-GR" sz="2400" dirty="0"/>
                  <a:t> </a:t>
                </a:r>
                <a:r>
                  <a:rPr lang="en-US" sz="2400" dirty="0"/>
                  <a:t>coin (Coin 1)</a:t>
                </a:r>
                <a:r>
                  <a:rPr lang="en-GR" sz="2400" dirty="0"/>
                  <a:t>, one fake coin (Coin 2).</a:t>
                </a:r>
              </a:p>
              <a:p>
                <a:r>
                  <a:rPr lang="en-GR" sz="2400" dirty="0"/>
                  <a:t>Choose one at random and flip it twice.</a:t>
                </a:r>
              </a:p>
              <a:p>
                <a:endParaRPr lang="en-GR" sz="2400" dirty="0"/>
              </a:p>
              <a:p>
                <a:r>
                  <a:rPr lang="en-GR" sz="2400" dirty="0"/>
                  <a:t>A: First coin is H</a:t>
                </a:r>
              </a:p>
              <a:p>
                <a:r>
                  <a:rPr lang="en-GR" sz="2400" dirty="0"/>
                  <a:t>B: Second coin is H</a:t>
                </a:r>
              </a:p>
              <a:p>
                <a:r>
                  <a:rPr lang="en-GR" sz="2400" dirty="0"/>
                  <a:t>C: Coin 1 is selected.</a:t>
                </a:r>
              </a:p>
              <a:p>
                <a:endParaRPr lang="en-G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R" sz="2400" dirty="0"/>
              </a:p>
              <a:p>
                <a:pPr/>
                <a:endParaRPr lang="en-GR" sz="2400" dirty="0"/>
              </a:p>
              <a:p>
                <a:pPr/>
                <a:r>
                  <a:rPr lang="en-GR" sz="2400" dirty="0"/>
                  <a:t>Given 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R" sz="24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B0C87EB-7397-DCBB-F31C-7E9288F2C6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2922" y="914400"/>
                <a:ext cx="11146155" cy="5663089"/>
              </a:xfrm>
              <a:blipFill>
                <a:blip r:embed="rId3"/>
                <a:stretch>
                  <a:fillRect l="-1708" t="-179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77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D599-75A7-0BFF-89B9-61B3F21F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53B4022-118E-EAA5-1E4F-24EAEA05EB7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6594" y="838201"/>
                <a:ext cx="11146155" cy="5257850"/>
              </a:xfrm>
            </p:spPr>
            <p:txBody>
              <a:bodyPr/>
              <a:lstStyle/>
              <a:p>
                <a:pPr marL="12700">
                  <a:lnSpc>
                    <a:spcPts val="3190"/>
                  </a:lnSpc>
                  <a:tabLst>
                    <a:tab pos="5615940" algn="l"/>
                    <a:tab pos="7212965" algn="l"/>
                  </a:tabLst>
                </a:pPr>
                <a:r>
                  <a:rPr lang="en-GB" sz="2800" b="1" spc="-5" dirty="0">
                    <a:latin typeface="Arial"/>
                    <a:cs typeface="Arial"/>
                  </a:rPr>
                  <a:t>Definition </a:t>
                </a:r>
                <a:r>
                  <a:rPr lang="en-GB" sz="2800" i="1" spc="-5" dirty="0">
                    <a:latin typeface="Arial"/>
                    <a:cs typeface="Arial"/>
                  </a:rPr>
                  <a:t>A</a:t>
                </a:r>
                <a:r>
                  <a:rPr lang="en-GB" sz="2800" i="1" spc="-70" dirty="0">
                    <a:latin typeface="Arial"/>
                    <a:cs typeface="Arial"/>
                  </a:rPr>
                  <a:t> </a:t>
                </a:r>
                <a:r>
                  <a:rPr lang="en-GB" sz="2800" dirty="0">
                    <a:latin typeface="Arial"/>
                    <a:cs typeface="Arial"/>
                  </a:rPr>
                  <a:t>random</a:t>
                </a:r>
                <a:r>
                  <a:rPr lang="en-GB" sz="2800" spc="20" dirty="0">
                    <a:latin typeface="Arial"/>
                    <a:cs typeface="Arial"/>
                  </a:rPr>
                  <a:t> </a:t>
                </a:r>
                <a:r>
                  <a:rPr lang="en-GB" sz="2800" dirty="0">
                    <a:latin typeface="Arial"/>
                    <a:cs typeface="Arial"/>
                  </a:rPr>
                  <a:t>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𝜔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GB" sz="2800" i="1" spc="-5" dirty="0">
                    <a:latin typeface="Arial"/>
                    <a:cs typeface="Arial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pc="-5" smtClean="0">
                        <a:latin typeface="Cambria Math" panose="02040503050406030204" pitchFamily="18" charset="0"/>
                        <a:cs typeface="Arial"/>
                      </a:rPr>
                      <m:t>𝜔</m:t>
                    </m:r>
                    <m:r>
                      <a:rPr lang="en-US" sz="2800" b="0" i="1" spc="-5" smtClean="0">
                        <a:latin typeface="Cambria Math" panose="02040503050406030204" pitchFamily="18" charset="0"/>
                        <a:cs typeface="Arial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0" spc="-5" smtClean="0">
                        <a:latin typeface="Cambria Math" panose="02040503050406030204" pitchFamily="18" charset="0"/>
                        <a:cs typeface="Arial"/>
                      </a:rPr>
                      <m:t>Ω</m:t>
                    </m:r>
                  </m:oMath>
                </a14:m>
                <a:r>
                  <a:rPr lang="en-GB" sz="2800" i="1" spc="-5" dirty="0">
                    <a:latin typeface="Arial"/>
                    <a:cs typeface="Arial"/>
                  </a:rPr>
                  <a:t>	is a</a:t>
                </a:r>
                <a:endParaRPr lang="en-GB" sz="2800" dirty="0">
                  <a:latin typeface="Arial"/>
                  <a:cs typeface="Arial"/>
                </a:endParaRPr>
              </a:p>
              <a:p>
                <a:pPr marL="12700" marR="1479550">
                  <a:lnSpc>
                    <a:spcPts val="3030"/>
                  </a:lnSpc>
                  <a:spcBef>
                    <a:spcPts val="204"/>
                  </a:spcBef>
                  <a:tabLst>
                    <a:tab pos="4994275" algn="l"/>
                    <a:tab pos="5276215" algn="l"/>
                  </a:tabLst>
                </a:pPr>
                <a:r>
                  <a:rPr lang="en-GB" sz="2800" i="1" u="heavy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real-valued</a:t>
                </a:r>
                <a:r>
                  <a:rPr lang="en-GB" sz="2800" i="1" u="heavy" spc="2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 </a:t>
                </a:r>
                <a:r>
                  <a:rPr lang="en-GB" sz="2800" i="1" u="heavy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function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Arial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</m:oMath>
                </a14:m>
                <a:r>
                  <a:rPr lang="en-GB" sz="2800" i="1" spc="-5" dirty="0">
                    <a:latin typeface="Arial"/>
                    <a:cs typeface="Arial"/>
                  </a:rPr>
                  <a:t>.	A </a:t>
                </a:r>
                <a:r>
                  <a:rPr lang="en-GB" sz="2800" i="1" dirty="0">
                    <a:latin typeface="Arial"/>
                    <a:cs typeface="Arial"/>
                  </a:rPr>
                  <a:t>discrete random</a:t>
                </a:r>
                <a:r>
                  <a:rPr lang="en-GB" sz="2800" i="1" spc="-155" dirty="0">
                    <a:latin typeface="Arial"/>
                    <a:cs typeface="Arial"/>
                  </a:rPr>
                  <a:t> </a:t>
                </a:r>
                <a:r>
                  <a:rPr lang="en-GB" sz="2800" i="1" dirty="0">
                    <a:latin typeface="Arial"/>
                    <a:cs typeface="Arial"/>
                  </a:rPr>
                  <a:t>variable  </a:t>
                </a:r>
                <a:r>
                  <a:rPr lang="en-GB" sz="2800" i="1" spc="-5" dirty="0">
                    <a:latin typeface="Arial"/>
                    <a:cs typeface="Arial"/>
                  </a:rPr>
                  <a:t>takes on </a:t>
                </a:r>
                <a:r>
                  <a:rPr lang="en-GB" sz="2800" i="1" dirty="0">
                    <a:latin typeface="Arial"/>
                    <a:cs typeface="Arial"/>
                  </a:rPr>
                  <a:t>only </a:t>
                </a:r>
                <a:r>
                  <a:rPr lang="en-GB" sz="2800" i="1" spc="-5" dirty="0">
                    <a:latin typeface="Arial"/>
                    <a:cs typeface="Arial"/>
                  </a:rPr>
                  <a:t>a finite or </a:t>
                </a:r>
                <a:r>
                  <a:rPr lang="en-GB" sz="2800" i="1" dirty="0">
                    <a:latin typeface="Arial"/>
                    <a:cs typeface="Arial"/>
                  </a:rPr>
                  <a:t>countably </a:t>
                </a:r>
                <a:r>
                  <a:rPr lang="en-GB" sz="2800" i="1" spc="-5" dirty="0">
                    <a:latin typeface="Arial"/>
                    <a:cs typeface="Arial"/>
                  </a:rPr>
                  <a:t>infinite number </a:t>
                </a:r>
                <a:r>
                  <a:rPr lang="en-GB" sz="2800" i="1" dirty="0">
                    <a:latin typeface="Arial"/>
                    <a:cs typeface="Arial"/>
                  </a:rPr>
                  <a:t>of</a:t>
                </a:r>
                <a:r>
                  <a:rPr lang="en-GB" sz="2800" i="1" spc="90" dirty="0">
                    <a:latin typeface="Arial"/>
                    <a:cs typeface="Arial"/>
                  </a:rPr>
                  <a:t> </a:t>
                </a:r>
                <a:r>
                  <a:rPr lang="en-GB" sz="2800" i="1" dirty="0">
                    <a:latin typeface="Arial"/>
                    <a:cs typeface="Arial"/>
                  </a:rPr>
                  <a:t>values. </a:t>
                </a:r>
                <a:r>
                  <a:rPr lang="en-GB" dirty="0"/>
                  <a:t>A continuous variable takes uncountably infinite number of values.</a:t>
                </a:r>
              </a:p>
              <a:p>
                <a:pPr marL="12700" marR="1479550">
                  <a:lnSpc>
                    <a:spcPts val="3030"/>
                  </a:lnSpc>
                  <a:spcBef>
                    <a:spcPts val="204"/>
                  </a:spcBef>
                  <a:tabLst>
                    <a:tab pos="4994275" algn="l"/>
                    <a:tab pos="5276215" algn="l"/>
                  </a:tabLst>
                </a:pPr>
                <a:endParaRPr lang="en-GB" dirty="0"/>
              </a:p>
              <a:p>
                <a:pPr marL="12700" marR="1479550">
                  <a:lnSpc>
                    <a:spcPts val="3030"/>
                  </a:lnSpc>
                  <a:spcBef>
                    <a:spcPts val="204"/>
                  </a:spcBef>
                  <a:tabLst>
                    <a:tab pos="4994275" algn="l"/>
                    <a:tab pos="5276215" algn="l"/>
                  </a:tabLst>
                </a:pPr>
                <a:r>
                  <a:rPr lang="en-US" dirty="0"/>
                  <a:t>Discrete RVs have probability mass functions</a:t>
                </a:r>
              </a:p>
              <a:p>
                <a:pPr marL="12700" marR="1479550">
                  <a:lnSpc>
                    <a:spcPts val="3030"/>
                  </a:lnSpc>
                  <a:spcBef>
                    <a:spcPts val="204"/>
                  </a:spcBef>
                  <a:tabLst>
                    <a:tab pos="4994275" algn="l"/>
                    <a:tab pos="5276215" algn="l"/>
                  </a:tabLst>
                </a:pPr>
                <a:r>
                  <a:rPr lang="en-US" b="0" dirty="0"/>
                  <a:t>Continuous RVs have probability density functions.</a:t>
                </a:r>
              </a:p>
              <a:p>
                <a:pPr marL="12700" marR="1479550">
                  <a:lnSpc>
                    <a:spcPts val="3030"/>
                  </a:lnSpc>
                  <a:spcBef>
                    <a:spcPts val="204"/>
                  </a:spcBef>
                  <a:tabLst>
                    <a:tab pos="4994275" algn="l"/>
                    <a:tab pos="5276215" algn="l"/>
                  </a:tabLst>
                </a:pPr>
                <a:endParaRPr lang="en-US" dirty="0"/>
              </a:p>
              <a:p>
                <a:pPr marL="12700" marR="1479550">
                  <a:lnSpc>
                    <a:spcPts val="3030"/>
                  </a:lnSpc>
                  <a:spcBef>
                    <a:spcPts val="204"/>
                  </a:spcBef>
                  <a:tabLst>
                    <a:tab pos="4994275" algn="l"/>
                    <a:tab pos="5276215" algn="l"/>
                  </a:tabLst>
                </a:pPr>
                <a:r>
                  <a:rPr lang="en-US" dirty="0"/>
                  <a:t>To find the </a:t>
                </a:r>
                <a:r>
                  <a:rPr lang="en-US" dirty="0" err="1"/>
                  <a:t>pmf</a:t>
                </a:r>
                <a:r>
                  <a:rPr lang="en-US" dirty="0"/>
                  <a:t> of a function we need:</a:t>
                </a:r>
              </a:p>
              <a:p>
                <a:pPr marL="469900" marR="1479550" indent="-457200">
                  <a:lnSpc>
                    <a:spcPts val="3030"/>
                  </a:lnSpc>
                  <a:spcBef>
                    <a:spcPts val="204"/>
                  </a:spcBef>
                  <a:buFont typeface="Arial" panose="020B0604020202020204" pitchFamily="34" charset="0"/>
                  <a:buChar char="•"/>
                  <a:tabLst>
                    <a:tab pos="4994275" algn="l"/>
                    <a:tab pos="5276215" algn="l"/>
                  </a:tabLst>
                </a:pPr>
                <a:r>
                  <a:rPr lang="en-US" dirty="0"/>
                  <a:t>The support of the </a:t>
                </a:r>
                <a:r>
                  <a:rPr lang="en-US" dirty="0" err="1"/>
                  <a:t>pmf</a:t>
                </a:r>
                <a:r>
                  <a:rPr lang="en-US" dirty="0"/>
                  <a:t>. (possible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69900" marR="1479550" indent="-457200">
                  <a:lnSpc>
                    <a:spcPts val="3030"/>
                  </a:lnSpc>
                  <a:spcBef>
                    <a:spcPts val="204"/>
                  </a:spcBef>
                  <a:buFont typeface="Arial" panose="020B0604020202020204" pitchFamily="34" charset="0"/>
                  <a:buChar char="•"/>
                  <a:tabLst>
                    <a:tab pos="4994275" algn="l"/>
                    <a:tab pos="5276215" algn="l"/>
                  </a:tabLst>
                </a:pPr>
                <a:r>
                  <a:rPr lang="en-US" dirty="0"/>
                  <a:t>The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x in the support.</a:t>
                </a:r>
              </a:p>
              <a:p>
                <a:pPr marL="12700" marR="1479550">
                  <a:lnSpc>
                    <a:spcPts val="3030"/>
                  </a:lnSpc>
                  <a:spcBef>
                    <a:spcPts val="204"/>
                  </a:spcBef>
                  <a:tabLst>
                    <a:tab pos="4994275" algn="l"/>
                    <a:tab pos="5276215" algn="l"/>
                  </a:tabLst>
                </a:pPr>
                <a:endParaRPr lang="en-GR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53B4022-118E-EAA5-1E4F-24EAEA05E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6594" y="838201"/>
                <a:ext cx="11146155" cy="5257850"/>
              </a:xfrm>
              <a:blipFill>
                <a:blip r:embed="rId2"/>
                <a:stretch>
                  <a:fillRect l="-1822" t="-241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73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FE59-DBF8-D820-8ED5-B613E547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Joint Distributions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CFAB05-3CA9-DB7D-9999-1D48C792FF6C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1066800"/>
          <a:ext cx="3911598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83">
                  <a:extLst>
                    <a:ext uri="{9D8B030D-6E8A-4147-A177-3AD203B41FA5}">
                      <a16:colId xmlns:a16="http://schemas.microsoft.com/office/drawing/2014/main" val="2076824735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3147975943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2279829457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1567243732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3948651869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2516251506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81007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8033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4/20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735086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8265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1055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67916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7E8164-C7FF-87ED-00F5-24F12E1F1248}"/>
                  </a:ext>
                </a:extLst>
              </p:cNvPr>
              <p:cNvSpPr txBox="1"/>
              <p:nvPr/>
            </p:nvSpPr>
            <p:spPr>
              <a:xfrm>
                <a:off x="2514600" y="6974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R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7E8164-C7FF-87ED-00F5-24F12E1F1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97468"/>
                <a:ext cx="9144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1840A9-25F1-910A-07AE-E6C82FD987A7}"/>
                  </a:ext>
                </a:extLst>
              </p:cNvPr>
              <p:cNvSpPr txBox="1"/>
              <p:nvPr/>
            </p:nvSpPr>
            <p:spPr>
              <a:xfrm>
                <a:off x="152400" y="197941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R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1840A9-25F1-910A-07AE-E6C82FD9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79414"/>
                <a:ext cx="914400" cy="369332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16761D-7D16-0949-861C-7736F0D3E778}"/>
                  </a:ext>
                </a:extLst>
              </p:cNvPr>
              <p:cNvSpPr txBox="1"/>
              <p:nvPr/>
            </p:nvSpPr>
            <p:spPr>
              <a:xfrm>
                <a:off x="685800" y="3505200"/>
                <a:ext cx="541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R" dirty="0"/>
                  <a:t>eight </a:t>
                </a:r>
                <a:r>
                  <a:rPr lang="en-GR" dirty="0">
                    <a:sym typeface="Wingdings" pitchFamily="2" charset="2"/>
                  </a:rPr>
                  <a:t>1: short, 2:normal, 3: tall, 4: very tall. </a:t>
                </a:r>
                <a:r>
                  <a:rPr lang="en-GR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R" dirty="0"/>
                  <a:t>Weight </a:t>
                </a:r>
                <a:r>
                  <a:rPr lang="en-GR" dirty="0">
                    <a:sym typeface="Wingdings" pitchFamily="2" charset="2"/>
                  </a:rPr>
                  <a:t>1: light, 2:normal, 3: heavy, 4: very heavy</a:t>
                </a:r>
                <a:endParaRPr lang="en-GR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16761D-7D16-0949-861C-7736F0D3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05200"/>
                <a:ext cx="5410200" cy="646331"/>
              </a:xfrm>
              <a:prstGeom prst="rect">
                <a:avLst/>
              </a:prstGeom>
              <a:blipFill>
                <a:blip r:embed="rId4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90D98-D659-41D0-3784-FF378BCB46A5}"/>
                  </a:ext>
                </a:extLst>
              </p:cNvPr>
              <p:cNvSpPr txBox="1"/>
              <p:nvPr/>
            </p:nvSpPr>
            <p:spPr>
              <a:xfrm>
                <a:off x="5562600" y="914400"/>
                <a:ext cx="5029200" cy="349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Joint Distribution: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R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R" dirty="0"/>
              </a:p>
              <a:p>
                <a:endParaRPr lang="en-G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/>
                      </m:nary>
                      <m:nary>
                        <m:naryPr>
                          <m:chr m:val="∑"/>
                          <m:supHide m:val="on"/>
                          <m:ctrlPr>
                            <a:rPr lang="en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R" dirty="0"/>
              </a:p>
              <a:p>
                <a:pPr/>
                <a:endParaRPr lang="en-GR" dirty="0"/>
              </a:p>
              <a:p>
                <a:pPr/>
                <a:r>
                  <a:rPr lang="en-GR" dirty="0"/>
                  <a:t>Marginal Distribution: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GR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R" dirty="0"/>
              </a:p>
              <a:p>
                <a:pPr/>
                <a:endParaRPr lang="en-GR" dirty="0"/>
              </a:p>
              <a:p>
                <a:pPr/>
                <a:r>
                  <a:rPr lang="en-GR" dirty="0"/>
                  <a:t>Conditional :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r>
                  <a:rPr lang="en-GR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R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90D98-D659-41D0-3784-FF378BCB4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914400"/>
                <a:ext cx="5029200" cy="3497176"/>
              </a:xfrm>
              <a:prstGeom prst="rect">
                <a:avLst/>
              </a:prstGeom>
              <a:blipFill>
                <a:blip r:embed="rId5"/>
                <a:stretch>
                  <a:fillRect l="-15617" t="-326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44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FE59-DBF8-D820-8ED5-B613E547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Joint Distributions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CFAB05-3CA9-DB7D-9999-1D48C792FF6C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1066800"/>
          <a:ext cx="3911598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83">
                  <a:extLst>
                    <a:ext uri="{9D8B030D-6E8A-4147-A177-3AD203B41FA5}">
                      <a16:colId xmlns:a16="http://schemas.microsoft.com/office/drawing/2014/main" val="2076824735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3147975943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2279829457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1567243732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3948651869"/>
                    </a:ext>
                  </a:extLst>
                </a:gridCol>
                <a:gridCol w="672963">
                  <a:extLst>
                    <a:ext uri="{9D8B030D-6E8A-4147-A177-3AD203B41FA5}">
                      <a16:colId xmlns:a16="http://schemas.microsoft.com/office/drawing/2014/main" val="2516251506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81007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5/20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8033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4/20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9/20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735086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8265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1/20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1055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3/20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9/20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6/20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/>
                        <a:t>2/20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67916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7E8164-C7FF-87ED-00F5-24F12E1F1248}"/>
                  </a:ext>
                </a:extLst>
              </p:cNvPr>
              <p:cNvSpPr txBox="1"/>
              <p:nvPr/>
            </p:nvSpPr>
            <p:spPr>
              <a:xfrm>
                <a:off x="2514600" y="6974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R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7E8164-C7FF-87ED-00F5-24F12E1F1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97468"/>
                <a:ext cx="9144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1840A9-25F1-910A-07AE-E6C82FD987A7}"/>
                  </a:ext>
                </a:extLst>
              </p:cNvPr>
              <p:cNvSpPr txBox="1"/>
              <p:nvPr/>
            </p:nvSpPr>
            <p:spPr>
              <a:xfrm>
                <a:off x="152400" y="197941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R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1840A9-25F1-910A-07AE-E6C82FD9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79414"/>
                <a:ext cx="914400" cy="369332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16761D-7D16-0949-861C-7736F0D3E778}"/>
                  </a:ext>
                </a:extLst>
              </p:cNvPr>
              <p:cNvSpPr txBox="1"/>
              <p:nvPr/>
            </p:nvSpPr>
            <p:spPr>
              <a:xfrm>
                <a:off x="685800" y="3505200"/>
                <a:ext cx="541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R" dirty="0"/>
                  <a:t>eight </a:t>
                </a:r>
                <a:r>
                  <a:rPr lang="en-GR" dirty="0">
                    <a:sym typeface="Wingdings" pitchFamily="2" charset="2"/>
                  </a:rPr>
                  <a:t>1: short, 2:normal, 3: tall, 4: very tall. </a:t>
                </a:r>
                <a:r>
                  <a:rPr lang="en-GR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R" dirty="0"/>
                  <a:t>Weight </a:t>
                </a:r>
                <a:r>
                  <a:rPr lang="en-GR" dirty="0">
                    <a:sym typeface="Wingdings" pitchFamily="2" charset="2"/>
                  </a:rPr>
                  <a:t>1: light, 2:normal, 3: heavy, 4: very heavy</a:t>
                </a:r>
                <a:endParaRPr lang="en-GR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16761D-7D16-0949-861C-7736F0D3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05200"/>
                <a:ext cx="5410200" cy="646331"/>
              </a:xfrm>
              <a:prstGeom prst="rect">
                <a:avLst/>
              </a:prstGeom>
              <a:blipFill>
                <a:blip r:embed="rId4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4D34BE-0766-85A5-6287-152A08551954}"/>
                  </a:ext>
                </a:extLst>
              </p:cNvPr>
              <p:cNvSpPr txBox="1"/>
              <p:nvPr/>
            </p:nvSpPr>
            <p:spPr>
              <a:xfrm>
                <a:off x="5562600" y="914400"/>
                <a:ext cx="5029200" cy="349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Joint Distribution: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R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R" dirty="0"/>
              </a:p>
              <a:p>
                <a:endParaRPr lang="en-G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/>
                      </m:nary>
                      <m:nary>
                        <m:naryPr>
                          <m:chr m:val="∑"/>
                          <m:supHide m:val="on"/>
                          <m:ctrlPr>
                            <a:rPr lang="en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R" dirty="0"/>
              </a:p>
              <a:p>
                <a:pPr/>
                <a:endParaRPr lang="en-GR" dirty="0"/>
              </a:p>
              <a:p>
                <a:pPr/>
                <a:r>
                  <a:rPr lang="en-GR" dirty="0"/>
                  <a:t>Marginal Distribution: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GR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R" dirty="0"/>
              </a:p>
              <a:p>
                <a:pPr/>
                <a:endParaRPr lang="en-GR" dirty="0"/>
              </a:p>
              <a:p>
                <a:pPr/>
                <a:r>
                  <a:rPr lang="en-GR" dirty="0"/>
                  <a:t>Conditional :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r>
                  <a:rPr lang="en-GR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R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4D34BE-0766-85A5-6287-152A08551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914400"/>
                <a:ext cx="5029200" cy="3497176"/>
              </a:xfrm>
              <a:prstGeom prst="rect">
                <a:avLst/>
              </a:prstGeom>
              <a:blipFill>
                <a:blip r:embed="rId5"/>
                <a:stretch>
                  <a:fillRect l="-15617" t="-326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09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5895" y="0"/>
            <a:ext cx="6760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Random Variables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790444" y="1228344"/>
            <a:ext cx="292607" cy="24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871" y="1228344"/>
            <a:ext cx="260603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6967" y="1737360"/>
            <a:ext cx="2798064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8122" y="1090485"/>
            <a:ext cx="2370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Given two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RVs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5894" y="1090485"/>
            <a:ext cx="6116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00455" algn="l"/>
              </a:tabLst>
            </a:pPr>
            <a:r>
              <a:rPr sz="2800" spc="-5" dirty="0">
                <a:latin typeface="Arial"/>
                <a:cs typeface="Arial"/>
              </a:rPr>
              <a:t>and	the </a:t>
            </a:r>
            <a:r>
              <a:rPr sz="2800" b="1" spc="-5" dirty="0">
                <a:latin typeface="Arial"/>
                <a:cs typeface="Arial"/>
              </a:rPr>
              <a:t>conditional distribution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is:</a:t>
            </a:r>
          </a:p>
        </p:txBody>
      </p:sp>
      <p:sp>
        <p:nvSpPr>
          <p:cNvPr id="8" name="object 8"/>
          <p:cNvSpPr/>
          <p:nvPr/>
        </p:nvSpPr>
        <p:spPr>
          <a:xfrm>
            <a:off x="7638288" y="1737360"/>
            <a:ext cx="2214372" cy="560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8121" y="2581389"/>
            <a:ext cx="3431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Multiply </a:t>
            </a:r>
            <a:r>
              <a:rPr sz="2800" dirty="0">
                <a:latin typeface="Arial"/>
                <a:cs typeface="Arial"/>
              </a:rPr>
              <a:t>both </a:t>
            </a:r>
            <a:r>
              <a:rPr sz="2800" spc="-5" dirty="0">
                <a:latin typeface="Arial"/>
                <a:cs typeface="Arial"/>
              </a:rPr>
              <a:t>sides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9287" y="2581389"/>
            <a:ext cx="5781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obtain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probability chain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rule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31335" y="2662427"/>
            <a:ext cx="714756" cy="355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6052" y="3313176"/>
            <a:ext cx="3739896" cy="3550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28119" y="3910622"/>
            <a:ext cx="1716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9494" algn="l"/>
              </a:tabLst>
            </a:pP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6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0116" y="3910622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7072" y="4029455"/>
            <a:ext cx="298703" cy="240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1407" y="4029455"/>
            <a:ext cx="2372868" cy="3093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5088" y="4651247"/>
            <a:ext cx="9883140" cy="16017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38477" y="5377434"/>
            <a:ext cx="1801495" cy="646430"/>
          </a:xfrm>
          <a:prstGeom prst="rect">
            <a:avLst/>
          </a:prstGeom>
          <a:ln w="38100">
            <a:solidFill>
              <a:srgbClr val="EC7C3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0965" marR="96520" indent="12065">
              <a:lnSpc>
                <a:spcPct val="100000"/>
              </a:lnSpc>
              <a:spcBef>
                <a:spcPts val="305"/>
              </a:spcBef>
            </a:pPr>
            <a:r>
              <a:rPr sz="1800" spc="-10" dirty="0">
                <a:latin typeface="Arial"/>
                <a:cs typeface="Arial"/>
              </a:rPr>
              <a:t>Chain </a:t>
            </a:r>
            <a:r>
              <a:rPr sz="1800" spc="-5" dirty="0">
                <a:latin typeface="Arial"/>
                <a:cs typeface="Arial"/>
              </a:rPr>
              <a:t>rule valid  for </a:t>
            </a:r>
            <a:r>
              <a:rPr sz="1800" spc="-10" dirty="0">
                <a:latin typeface="Arial"/>
                <a:cs typeface="Arial"/>
              </a:rPr>
              <a:t>any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ordering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5895" y="0"/>
            <a:ext cx="6760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Fundamental </a:t>
            </a:r>
            <a:r>
              <a:rPr dirty="0"/>
              <a:t>Rules of</a:t>
            </a:r>
            <a:r>
              <a:rPr spc="-65" dirty="0"/>
              <a:t> </a:t>
            </a:r>
            <a:r>
              <a:rPr spc="-5" dirty="0"/>
              <a:t>Probability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122" y="1030109"/>
            <a:ext cx="3918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Law of total probability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5152" y="1648967"/>
            <a:ext cx="3592067" cy="74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8122" y="2727858"/>
            <a:ext cx="951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P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spc="-10" dirty="0">
                <a:latin typeface="Arial"/>
                <a:cs typeface="Arial"/>
              </a:rPr>
              <a:t>oo</a:t>
            </a:r>
            <a:r>
              <a:rPr sz="2800" b="1" spc="-5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16023" y="2750820"/>
            <a:ext cx="6217920" cy="2264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298357" y="2768041"/>
            <a:ext cx="1721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( </a:t>
            </a:r>
            <a:r>
              <a:rPr sz="2400" spc="-5" dirty="0">
                <a:latin typeface="Arial"/>
                <a:cs typeface="Arial"/>
              </a:rPr>
              <a:t>chain rule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6717" y="3723588"/>
            <a:ext cx="3081020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( </a:t>
            </a:r>
            <a:r>
              <a:rPr sz="2400" spc="-5" dirty="0">
                <a:latin typeface="Arial"/>
                <a:cs typeface="Arial"/>
              </a:rPr>
              <a:t>distributive property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( </a:t>
            </a:r>
            <a:r>
              <a:rPr sz="2400" spc="-10" dirty="0">
                <a:latin typeface="Arial"/>
                <a:cs typeface="Arial"/>
              </a:rPr>
              <a:t>axiom </a:t>
            </a:r>
            <a:r>
              <a:rPr sz="2400" spc="-5" dirty="0">
                <a:latin typeface="Arial"/>
                <a:cs typeface="Arial"/>
              </a:rPr>
              <a:t>of probability</a:t>
            </a:r>
            <a:r>
              <a:rPr sz="2400" dirty="0">
                <a:latin typeface="Arial"/>
                <a:cs typeface="Arial"/>
              </a:rPr>
              <a:t> 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122" y="5296574"/>
            <a:ext cx="4918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Arial"/>
                <a:cs typeface="Arial"/>
              </a:rPr>
              <a:t>Generalization </a:t>
            </a:r>
            <a:r>
              <a:rPr sz="2800" i="1" spc="-5" dirty="0">
                <a:latin typeface="Arial"/>
                <a:cs typeface="Arial"/>
              </a:rPr>
              <a:t>for</a:t>
            </a:r>
            <a:r>
              <a:rPr sz="2800" i="1" spc="-5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conditionals: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0000" y="6016920"/>
            <a:ext cx="4756404" cy="373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9886</TotalTime>
  <Words>2103</Words>
  <Application>Microsoft Macintosh PowerPoint</Application>
  <PresentationFormat>Widescreen</PresentationFormat>
  <Paragraphs>433</Paragraphs>
  <Slides>36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 Math</vt:lpstr>
      <vt:lpstr>Wingdings</vt:lpstr>
      <vt:lpstr>Office Theme</vt:lpstr>
      <vt:lpstr>Probabilistic Graphical Models</vt:lpstr>
      <vt:lpstr>Recap</vt:lpstr>
      <vt:lpstr>Conditional Independence vs  Independence</vt:lpstr>
      <vt:lpstr>Conditional Independence vs  Independence</vt:lpstr>
      <vt:lpstr>Random Variables</vt:lpstr>
      <vt:lpstr>Joint Distributions</vt:lpstr>
      <vt:lpstr>Joint Distributions</vt:lpstr>
      <vt:lpstr>Random Variables</vt:lpstr>
      <vt:lpstr>Fundamental Rules of Probability</vt:lpstr>
      <vt:lpstr>PowerPoint Presentation</vt:lpstr>
      <vt:lpstr>Independence of RVs</vt:lpstr>
      <vt:lpstr>Independence of RVs</vt:lpstr>
      <vt:lpstr>Independence of RVs</vt:lpstr>
      <vt:lpstr>Independence of RVs</vt:lpstr>
      <vt:lpstr>Independence of RVs</vt:lpstr>
      <vt:lpstr>Conditional Independence</vt:lpstr>
      <vt:lpstr>Functions of RVs</vt:lpstr>
      <vt:lpstr>Practice</vt:lpstr>
      <vt:lpstr>Expectation</vt:lpstr>
      <vt:lpstr>Conditional Expectation</vt:lpstr>
      <vt:lpstr>Law of Total Expectation</vt:lpstr>
      <vt:lpstr>Law of the Unconsious Statistician</vt:lpstr>
      <vt:lpstr>Variance</vt:lpstr>
      <vt:lpstr>Covariance</vt:lpstr>
      <vt:lpstr>Covariance</vt:lpstr>
      <vt:lpstr>Correlation</vt:lpstr>
      <vt:lpstr>Expectations of Products of Independent RVs</vt:lpstr>
      <vt:lpstr>Expectations of Products of Independent RVs</vt:lpstr>
      <vt:lpstr>Variance of Sums of Distributions</vt:lpstr>
      <vt:lpstr>Useful Discrete Distributions</vt:lpstr>
      <vt:lpstr>Useful Discrete Distributions</vt:lpstr>
      <vt:lpstr>Useful Discrete Distributions</vt:lpstr>
      <vt:lpstr>Useful Discrete Distributions</vt:lpstr>
      <vt:lpstr>Useful Discrete Distributions</vt:lpstr>
      <vt:lpstr>Useful Discrete Distributions</vt:lpstr>
      <vt:lpstr>Useful Discrete Distributions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CSC535: Probabilistic Graphical Models</dc:title>
  <dc:creator>Jason Pacheco</dc:creator>
  <cp:lastModifiedBy>Sofia Triantafillou</cp:lastModifiedBy>
  <cp:revision>13</cp:revision>
  <dcterms:created xsi:type="dcterms:W3CDTF">2023-02-02T13:54:40Z</dcterms:created>
  <dcterms:modified xsi:type="dcterms:W3CDTF">2023-02-13T15:54:04Z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2020-09-02T00:00:00Z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2023-02-02T00:00:00Z</vt:filetime>
  </property>
</Properties>
</file>