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67"/>
  </p:notesMasterIdLst>
  <p:sldIdLst>
    <p:sldId id="257" r:id="rId2"/>
    <p:sldId id="258" r:id="rId3"/>
    <p:sldId id="259" r:id="rId4"/>
    <p:sldId id="260" r:id="rId5"/>
    <p:sldId id="261" r:id="rId6"/>
    <p:sldId id="262" r:id="rId7"/>
    <p:sldId id="263" r:id="rId8"/>
    <p:sldId id="264" r:id="rId9"/>
    <p:sldId id="265" r:id="rId10"/>
    <p:sldId id="266" r:id="rId11"/>
    <p:sldId id="337" r:id="rId12"/>
    <p:sldId id="338" r:id="rId13"/>
    <p:sldId id="345" r:id="rId14"/>
    <p:sldId id="339" r:id="rId15"/>
    <p:sldId id="346" r:id="rId16"/>
    <p:sldId id="267" r:id="rId17"/>
    <p:sldId id="268" r:id="rId18"/>
    <p:sldId id="272" r:id="rId19"/>
    <p:sldId id="273" r:id="rId20"/>
    <p:sldId id="274" r:id="rId21"/>
    <p:sldId id="276" r:id="rId22"/>
    <p:sldId id="277" r:id="rId23"/>
    <p:sldId id="278" r:id="rId24"/>
    <p:sldId id="279" r:id="rId25"/>
    <p:sldId id="343" r:id="rId26"/>
    <p:sldId id="347" r:id="rId27"/>
    <p:sldId id="280" r:id="rId28"/>
    <p:sldId id="344"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269" r:id="rId54"/>
    <p:sldId id="270" r:id="rId55"/>
    <p:sldId id="271" r:id="rId56"/>
    <p:sldId id="310" r:id="rId57"/>
    <p:sldId id="311" r:id="rId58"/>
    <p:sldId id="312" r:id="rId59"/>
    <p:sldId id="313" r:id="rId60"/>
    <p:sldId id="314" r:id="rId61"/>
    <p:sldId id="315" r:id="rId62"/>
    <p:sldId id="316" r:id="rId63"/>
    <p:sldId id="317" r:id="rId64"/>
    <p:sldId id="340" r:id="rId65"/>
    <p:sldId id="341" r:id="rId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1" d="100"/>
          <a:sy n="101" d="100"/>
        </p:scale>
        <p:origin x="3456" y="108"/>
      </p:cViewPr>
      <p:guideLst>
        <p:guide orient="horz" pos="213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15b2e35842_0_12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 name="Google Shape;32;g15b2e35842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5b2e35842_0_1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5b2e35842_0_1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407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5b2e35842_0_13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5b2e35842_0_1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b2e35842_0_13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5b2e35842_0_1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5b2e35842_0_14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5b2e35842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b2e35842_0_14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b2e35842_0_1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b2e35842_0_14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b2e35842_0_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5b2e35842_0_14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5b2e35842_0_1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5b2e35842_0_14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5b2e35842_0_1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b2e35842_0_14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5b2e35842_0_1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15b2e35842_0_13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15b2e35842_0_1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b2e35842_0_14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b2e35842_0_1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5b2e35842_0_15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5b2e35842_0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b2e35842_0_15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5b2e35842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5b2e35842_0_15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5b2e35842_0_1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5b2e35842_0_15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5b2e35842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5b2e35842_0_15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5b2e35842_0_1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5b2e35842_0_15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5b2e35842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b2e35842_0_16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5b2e35842_0_1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b2e35842_0_1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b2e35842_0_1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5b2e35842_0_1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5b2e35842_0_1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5b2e35842_0_13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15b2e35842_0_1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5b2e35842_0_16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5b2e35842_0_1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5b2e35842_0_16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5b2e35842_0_1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5b2e35842_0_16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5b2e35842_0_1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5b2e35842_0_16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5b2e35842_0_1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5b2e35842_0_16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5b2e35842_0_1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5b2e35842_0_1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5b2e35842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5b2e35842_0_17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5b2e35842_0_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5b2e35842_0_17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5b2e35842_0_1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5b2e35842_0_17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5b2e35842_0_1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5b2e35842_0_17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5b2e35842_0_1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5b2e35842_0_13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5b2e35842_0_1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5b2e35842_0_17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5b2e35842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5b2e35842_0_17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5b2e35842_0_1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5b2e35842_0_17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5b2e35842_0_1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b2e35842_0_17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b2e35842_0_1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b2e35842_0_17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b2e35842_0_1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5b2e35842_0_17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5b2e35842_0_1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5b2e35842_0_1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5b2e35842_0_1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35435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5b2e35842_0_14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5b2e35842_0_1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1424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5b2e35842_0_14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5b2e35842_0_1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333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5b2e35842_0_17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5b2e35842_0_1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b2e35842_0_13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b2e35842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5b2e35842_0_18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5b2e35842_0_1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5b2e35842_0_18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5b2e35842_0_1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5b2e35842_0_18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b2e35842_0_1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5b2e35842_0_18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5b2e35842_0_1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b2e35842_0_18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b2e35842_0_1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5b2e35842_0_18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5b2e35842_0_1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5b2e35842_0_18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5b2e35842_0_1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5b2e35842_0_13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5b2e35842_0_1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5b2e35842_0_13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5b2e35842_0_1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5b2e35842_0_13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5b2e35842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5b2e35842_0_13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5b2e35842_0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2111123"/>
            <a:ext cx="7772400" cy="1546475"/>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3786738"/>
            <a:ext cx="7772400" cy="104631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accent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dirty="0"/>
          </a:p>
        </p:txBody>
      </p:sp>
      <p:sp>
        <p:nvSpPr>
          <p:cNvPr id="13" name="Google Shape;13;p3"/>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accent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dirty="0"/>
          </a:p>
        </p:txBody>
      </p:sp>
      <p:sp>
        <p:nvSpPr>
          <p:cNvPr id="16" name="Google Shape;16;p4"/>
          <p:cNvSpPr txBox="1">
            <a:spLocks noGrp="1"/>
          </p:cNvSpPr>
          <p:nvPr>
            <p:ph type="body" idx="1"/>
          </p:nvPr>
        </p:nvSpPr>
        <p:spPr>
          <a:xfrm>
            <a:off x="457200" y="1600200"/>
            <a:ext cx="3994526"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600200"/>
            <a:ext cx="3994526"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accent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5875079"/>
            <a:ext cx="8229600" cy="692694"/>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9"/>
          <p:cNvSpPr txBox="1"/>
          <p:nvPr/>
        </p:nvSpPr>
        <p:spPr>
          <a:xfrm>
            <a:off x="821575" y="2111125"/>
            <a:ext cx="7636500" cy="2281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rgbClr val="3A81BA"/>
                </a:solidFill>
              </a:rPr>
              <a:t>Comparing means with ANOVA</a:t>
            </a:r>
            <a:endParaRPr sz="4800" b="1" dirty="0">
              <a:solidFill>
                <a:srgbClr val="3A81BA"/>
              </a:solidFill>
            </a:endParaRPr>
          </a:p>
          <a:p>
            <a:pPr marL="0" lvl="0" indent="0" algn="l" rtl="0">
              <a:spcBef>
                <a:spcPts val="0"/>
              </a:spcBef>
              <a:spcAft>
                <a:spcPts val="0"/>
              </a:spcAft>
              <a:buNone/>
            </a:pPr>
            <a:endParaRPr sz="4800" b="1" dirty="0">
              <a:solidFill>
                <a:srgbClr val="3A81BA"/>
              </a:solidFill>
            </a:endParaRPr>
          </a:p>
        </p:txBody>
      </p:sp>
      <p:sp>
        <p:nvSpPr>
          <p:cNvPr id="35" name="Google Shape;35;p9"/>
          <p:cNvSpPr txBox="1"/>
          <p:nvPr/>
        </p:nvSpPr>
        <p:spPr>
          <a:xfrm>
            <a:off x="712175" y="5523675"/>
            <a:ext cx="7776900" cy="10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Slides </a:t>
            </a:r>
            <a:r>
              <a:rPr lang="en-US" dirty="0"/>
              <a:t>adopted from Openintro.org</a:t>
            </a:r>
          </a:p>
          <a:p>
            <a:pPr marL="0" lvl="0" indent="0" algn="l" rtl="0">
              <a:spcBef>
                <a:spcPts val="0"/>
              </a:spcBef>
              <a:spcAft>
                <a:spcPts val="0"/>
              </a:spcAft>
              <a:buNone/>
            </a:pPr>
            <a:endParaRPr sz="2600" dirty="0">
              <a:solidFill>
                <a:srgbClr val="FF0000"/>
              </a:solidFill>
            </a:endParaRPr>
          </a:p>
        </p:txBody>
      </p:sp>
      <p:sp>
        <p:nvSpPr>
          <p:cNvPr id="4" name="Google Shape;35;p9">
            <a:extLst>
              <a:ext uri="{FF2B5EF4-FFF2-40B4-BE49-F238E27FC236}">
                <a16:creationId xmlns:a16="http://schemas.microsoft.com/office/drawing/2014/main" id="{5FF66FEB-3891-B72E-FA18-A81B418EED1B}"/>
              </a:ext>
            </a:extLst>
          </p:cNvPr>
          <p:cNvSpPr txBox="1"/>
          <p:nvPr/>
        </p:nvSpPr>
        <p:spPr>
          <a:xfrm>
            <a:off x="712175" y="4171125"/>
            <a:ext cx="7776900" cy="10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Material: DeGroot and </a:t>
            </a:r>
            <a:r>
              <a:rPr lang="en-US" dirty="0" err="1"/>
              <a:t>Schervish</a:t>
            </a:r>
            <a:r>
              <a:rPr lang="en-US" dirty="0"/>
              <a:t> 9.7, 11.6</a:t>
            </a:r>
          </a:p>
          <a:p>
            <a:pPr marL="0" lvl="0" indent="0" algn="l" rtl="0">
              <a:spcBef>
                <a:spcPts val="0"/>
              </a:spcBef>
              <a:spcAft>
                <a:spcPts val="0"/>
              </a:spcAft>
              <a:buNone/>
            </a:pPr>
            <a:r>
              <a:rPr lang="en-US" dirty="0" err="1"/>
              <a:t>OpenStatistics</a:t>
            </a:r>
            <a:r>
              <a:rPr lang="en-US" dirty="0"/>
              <a:t> Chapter 7.3</a:t>
            </a:r>
          </a:p>
          <a:p>
            <a:pPr marL="0" lvl="0" indent="0" algn="l" rtl="0">
              <a:spcBef>
                <a:spcPts val="0"/>
              </a:spcBef>
              <a:spcAft>
                <a:spcPts val="0"/>
              </a:spcAft>
              <a:buNone/>
            </a:pPr>
            <a:endParaRPr sz="2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Research question</a:t>
            </a:r>
            <a:endParaRPr sz="3000" b="1">
              <a:solidFill>
                <a:srgbClr val="3A81BA"/>
              </a:solidFill>
            </a:endParaRPr>
          </a:p>
        </p:txBody>
      </p:sp>
      <p:sp>
        <p:nvSpPr>
          <p:cNvPr id="91" name="Google Shape;91;p18"/>
          <p:cNvSpPr txBox="1"/>
          <p:nvPr/>
        </p:nvSpPr>
        <p:spPr>
          <a:xfrm flipH="1">
            <a:off x="457250" y="878250"/>
            <a:ext cx="8545500" cy="547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Is there a difference between the mean aldrin concentrations among the three levels? </a:t>
            </a:r>
            <a:endParaRPr sz="2200">
              <a:solidFill>
                <a:schemeClr val="accent1"/>
              </a:solidFill>
            </a:endParaRPr>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Char char="●"/>
            </a:pPr>
            <a:r>
              <a:rPr lang="en" sz="2200"/>
              <a:t>To compare means of 2 groups we use a </a:t>
            </a:r>
            <a:r>
              <a:rPr lang="en" sz="2200" i="1"/>
              <a:t>Z</a:t>
            </a:r>
            <a:r>
              <a:rPr lang="en" sz="2200"/>
              <a:t> or a </a:t>
            </a:r>
            <a:r>
              <a:rPr lang="en" sz="2200" i="1"/>
              <a:t>T</a:t>
            </a:r>
            <a:r>
              <a:rPr lang="en" sz="2200"/>
              <a:t> statistic</a:t>
            </a:r>
            <a:endParaRPr sz="2200"/>
          </a:p>
          <a:p>
            <a:pPr marL="457200" lvl="0" indent="-368300" algn="l" rtl="0">
              <a:lnSpc>
                <a:spcPct val="115000"/>
              </a:lnSpc>
              <a:spcBef>
                <a:spcPts val="0"/>
              </a:spcBef>
              <a:spcAft>
                <a:spcPts val="0"/>
              </a:spcAft>
              <a:buSzPts val="2200"/>
              <a:buChar char="●"/>
            </a:pPr>
            <a:r>
              <a:rPr lang="en" sz="2200"/>
              <a:t>To compare means of 3+ groups we use a new test called </a:t>
            </a:r>
            <a:r>
              <a:rPr lang="en" sz="2200" i="1">
                <a:solidFill>
                  <a:schemeClr val="accent1"/>
                </a:solidFill>
              </a:rPr>
              <a:t>ANOVA</a:t>
            </a:r>
            <a:r>
              <a:rPr lang="en" sz="2200"/>
              <a:t> and a new statistic called </a:t>
            </a:r>
            <a:r>
              <a:rPr lang="en" sz="2200" i="1">
                <a:solidFill>
                  <a:schemeClr val="accent1"/>
                </a:solidFill>
              </a:rPr>
              <a:t>F</a:t>
            </a:r>
            <a:endParaRPr sz="2200" i="1">
              <a:solidFill>
                <a:schemeClr val="accent1"/>
              </a:solidFill>
            </a:endParaRPr>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EA9E-1C95-BA02-AE00-0CC851FA5E0A}"/>
              </a:ext>
            </a:extLst>
          </p:cNvPr>
          <p:cNvSpPr>
            <a:spLocks noGrp="1"/>
          </p:cNvSpPr>
          <p:nvPr>
            <p:ph type="title"/>
          </p:nvPr>
        </p:nvSpPr>
        <p:spPr/>
        <p:txBody>
          <a:bodyPr/>
          <a:lstStyle/>
          <a:p>
            <a:r>
              <a:rPr lang="en-US" dirty="0"/>
              <a:t>The F distributions </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E394417-0775-580E-9A91-9F4456314F74}"/>
                  </a:ext>
                </a:extLst>
              </p:cNvPr>
              <p:cNvSpPr>
                <a:spLocks noGrp="1"/>
              </p:cNvSpPr>
              <p:nvPr>
                <p:ph type="body" idx="1"/>
              </p:nvPr>
            </p:nvSpPr>
            <p:spPr/>
            <p:txBody>
              <a:bodyPr/>
              <a:lstStyle/>
              <a:p>
                <a:pPr marL="38100" indent="0">
                  <a:buNone/>
                </a:pPr>
                <a:r>
                  <a:rPr lang="en-US" sz="2400" dirty="0"/>
                  <a:t>Definition: Let </a:t>
                </a:r>
                <a14:m>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rPr>
                      <m:t> </m:t>
                    </m:r>
                  </m:oMath>
                </a14:m>
                <a:r>
                  <a:rPr lang="en-US" sz="2400" dirty="0"/>
                  <a:t> and </a:t>
                </a:r>
                <a14:m>
                  <m:oMath xmlns:m="http://schemas.openxmlformats.org/officeDocument/2006/math">
                    <m:r>
                      <a:rPr lang="en-US" sz="2400" b="0" i="1" smtClean="0">
                        <a:latin typeface="Cambria Math" panose="02040503050406030204" pitchFamily="18" charset="0"/>
                      </a:rPr>
                      <m:t>𝑊</m:t>
                    </m:r>
                  </m:oMath>
                </a14:m>
                <a:r>
                  <a:rPr lang="en-US" sz="2400" dirty="0"/>
                  <a:t> be independent random variables such that </a:t>
                </a:r>
                <a:endParaRPr lang="el-GR" sz="2400" b="0" i="1" dirty="0">
                  <a:latin typeface="Cambria Math" panose="02040503050406030204" pitchFamily="18" charset="0"/>
                </a:endParaRPr>
              </a:p>
              <a:p>
                <a14:m>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rPr>
                      <m:t> </m:t>
                    </m:r>
                  </m:oMath>
                </a14:m>
                <a:r>
                  <a:rPr lang="en-US" sz="2400" dirty="0"/>
                  <a:t> has the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𝜒</m:t>
                        </m:r>
                      </m:e>
                      <m:sup>
                        <m:r>
                          <a:rPr lang="en-US" sz="2400" b="0" i="1" smtClean="0">
                            <a:latin typeface="Cambria Math" panose="02040503050406030204" pitchFamily="18" charset="0"/>
                          </a:rPr>
                          <m:t>2</m:t>
                        </m:r>
                      </m:sup>
                    </m:sSup>
                  </m:oMath>
                </a14:m>
                <a:r>
                  <a:rPr lang="en-US" sz="2400" dirty="0"/>
                  <a:t> distribution with </a:t>
                </a:r>
                <a14:m>
                  <m:oMath xmlns:m="http://schemas.openxmlformats.org/officeDocument/2006/math">
                    <m:r>
                      <a:rPr lang="en-US" sz="2400" b="0" i="1" smtClean="0">
                        <a:latin typeface="Cambria Math" panose="02040503050406030204" pitchFamily="18" charset="0"/>
                      </a:rPr>
                      <m:t>𝑚</m:t>
                    </m:r>
                  </m:oMath>
                </a14:m>
                <a:r>
                  <a:rPr lang="en-US" sz="2400" dirty="0"/>
                  <a:t> degrees of freedom and </a:t>
                </a:r>
                <a:endParaRPr lang="el-GR" sz="2400" b="0" i="1" dirty="0">
                  <a:latin typeface="Cambria Math" panose="02040503050406030204" pitchFamily="18" charset="0"/>
                </a:endParaRPr>
              </a:p>
              <a:p>
                <a14:m>
                  <m:oMath xmlns:m="http://schemas.openxmlformats.org/officeDocument/2006/math">
                    <m:r>
                      <a:rPr lang="en-US" sz="2400" b="0" i="1" smtClean="0">
                        <a:latin typeface="Cambria Math" panose="02040503050406030204" pitchFamily="18" charset="0"/>
                      </a:rPr>
                      <m:t>𝑊</m:t>
                    </m:r>
                  </m:oMath>
                </a14:m>
                <a:r>
                  <a:rPr lang="en-US" sz="2400" dirty="0"/>
                  <a:t> has the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𝜒</m:t>
                        </m:r>
                      </m:e>
                      <m:sup>
                        <m:r>
                          <a:rPr lang="en-US" sz="2400" b="0" i="1" smtClean="0">
                            <a:latin typeface="Cambria Math" panose="02040503050406030204" pitchFamily="18" charset="0"/>
                          </a:rPr>
                          <m:t>2</m:t>
                        </m:r>
                      </m:sup>
                    </m:sSup>
                  </m:oMath>
                </a14:m>
                <a:r>
                  <a:rPr lang="en-US" sz="2400" dirty="0"/>
                  <a:t> distribution with </a:t>
                </a:r>
                <a14:m>
                  <m:oMath xmlns:m="http://schemas.openxmlformats.org/officeDocument/2006/math">
                    <m:r>
                      <a:rPr lang="en-US" sz="2400" b="0" i="1" smtClean="0">
                        <a:latin typeface="Cambria Math" panose="02040503050406030204" pitchFamily="18" charset="0"/>
                      </a:rPr>
                      <m:t>𝑛</m:t>
                    </m:r>
                  </m:oMath>
                </a14:m>
                <a:r>
                  <a:rPr lang="en-US" sz="2400" dirty="0"/>
                  <a:t> degrees of freedom,</a:t>
                </a:r>
                <a:endParaRPr lang="el-GR" sz="2400" dirty="0"/>
              </a:p>
              <a:p>
                <a:pPr marL="38100" indent="0">
                  <a:buNone/>
                </a:pPr>
                <a:r>
                  <a:rPr lang="en-US" sz="2400" dirty="0"/>
                  <a:t>where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 </m:t>
                    </m:r>
                  </m:oMath>
                </a14:m>
                <a:r>
                  <a:rPr lang="en-US" sz="2400" dirty="0"/>
                  <a:t> and </a:t>
                </a:r>
                <a14:m>
                  <m:oMath xmlns:m="http://schemas.openxmlformats.org/officeDocument/2006/math">
                    <m:r>
                      <a:rPr lang="en-US" sz="2400" b="0" i="1" smtClean="0">
                        <a:latin typeface="Cambria Math" panose="02040503050406030204" pitchFamily="18" charset="0"/>
                      </a:rPr>
                      <m:t>𝑛</m:t>
                    </m:r>
                  </m:oMath>
                </a14:m>
                <a:r>
                  <a:rPr lang="en-US" sz="2400" dirty="0"/>
                  <a:t> are positive integers. </a:t>
                </a:r>
                <a:endParaRPr lang="el-GR" sz="2400" dirty="0"/>
              </a:p>
              <a:p>
                <a:pPr marL="38100" indent="0">
                  <a:buNone/>
                </a:pPr>
                <a:endParaRPr lang="el-GR" sz="2400" dirty="0"/>
              </a:p>
              <a:p>
                <a:pPr marL="38100" indent="0">
                  <a:buNone/>
                </a:pPr>
                <a:r>
                  <a:rPr lang="en-US" sz="2400" dirty="0"/>
                  <a:t>Then the random variable</a:t>
                </a:r>
                <a14:m>
                  <m:oMath xmlns:m="http://schemas.openxmlformats.org/officeDocument/2006/math">
                    <m:r>
                      <a:rPr lang="el-GR" sz="2400" b="0" i="0" smtClean="0">
                        <a:latin typeface="Cambria Math" panose="02040503050406030204" pitchFamily="18" charset="0"/>
                      </a:rPr>
                      <m:t> </m:t>
                    </m:r>
                    <m:r>
                      <a:rPr lang="en-US" sz="2400" b="0" i="1" smtClean="0">
                        <a:latin typeface="Cambria Math" panose="02040503050406030204" pitchFamily="18" charset="0"/>
                      </a:rPr>
                      <m:t>𝑋</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𝑚</m:t>
                        </m:r>
                      </m:num>
                      <m:den>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b="0" i="1" smtClean="0">
                            <a:latin typeface="Cambria Math" panose="02040503050406030204" pitchFamily="18" charset="0"/>
                          </a:rPr>
                          <m:t>𝑛</m:t>
                        </m:r>
                      </m:den>
                    </m:f>
                    <m:r>
                      <a:rPr lang="en-US" sz="2400" b="0" i="1" smtClean="0">
                        <a:latin typeface="Cambria Math" panose="02040503050406030204" pitchFamily="18" charset="0"/>
                      </a:rPr>
                      <m:t> </m:t>
                    </m:r>
                  </m:oMath>
                </a14:m>
                <a:r>
                  <a:rPr lang="en-US" sz="2400" dirty="0"/>
                  <a:t> follows an </a:t>
                </a:r>
                <a14:m>
                  <m:oMath xmlns:m="http://schemas.openxmlformats.org/officeDocument/2006/math">
                    <m:r>
                      <a:rPr lang="en-US" sz="2400" b="0" i="1" smtClean="0">
                        <a:latin typeface="Cambria Math" panose="02040503050406030204" pitchFamily="18" charset="0"/>
                      </a:rPr>
                      <m:t>𝐹</m:t>
                    </m:r>
                  </m:oMath>
                </a14:m>
                <a:r>
                  <a:rPr lang="en-US" sz="2400" dirty="0"/>
                  <a:t>-distribution with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 </m:t>
                    </m:r>
                  </m:oMath>
                </a14:m>
                <a:r>
                  <a:rPr lang="en-US" sz="2400" dirty="0"/>
                  <a:t>and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 </m:t>
                    </m:r>
                  </m:oMath>
                </a14:m>
                <a:r>
                  <a:rPr lang="en-US" sz="2400" dirty="0"/>
                  <a:t>degrees of freedom.  </a:t>
                </a:r>
              </a:p>
            </p:txBody>
          </p:sp>
        </mc:Choice>
        <mc:Fallback>
          <p:sp>
            <p:nvSpPr>
              <p:cNvPr id="3" name="Text Placeholder 2">
                <a:extLst>
                  <a:ext uri="{FF2B5EF4-FFF2-40B4-BE49-F238E27FC236}">
                    <a16:creationId xmlns:a16="http://schemas.microsoft.com/office/drawing/2014/main" id="{1E394417-0775-580E-9A91-9F4456314F74}"/>
                  </a:ext>
                </a:extLst>
              </p:cNvPr>
              <p:cNvSpPr>
                <a:spLocks noGrp="1" noRot="1" noChangeAspect="1" noMove="1" noResize="1" noEditPoints="1" noAdjustHandles="1" noChangeArrowheads="1" noChangeShapeType="1" noTextEdit="1"/>
              </p:cNvSpPr>
              <p:nvPr>
                <p:ph type="body" idx="1"/>
              </p:nvPr>
            </p:nvSpPr>
            <p:spPr>
              <a:blipFill>
                <a:blip r:embed="rId3"/>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294691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1ADA-09B8-1D9A-3F31-C725E7643957}"/>
              </a:ext>
            </a:extLst>
          </p:cNvPr>
          <p:cNvSpPr>
            <a:spLocks noGrp="1"/>
          </p:cNvSpPr>
          <p:nvPr>
            <p:ph type="title"/>
          </p:nvPr>
        </p:nvSpPr>
        <p:spPr/>
        <p:txBody>
          <a:bodyPr/>
          <a:lstStyle/>
          <a:p>
            <a:r>
              <a:rPr lang="en-US" dirty="0"/>
              <a:t>The F distributions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67AE4FE-4336-8719-2246-A8B214CD3BC5}"/>
                  </a:ext>
                </a:extLst>
              </p:cNvPr>
              <p:cNvSpPr txBox="1"/>
              <p:nvPr/>
            </p:nvSpPr>
            <p:spPr>
              <a:xfrm>
                <a:off x="523875" y="2428875"/>
                <a:ext cx="7629974" cy="13462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Γ</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𝑛</m:t>
                                  </m:r>
                                </m:e>
                              </m:d>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num>
                                <m:den>
                                  <m:r>
                                    <a:rPr lang="en-US" sz="2400" b="0" i="1" smtClean="0">
                                      <a:latin typeface="Cambria Math" panose="02040503050406030204" pitchFamily="18" charset="0"/>
                                    </a:rPr>
                                    <m:t>2</m:t>
                                  </m:r>
                                </m:den>
                              </m:f>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sup>
                          </m:sSup>
                        </m:num>
                        <m:den>
                          <m:r>
                            <m:rPr>
                              <m:sty m:val="p"/>
                            </m:rPr>
                            <a:rPr lang="en-US" sz="2400" b="0" i="0" smtClean="0">
                              <a:latin typeface="Cambria Math" panose="02040503050406030204" pitchFamily="18" charset="0"/>
                            </a:rPr>
                            <m:t>Γ</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𝑚</m:t>
                              </m:r>
                            </m:e>
                          </m:d>
                          <m:r>
                            <m:rPr>
                              <m:sty m:val="p"/>
                            </m:rPr>
                            <a:rPr lang="en-US" sz="2400" b="0" i="0" smtClean="0">
                              <a:latin typeface="Cambria Math" panose="02040503050406030204" pitchFamily="18" charset="0"/>
                            </a:rPr>
                            <m:t>Γ</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b="0" i="1" smtClean="0">
                                  <a:latin typeface="Cambria Math" panose="02040503050406030204" pitchFamily="18" charset="0"/>
                                </a:rPr>
                                <m:t>𝑛</m:t>
                              </m:r>
                            </m:e>
                          </m:d>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−1</m:t>
                              </m:r>
                            </m:sup>
                          </m:sSup>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𝑚𝑥</m:t>
                                  </m:r>
                                  <m:r>
                                    <a:rPr lang="en-US" sz="2400" b="0" i="1" smtClean="0">
                                      <a:latin typeface="Cambria Math" panose="02040503050406030204" pitchFamily="18" charset="0"/>
                                    </a:rPr>
                                    <m:t>+</m:t>
                                  </m:r>
                                  <m:r>
                                    <a:rPr lang="en-US" sz="2400" b="0" i="1" smtClean="0">
                                      <a:latin typeface="Cambria Math" panose="02040503050406030204" pitchFamily="18" charset="0"/>
                                    </a:rPr>
                                    <m:t>𝑛</m:t>
                                  </m:r>
                                </m:e>
                              </m:d>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sup>
                          </m:sSup>
                        </m:den>
                      </m:f>
                      <m:r>
                        <a:rPr lang="en-US" sz="2400" b="0" i="0" smtClean="0">
                          <a:latin typeface="Cambria Math" panose="02040503050406030204" pitchFamily="18" charset="0"/>
                        </a:rPr>
                        <m:t>,  </m:t>
                      </m:r>
                      <m:r>
                        <a:rPr lang="en-US" sz="2400" b="0" i="1" smtClean="0">
                          <a:latin typeface="Cambria Math" panose="02040503050406030204" pitchFamily="18" charset="0"/>
                        </a:rPr>
                        <m:t>𝑥</m:t>
                      </m:r>
                      <m:r>
                        <a:rPr lang="en-US" sz="2400" b="0" i="0" smtClean="0">
                          <a:latin typeface="Cambria Math" panose="02040503050406030204" pitchFamily="18" charset="0"/>
                        </a:rPr>
                        <m:t>&gt;0 </m:t>
                      </m:r>
                    </m:oMath>
                  </m:oMathPara>
                </a14:m>
                <a:endParaRPr lang="en-US" sz="2400" dirty="0"/>
              </a:p>
            </p:txBody>
          </p:sp>
        </mc:Choice>
        <mc:Fallback xmlns="">
          <p:sp>
            <p:nvSpPr>
              <p:cNvPr id="4" name="TextBox 3">
                <a:extLst>
                  <a:ext uri="{FF2B5EF4-FFF2-40B4-BE49-F238E27FC236}">
                    <a16:creationId xmlns:a16="http://schemas.microsoft.com/office/drawing/2014/main" id="{567AE4FE-4336-8719-2246-A8B214CD3BC5}"/>
                  </a:ext>
                </a:extLst>
              </p:cNvPr>
              <p:cNvSpPr txBox="1">
                <a:spLocks noRot="1" noChangeAspect="1" noMove="1" noResize="1" noEditPoints="1" noAdjustHandles="1" noChangeArrowheads="1" noChangeShapeType="1" noTextEdit="1"/>
              </p:cNvSpPr>
              <p:nvPr/>
            </p:nvSpPr>
            <p:spPr>
              <a:xfrm>
                <a:off x="523875" y="2428875"/>
                <a:ext cx="7629974" cy="1346266"/>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1D2580C-1F68-948C-F8E2-ACC00356BEFB}"/>
              </a:ext>
            </a:extLst>
          </p:cNvPr>
          <p:cNvSpPr txBox="1"/>
          <p:nvPr/>
        </p:nvSpPr>
        <p:spPr>
          <a:xfrm>
            <a:off x="523875" y="1769368"/>
            <a:ext cx="2209800" cy="369332"/>
          </a:xfrm>
          <a:prstGeom prst="rect">
            <a:avLst/>
          </a:prstGeom>
          <a:noFill/>
        </p:spPr>
        <p:txBody>
          <a:bodyPr wrap="square" rtlCol="0">
            <a:spAutoFit/>
          </a:bodyPr>
          <a:lstStyle/>
          <a:p>
            <a:r>
              <a:rPr lang="en-US" sz="1800" dirty="0"/>
              <a:t>pdf: </a:t>
            </a:r>
          </a:p>
        </p:txBody>
      </p:sp>
      <p:sp>
        <p:nvSpPr>
          <p:cNvPr id="6" name="TextBox 5">
            <a:extLst>
              <a:ext uri="{FF2B5EF4-FFF2-40B4-BE49-F238E27FC236}">
                <a16:creationId xmlns:a16="http://schemas.microsoft.com/office/drawing/2014/main" id="{B7987804-581B-5293-6570-055C4ADF0541}"/>
              </a:ext>
            </a:extLst>
          </p:cNvPr>
          <p:cNvSpPr txBox="1"/>
          <p:nvPr/>
        </p:nvSpPr>
        <p:spPr>
          <a:xfrm>
            <a:off x="457200" y="4719301"/>
            <a:ext cx="3981450" cy="707886"/>
          </a:xfrm>
          <a:prstGeom prst="rect">
            <a:avLst/>
          </a:prstGeom>
          <a:noFill/>
        </p:spPr>
        <p:txBody>
          <a:bodyPr wrap="square" rtlCol="0">
            <a:spAutoFit/>
          </a:bodyPr>
          <a:lstStyle/>
          <a:p>
            <a:r>
              <a:rPr lang="en-US" sz="2000" dirty="0"/>
              <a:t>Python </a:t>
            </a:r>
            <a:r>
              <a:rPr lang="en-US" sz="2000" dirty="0" err="1"/>
              <a:t>scipy.stats.f</a:t>
            </a:r>
            <a:endParaRPr lang="en-US" sz="2000" dirty="0"/>
          </a:p>
          <a:p>
            <a:r>
              <a:rPr lang="en-US" sz="2000" dirty="0"/>
              <a:t>Quantile using </a:t>
            </a:r>
            <a:r>
              <a:rPr lang="en-US" sz="2000" dirty="0" err="1"/>
              <a:t>f.ppf</a:t>
            </a:r>
            <a:endParaRPr lang="en-US" sz="2000" dirty="0"/>
          </a:p>
        </p:txBody>
      </p:sp>
    </p:spTree>
    <p:extLst>
      <p:ext uri="{BB962C8B-B14F-4D97-AF65-F5344CB8AC3E}">
        <p14:creationId xmlns:p14="http://schemas.microsoft.com/office/powerpoint/2010/main" val="142424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704B-8C1C-051D-5039-11822B3118E0}"/>
              </a:ext>
            </a:extLst>
          </p:cNvPr>
          <p:cNvSpPr>
            <a:spLocks noGrp="1"/>
          </p:cNvSpPr>
          <p:nvPr>
            <p:ph type="title"/>
          </p:nvPr>
        </p:nvSpPr>
        <p:spPr/>
        <p:txBody>
          <a:bodyPr/>
          <a:lstStyle/>
          <a:p>
            <a:r>
              <a:rPr lang="en-US" dirty="0"/>
              <a:t>The F distributions</a:t>
            </a:r>
          </a:p>
        </p:txBody>
      </p:sp>
      <p:pic>
        <p:nvPicPr>
          <p:cNvPr id="6" name="Picture 5" descr="Chart&#10;&#10;Description automatically generated">
            <a:extLst>
              <a:ext uri="{FF2B5EF4-FFF2-40B4-BE49-F238E27FC236}">
                <a16:creationId xmlns:a16="http://schemas.microsoft.com/office/drawing/2014/main" id="{774B6CE2-44B4-E35A-A7D9-D70C59DA3CED}"/>
              </a:ext>
            </a:extLst>
          </p:cNvPr>
          <p:cNvPicPr>
            <a:picLocks noChangeAspect="1"/>
          </p:cNvPicPr>
          <p:nvPr/>
        </p:nvPicPr>
        <p:blipFill>
          <a:blip r:embed="rId2"/>
          <a:stretch>
            <a:fillRect/>
          </a:stretch>
        </p:blipFill>
        <p:spPr>
          <a:xfrm>
            <a:off x="542300" y="1417638"/>
            <a:ext cx="7134850" cy="4756566"/>
          </a:xfrm>
          <a:prstGeom prst="rect">
            <a:avLst/>
          </a:prstGeom>
        </p:spPr>
      </p:pic>
    </p:spTree>
    <p:extLst>
      <p:ext uri="{BB962C8B-B14F-4D97-AF65-F5344CB8AC3E}">
        <p14:creationId xmlns:p14="http://schemas.microsoft.com/office/powerpoint/2010/main" val="262433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4217-79C4-46BA-976A-08E7A36644A9}"/>
              </a:ext>
            </a:extLst>
          </p:cNvPr>
          <p:cNvSpPr>
            <a:spLocks noGrp="1"/>
          </p:cNvSpPr>
          <p:nvPr>
            <p:ph type="title"/>
          </p:nvPr>
        </p:nvSpPr>
        <p:spPr/>
        <p:txBody>
          <a:bodyPr/>
          <a:lstStyle/>
          <a:p>
            <a:r>
              <a:rPr lang="en-US" dirty="0"/>
              <a:t>Comparing variances of two </a:t>
            </a:r>
            <a:r>
              <a:rPr lang="en-US" dirty="0" err="1"/>
              <a:t>normals</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9D5DF27-4FF3-99E0-F1D6-2DABF710A99F}"/>
                  </a:ext>
                </a:extLst>
              </p:cNvPr>
              <p:cNvSpPr>
                <a:spLocks noGrp="1"/>
              </p:cNvSpPr>
              <p:nvPr>
                <p:ph type="body" idx="1"/>
              </p:nvPr>
            </p:nvSpPr>
            <p:spPr>
              <a:xfrm>
                <a:off x="457199" y="1600200"/>
                <a:ext cx="8562975" cy="4967574"/>
              </a:xfrm>
            </p:spPr>
            <p:txBody>
              <a:bodyPr/>
              <a:lstStyle/>
              <a:p>
                <a:pPr marL="38100" indent="0">
                  <a:buNone/>
                </a:pPr>
                <a:r>
                  <a:rPr lang="en-US" sz="2400" dirty="0"/>
                  <a:t>Let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𝑁</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e>
                    </m:d>
                  </m:oMath>
                </a14:m>
                <a:r>
                  <a:rPr lang="en-US" sz="2400" dirty="0"/>
                  <a:t> and </a:t>
                </a:r>
                <a14:m>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oMath>
                </a14:m>
                <a:endParaRPr lang="en-US" sz="2400" dirty="0"/>
              </a:p>
              <a:p>
                <a:pPr marL="38100" indent="0">
                  <a:buNone/>
                </a:pPr>
                <a:endParaRPr lang="en-US" sz="2400" dirty="0"/>
              </a:p>
              <a:p>
                <a:pPr marL="38100" indent="0">
                  <a:buNone/>
                </a:pPr>
                <a:r>
                  <a:rPr lang="en-US" sz="2400" dirty="0"/>
                  <a:t>Reminder: </a:t>
                </a:r>
                <a14:m>
                  <m:oMath xmlns:m="http://schemas.openxmlformats.org/officeDocument/2006/math">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num>
                      <m:den>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den>
                    </m:f>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𝜒</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a14:m>
                <a:r>
                  <a:rPr lang="en-US" sz="2400" dirty="0"/>
                  <a:t>, where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d>
                          </m:e>
                          <m:sup>
                            <m:r>
                              <a:rPr lang="en-US" sz="2400" b="0" i="1" smtClean="0">
                                <a:latin typeface="Cambria Math" panose="02040503050406030204" pitchFamily="18" charset="0"/>
                              </a:rPr>
                              <m:t>2</m:t>
                            </m:r>
                          </m:sup>
                        </m:sSup>
                      </m:e>
                    </m:nary>
                  </m:oMath>
                </a14:m>
                <a:endParaRPr lang="en-US" sz="2400" b="0" dirty="0"/>
              </a:p>
            </p:txBody>
          </p:sp>
        </mc:Choice>
        <mc:Fallback>
          <p:sp>
            <p:nvSpPr>
              <p:cNvPr id="3" name="Text Placeholder 2">
                <a:extLst>
                  <a:ext uri="{FF2B5EF4-FFF2-40B4-BE49-F238E27FC236}">
                    <a16:creationId xmlns:a16="http://schemas.microsoft.com/office/drawing/2014/main" id="{F9D5DF27-4FF3-99E0-F1D6-2DABF710A99F}"/>
                  </a:ext>
                </a:extLst>
              </p:cNvPr>
              <p:cNvSpPr>
                <a:spLocks noGrp="1" noRot="1" noChangeAspect="1" noMove="1" noResize="1" noEditPoints="1" noAdjustHandles="1" noChangeArrowheads="1" noChangeShapeType="1" noTextEdit="1"/>
              </p:cNvSpPr>
              <p:nvPr>
                <p:ph type="body" idx="1"/>
              </p:nvPr>
            </p:nvSpPr>
            <p:spPr>
              <a:xfrm>
                <a:off x="457199" y="1600200"/>
                <a:ext cx="8562975" cy="4967574"/>
              </a:xfrm>
              <a:blipFill>
                <a:blip r:embed="rId2"/>
                <a:stretch>
                  <a:fillRect l="-712"/>
                </a:stretch>
              </a:blipFill>
            </p:spPr>
            <p:txBody>
              <a:bodyPr/>
              <a:lstStyle/>
              <a:p>
                <a:r>
                  <a:rPr lang="en-US">
                    <a:noFill/>
                  </a:rPr>
                  <a:t> </a:t>
                </a:r>
              </a:p>
            </p:txBody>
          </p:sp>
        </mc:Fallback>
      </mc:AlternateContent>
    </p:spTree>
    <p:extLst>
      <p:ext uri="{BB962C8B-B14F-4D97-AF65-F5344CB8AC3E}">
        <p14:creationId xmlns:p14="http://schemas.microsoft.com/office/powerpoint/2010/main" val="19828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4217-79C4-46BA-976A-08E7A36644A9}"/>
              </a:ext>
            </a:extLst>
          </p:cNvPr>
          <p:cNvSpPr>
            <a:spLocks noGrp="1"/>
          </p:cNvSpPr>
          <p:nvPr>
            <p:ph type="title"/>
          </p:nvPr>
        </p:nvSpPr>
        <p:spPr/>
        <p:txBody>
          <a:bodyPr/>
          <a:lstStyle/>
          <a:p>
            <a:r>
              <a:rPr lang="en-US" dirty="0"/>
              <a:t>Comparing variances of two </a:t>
            </a:r>
            <a:r>
              <a:rPr lang="en-US" dirty="0" err="1"/>
              <a:t>normals</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9D5DF27-4FF3-99E0-F1D6-2DABF710A99F}"/>
                  </a:ext>
                </a:extLst>
              </p:cNvPr>
              <p:cNvSpPr>
                <a:spLocks noGrp="1"/>
              </p:cNvSpPr>
              <p:nvPr>
                <p:ph type="body" idx="1"/>
              </p:nvPr>
            </p:nvSpPr>
            <p:spPr>
              <a:xfrm>
                <a:off x="457199" y="1600200"/>
                <a:ext cx="8562975" cy="4967574"/>
              </a:xfrm>
            </p:spPr>
            <p:txBody>
              <a:bodyPr/>
              <a:lstStyle/>
              <a:p>
                <a:pPr marL="38100" indent="0">
                  <a:buNone/>
                </a:pPr>
                <a:r>
                  <a:rPr lang="en-US" sz="2400" dirty="0"/>
                  <a:t>Let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𝑁</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e>
                    </m:d>
                  </m:oMath>
                </a14:m>
                <a:r>
                  <a:rPr lang="en-US" sz="2400" dirty="0"/>
                  <a:t> and </a:t>
                </a:r>
                <a14:m>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oMath>
                </a14:m>
                <a:endParaRPr lang="en-US" sz="2400" dirty="0"/>
              </a:p>
              <a:p>
                <a:pPr marL="38100" indent="0">
                  <a:buNone/>
                </a:pPr>
                <a:endParaRPr lang="en-US" sz="2400" dirty="0"/>
              </a:p>
              <a:p>
                <a:pPr marL="38100" indent="0">
                  <a:buNone/>
                </a:pPr>
                <a:r>
                  <a:rPr lang="en-US" sz="2400" dirty="0"/>
                  <a:t>Reminder: </a:t>
                </a:r>
                <a14:m>
                  <m:oMath xmlns:m="http://schemas.openxmlformats.org/officeDocument/2006/math">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num>
                      <m:den>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den>
                    </m:f>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𝜒</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a14:m>
                <a:r>
                  <a:rPr lang="en-US" sz="2400" dirty="0"/>
                  <a:t>, where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d>
                          </m:e>
                          <m:sup>
                            <m:r>
                              <a:rPr lang="en-US" sz="2400" b="0" i="1" smtClean="0">
                                <a:latin typeface="Cambria Math" panose="02040503050406030204" pitchFamily="18" charset="0"/>
                              </a:rPr>
                              <m:t>2</m:t>
                            </m:r>
                          </m:sup>
                        </m:sSup>
                      </m:e>
                    </m:nary>
                  </m:oMath>
                </a14:m>
                <a:endParaRPr lang="en-US" sz="2400" b="0" dirty="0"/>
              </a:p>
              <a:p>
                <a:pPr marL="38100" indent="0">
                  <a:buNone/>
                </a:pPr>
                <a:endParaRPr lang="en-US" sz="2400" b="0" dirty="0"/>
              </a:p>
              <a:p>
                <a:pPr marL="38100" indent="0">
                  <a:buNone/>
                </a:pPr>
                <a:r>
                  <a:rPr lang="en-US" sz="2400" b="0" dirty="0"/>
                  <a:t>Let </a:t>
                </a:r>
                <a14:m>
                  <m:oMath xmlns:m="http://schemas.openxmlformats.org/officeDocument/2006/math">
                    <m:sSup>
                      <m:sSupPr>
                        <m:ctrlPr>
                          <a:rPr lang="en-US" sz="2400" b="0" i="1" smtClean="0">
                            <a:latin typeface="Cambria Math" panose="02040503050406030204" pitchFamily="18" charset="0"/>
                          </a:rPr>
                        </m:ctrlPr>
                      </m:sSupPr>
                      <m:e>
                        <m:r>
                          <m:rPr>
                            <m:sty m:val="p"/>
                          </m:rPr>
                          <a:rPr lang="en-US" sz="2400" i="1">
                            <a:latin typeface="Cambria Math" panose="02040503050406030204" pitchFamily="18" charset="0"/>
                          </a:rPr>
                          <m:t>V</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𝑚</m:t>
                            </m:r>
                            <m:r>
                              <a:rPr lang="en-US" sz="2400" b="0" i="1" smtClean="0">
                                <a:latin typeface="Cambria Math" panose="02040503050406030204" pitchFamily="18" charset="0"/>
                              </a:rPr>
                              <m:t>−1</m:t>
                            </m:r>
                          </m:e>
                        </m:d>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num>
                      <m:den>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𝑦</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den>
                    </m:f>
                    <m:r>
                      <a:rPr lang="en-US" sz="2400" b="0" i="1" smtClean="0">
                        <a:latin typeface="Cambria Math" panose="02040503050406030204" pitchFamily="18" charset="0"/>
                      </a:rPr>
                      <m:t> </m:t>
                    </m:r>
                  </m:oMath>
                </a14:m>
                <a:endParaRPr lang="en-US" sz="2400" dirty="0"/>
              </a:p>
              <a:p>
                <a:pPr marL="38100" indent="0">
                  <a:buNone/>
                </a:pPr>
                <a:endParaRPr lang="en-US" sz="2400" dirty="0"/>
              </a:p>
              <a:p>
                <a:pPr marL="38100" indent="0">
                  <a:buNone/>
                </a:pPr>
                <a:r>
                  <a:rPr lang="en-US" sz="2400" dirty="0"/>
                  <a:t>Then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 </m:t>
                    </m:r>
                  </m:oMath>
                </a14:m>
                <a:r>
                  <a:rPr lang="en-US" sz="2400" dirty="0"/>
                  <a:t>distribution with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−1, </m:t>
                    </m:r>
                    <m:r>
                      <a:rPr lang="en-US" sz="2400" b="0" i="1" smtClean="0">
                        <a:latin typeface="Cambria Math" panose="02040503050406030204" pitchFamily="18" charset="0"/>
                      </a:rPr>
                      <m:t>𝑛</m:t>
                    </m:r>
                    <m:r>
                      <a:rPr lang="en-US" sz="2400" b="0" i="1" smtClean="0">
                        <a:latin typeface="Cambria Math" panose="02040503050406030204" pitchFamily="18" charset="0"/>
                      </a:rPr>
                      <m:t>−1 </m:t>
                    </m:r>
                  </m:oMath>
                </a14:m>
                <a:r>
                  <a:rPr lang="en-US" sz="2400" dirty="0"/>
                  <a:t>degrees of freedom.</a:t>
                </a:r>
              </a:p>
              <a:p>
                <a:pPr marL="38100" indent="0">
                  <a:buNone/>
                </a:pPr>
                <a:endParaRPr lang="en-US" sz="2400" dirty="0"/>
              </a:p>
              <a:p>
                <a:pPr marL="38100" indent="0">
                  <a:buNone/>
                </a:pPr>
                <a:r>
                  <a:rPr lang="en-US" sz="2400" dirty="0"/>
                  <a:t>If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a14:m>
                <a:r>
                  <a:rPr lang="en-US" sz="2400" dirty="0"/>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2</m:t>
                        </m:r>
                      </m:sub>
                      <m:sup>
                        <m:r>
                          <a:rPr lang="en-US" sz="2400" i="1">
                            <a:latin typeface="Cambria Math" panose="02040503050406030204" pitchFamily="18" charset="0"/>
                          </a:rPr>
                          <m:t>2</m:t>
                        </m:r>
                      </m:sup>
                    </m:sSubSup>
                  </m:oMath>
                </a14:m>
                <a:r>
                  <a:rPr lang="en-US" sz="2400" dirty="0"/>
                  <a:t>, then </a:t>
                </a:r>
                <a14:m>
                  <m:oMath xmlns:m="http://schemas.openxmlformats.org/officeDocument/2006/math">
                    <m:r>
                      <a:rPr lang="en-US" sz="2400" b="0" i="1" smtClean="0">
                        <a:latin typeface="Cambria Math" panose="02040503050406030204" pitchFamily="18" charset="0"/>
                      </a:rPr>
                      <m:t>𝑉</m:t>
                    </m:r>
                    <m:r>
                      <a:rPr lang="en-US" sz="2400" i="1">
                        <a:latin typeface="Cambria Math" panose="02040503050406030204" pitchFamily="18" charset="0"/>
                      </a:rPr>
                      <m: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𝑥</m:t>
                            </m:r>
                          </m:sub>
                          <m:sup>
                            <m:r>
                              <a:rPr lang="en-US" sz="2400" i="1">
                                <a:latin typeface="Cambria Math" panose="02040503050406030204" pitchFamily="18" charset="0"/>
                              </a:rPr>
                              <m:t>2</m:t>
                            </m:r>
                          </m:sup>
                        </m:sSubSup>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𝑚</m:t>
                            </m:r>
                            <m:r>
                              <a:rPr lang="en-US" sz="2400" i="1">
                                <a:latin typeface="Cambria Math" panose="02040503050406030204" pitchFamily="18" charset="0"/>
                              </a:rPr>
                              <m:t>−1</m:t>
                            </m:r>
                          </m:e>
                        </m:d>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𝑦</m:t>
                            </m:r>
                          </m:sub>
                          <m:sup>
                            <m:r>
                              <a:rPr lang="en-US" sz="2400" i="1">
                                <a:latin typeface="Cambria Math" panose="02040503050406030204" pitchFamily="18" charset="0"/>
                              </a:rPr>
                              <m:t>2</m:t>
                            </m:r>
                          </m:sup>
                        </m:sSubSup>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−1</m:t>
                            </m:r>
                          </m:e>
                        </m:d>
                      </m:den>
                    </m:f>
                  </m:oMath>
                </a14:m>
                <a:r>
                  <a:rPr lang="en-US" sz="2400" dirty="0"/>
                  <a:t> also follows the same distribution</a:t>
                </a:r>
              </a:p>
            </p:txBody>
          </p:sp>
        </mc:Choice>
        <mc:Fallback>
          <p:sp>
            <p:nvSpPr>
              <p:cNvPr id="3" name="Text Placeholder 2">
                <a:extLst>
                  <a:ext uri="{FF2B5EF4-FFF2-40B4-BE49-F238E27FC236}">
                    <a16:creationId xmlns:a16="http://schemas.microsoft.com/office/drawing/2014/main" id="{F9D5DF27-4FF3-99E0-F1D6-2DABF710A99F}"/>
                  </a:ext>
                </a:extLst>
              </p:cNvPr>
              <p:cNvSpPr>
                <a:spLocks noGrp="1" noRot="1" noChangeAspect="1" noMove="1" noResize="1" noEditPoints="1" noAdjustHandles="1" noChangeArrowheads="1" noChangeShapeType="1" noTextEdit="1"/>
              </p:cNvSpPr>
              <p:nvPr>
                <p:ph type="body" idx="1"/>
              </p:nvPr>
            </p:nvSpPr>
            <p:spPr>
              <a:xfrm>
                <a:off x="457199" y="1600200"/>
                <a:ext cx="8562975" cy="4967574"/>
              </a:xfrm>
              <a:blipFill>
                <a:blip r:embed="rId2"/>
                <a:stretch>
                  <a:fillRect l="-712"/>
                </a:stretch>
              </a:blipFill>
            </p:spPr>
            <p:txBody>
              <a:bodyPr/>
              <a:lstStyle/>
              <a:p>
                <a:r>
                  <a:rPr lang="en-US">
                    <a:noFill/>
                  </a:rPr>
                  <a:t> </a:t>
                </a:r>
              </a:p>
            </p:txBody>
          </p:sp>
        </mc:Fallback>
      </mc:AlternateContent>
    </p:spTree>
    <p:extLst>
      <p:ext uri="{BB962C8B-B14F-4D97-AF65-F5344CB8AC3E}">
        <p14:creationId xmlns:p14="http://schemas.microsoft.com/office/powerpoint/2010/main" val="210988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ANOVA</a:t>
            </a:r>
            <a:endParaRPr sz="3000" b="1">
              <a:solidFill>
                <a:srgbClr val="3A81BA"/>
              </a:solidFill>
            </a:endParaRPr>
          </a:p>
        </p:txBody>
      </p:sp>
      <p:sp>
        <p:nvSpPr>
          <p:cNvPr id="97" name="Google Shape;97;p19"/>
          <p:cNvSpPr txBox="1"/>
          <p:nvPr/>
        </p:nvSpPr>
        <p:spPr>
          <a:xfrm flipH="1">
            <a:off x="457250" y="878250"/>
            <a:ext cx="8545500" cy="547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t>ANOVA is used to assess whether the mean of the outcome variable is different for different levels of a categorical variable</a:t>
            </a:r>
            <a:endParaRPr sz="2200" dirty="0">
              <a:solidFill>
                <a:schemeClr val="accent1"/>
              </a:solidFill>
            </a:endParaRPr>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i="1" dirty="0">
              <a:solidFill>
                <a:schemeClr val="accent1"/>
              </a:solidFill>
            </a:endParaRPr>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ANOVA</a:t>
            </a:r>
            <a:endParaRPr sz="3000" b="1">
              <a:solidFill>
                <a:srgbClr val="3A81BA"/>
              </a:solidFill>
            </a:endParaRPr>
          </a:p>
        </p:txBody>
      </p:sp>
      <p:sp>
        <p:nvSpPr>
          <p:cNvPr id="103" name="Google Shape;103;p20"/>
          <p:cNvSpPr txBox="1"/>
          <p:nvPr/>
        </p:nvSpPr>
        <p:spPr>
          <a:xfrm flipH="1">
            <a:off x="457250" y="878250"/>
            <a:ext cx="8545500" cy="547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t>ANOVA is used to assess whether the mean of the outcome variable is different for different levels of a categorical variable</a:t>
            </a:r>
            <a:endParaRPr sz="2200" dirty="0">
              <a:solidFill>
                <a:schemeClr val="accent1"/>
              </a:solidFill>
            </a:endParaRPr>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	</a:t>
            </a:r>
            <a:r>
              <a:rPr lang="en" sz="2200" i="1" dirty="0">
                <a:solidFill>
                  <a:schemeClr val="accent1"/>
                </a:solidFill>
              </a:rPr>
              <a:t>H</a:t>
            </a:r>
            <a:r>
              <a:rPr lang="en" sz="2200" i="1" baseline="-25000" dirty="0">
                <a:solidFill>
                  <a:schemeClr val="accent1"/>
                </a:solidFill>
              </a:rPr>
              <a:t>0 </a:t>
            </a:r>
            <a:r>
              <a:rPr lang="en" sz="2200" dirty="0"/>
              <a:t>: The mean outcome is the same across all categories,</a:t>
            </a:r>
            <a:endParaRPr sz="2200" dirty="0"/>
          </a:p>
          <a:p>
            <a:pPr marL="0" lvl="0" indent="0" algn="l" rtl="0">
              <a:lnSpc>
                <a:spcPct val="115000"/>
              </a:lnSpc>
              <a:spcBef>
                <a:spcPts val="0"/>
              </a:spcBef>
              <a:spcAft>
                <a:spcPts val="0"/>
              </a:spcAft>
              <a:buNone/>
            </a:pPr>
            <a:endParaRPr sz="2200" dirty="0"/>
          </a:p>
          <a:p>
            <a:pPr marL="0" lvl="0" indent="0" algn="ctr" rtl="0">
              <a:lnSpc>
                <a:spcPct val="115000"/>
              </a:lnSpc>
              <a:spcBef>
                <a:spcPts val="0"/>
              </a:spcBef>
              <a:spcAft>
                <a:spcPts val="0"/>
              </a:spcAft>
              <a:buNone/>
            </a:pPr>
            <a:r>
              <a:rPr lang="en" sz="2200" dirty="0"/>
              <a:t>𝜇</a:t>
            </a:r>
            <a:r>
              <a:rPr lang="en" sz="2200" baseline="-25000" dirty="0"/>
              <a:t>1</a:t>
            </a:r>
            <a:r>
              <a:rPr lang="en" sz="2200" dirty="0"/>
              <a:t> = 𝜇</a:t>
            </a:r>
            <a:r>
              <a:rPr lang="en" sz="2200" baseline="-25000" dirty="0"/>
              <a:t>2</a:t>
            </a:r>
            <a:r>
              <a:rPr lang="en" sz="2200" dirty="0"/>
              <a:t> = … = 𝜇</a:t>
            </a:r>
            <a:r>
              <a:rPr lang="en" sz="2200" baseline="-25000" dirty="0"/>
              <a:t>k</a:t>
            </a:r>
            <a:r>
              <a:rPr lang="en" sz="2200" dirty="0"/>
              <a:t>,</a:t>
            </a:r>
            <a:endParaRPr sz="2200" dirty="0"/>
          </a:p>
          <a:p>
            <a:pPr marL="0" lvl="0" indent="0" algn="ctr" rtl="0">
              <a:lnSpc>
                <a:spcPct val="115000"/>
              </a:lnSpc>
              <a:spcBef>
                <a:spcPts val="0"/>
              </a:spcBef>
              <a:spcAft>
                <a:spcPts val="0"/>
              </a:spcAft>
              <a:buNone/>
            </a:pPr>
            <a:endParaRPr sz="2200" dirty="0"/>
          </a:p>
          <a:p>
            <a:pPr marL="457200" lvl="0" indent="0" algn="l" rtl="0">
              <a:lnSpc>
                <a:spcPct val="115000"/>
              </a:lnSpc>
              <a:spcBef>
                <a:spcPts val="0"/>
              </a:spcBef>
              <a:spcAft>
                <a:spcPts val="0"/>
              </a:spcAft>
              <a:buNone/>
            </a:pPr>
            <a:r>
              <a:rPr lang="en" sz="2200" dirty="0"/>
              <a:t>where  </a:t>
            </a:r>
            <a:r>
              <a:rPr lang="en" sz="2200" dirty="0">
                <a:solidFill>
                  <a:schemeClr val="dk1"/>
                </a:solidFill>
              </a:rPr>
              <a:t>𝜇</a:t>
            </a:r>
            <a:r>
              <a:rPr lang="en" sz="2200" baseline="-25000" dirty="0">
                <a:solidFill>
                  <a:schemeClr val="dk1"/>
                </a:solidFill>
              </a:rPr>
              <a:t>i</a:t>
            </a:r>
            <a:r>
              <a:rPr lang="en" sz="2200" dirty="0"/>
              <a:t> represents the mean of the outcome for observations      in category </a:t>
            </a:r>
            <a:r>
              <a:rPr lang="en" sz="2200" i="1" dirty="0"/>
              <a:t>i</a:t>
            </a:r>
            <a:endParaRPr sz="2200" i="1" dirty="0"/>
          </a:p>
          <a:p>
            <a:pPr marL="0" lvl="0" indent="0" algn="l" rtl="0">
              <a:lnSpc>
                <a:spcPct val="115000"/>
              </a:lnSpc>
              <a:spcBef>
                <a:spcPts val="0"/>
              </a:spcBef>
              <a:spcAft>
                <a:spcPts val="0"/>
              </a:spcAft>
              <a:buNone/>
            </a:pPr>
            <a:endParaRPr sz="2200" i="1" dirty="0">
              <a:solidFill>
                <a:schemeClr val="accent1"/>
              </a:solidFill>
            </a:endParaRPr>
          </a:p>
          <a:p>
            <a:pPr marL="0" lvl="0" indent="0" algn="l" rtl="0">
              <a:lnSpc>
                <a:spcPct val="115000"/>
              </a:lnSpc>
              <a:spcBef>
                <a:spcPts val="0"/>
              </a:spcBef>
              <a:spcAft>
                <a:spcPts val="0"/>
              </a:spcAft>
              <a:buNone/>
            </a:pPr>
            <a:r>
              <a:rPr lang="en" sz="2200" i="1" dirty="0">
                <a:solidFill>
                  <a:schemeClr val="accent1"/>
                </a:solidFill>
              </a:rPr>
              <a:t>	H</a:t>
            </a:r>
            <a:r>
              <a:rPr lang="en" sz="2200" i="1" baseline="-25000" dirty="0">
                <a:solidFill>
                  <a:schemeClr val="accent1"/>
                </a:solidFill>
              </a:rPr>
              <a:t>A </a:t>
            </a:r>
            <a:r>
              <a:rPr lang="en" sz="2200" dirty="0"/>
              <a:t>: At least one mean is different than others</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i="1">
                <a:solidFill>
                  <a:srgbClr val="3A81BA"/>
                </a:solidFill>
              </a:rPr>
              <a:t>z</a:t>
            </a:r>
            <a:r>
              <a:rPr lang="en" sz="3000" b="1">
                <a:solidFill>
                  <a:srgbClr val="3A81BA"/>
                </a:solidFill>
              </a:rPr>
              <a:t>/𝘵 test vs. ANOVA - Purpose</a:t>
            </a:r>
            <a:endParaRPr sz="3000" b="1">
              <a:solidFill>
                <a:srgbClr val="3A81BA"/>
              </a:solidFill>
            </a:endParaRPr>
          </a:p>
        </p:txBody>
      </p:sp>
      <p:sp>
        <p:nvSpPr>
          <p:cNvPr id="127" name="Google Shape;127;p24"/>
          <p:cNvSpPr txBox="1"/>
          <p:nvPr/>
        </p:nvSpPr>
        <p:spPr>
          <a:xfrm>
            <a:off x="264350" y="1098325"/>
            <a:ext cx="4211700" cy="52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i="1" dirty="0">
                <a:solidFill>
                  <a:schemeClr val="accent1"/>
                </a:solidFill>
              </a:rPr>
              <a:t>z</a:t>
            </a:r>
            <a:r>
              <a:rPr lang="en" sz="2000" b="1" dirty="0">
                <a:solidFill>
                  <a:schemeClr val="accent1"/>
                </a:solidFill>
              </a:rPr>
              <a:t>/𝘵 test</a:t>
            </a:r>
            <a:endParaRPr sz="2000" b="1" dirty="0">
              <a:solidFill>
                <a:schemeClr val="accent1"/>
              </a:solidFill>
            </a:endParaRPr>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Compare means from </a:t>
            </a:r>
            <a:r>
              <a:rPr lang="en" sz="2000" dirty="0">
                <a:solidFill>
                  <a:schemeClr val="accent1"/>
                </a:solidFill>
              </a:rPr>
              <a:t>two </a:t>
            </a:r>
            <a:r>
              <a:rPr lang="en" sz="2000" dirty="0"/>
              <a:t>groups to see whether they are so far apart that the observed difference cannot reasonably be attributed to sampling variability</a:t>
            </a:r>
            <a:endParaRPr sz="2000" dirty="0"/>
          </a:p>
          <a:p>
            <a:pPr marL="0" lvl="0" indent="0" algn="l" rtl="0">
              <a:spcBef>
                <a:spcPts val="0"/>
              </a:spcBef>
              <a:spcAft>
                <a:spcPts val="0"/>
              </a:spcAft>
              <a:buNone/>
            </a:pPr>
            <a:endParaRPr sz="2000" dirty="0"/>
          </a:p>
          <a:p>
            <a:pPr marL="0" lvl="0" indent="0" algn="ctr" rtl="0">
              <a:spcBef>
                <a:spcPts val="0"/>
              </a:spcBef>
              <a:spcAft>
                <a:spcPts val="0"/>
              </a:spcAft>
              <a:buClr>
                <a:schemeClr val="dk1"/>
              </a:buClr>
              <a:buSzPts val="1100"/>
              <a:buFont typeface="Arial"/>
              <a:buNone/>
            </a:pPr>
            <a:r>
              <a:rPr lang="en" sz="2000" i="1" dirty="0"/>
              <a:t>H</a:t>
            </a:r>
            <a:r>
              <a:rPr lang="en" sz="2000" i="1" baseline="-25000" dirty="0"/>
              <a:t>0</a:t>
            </a:r>
            <a:r>
              <a:rPr lang="en" sz="2000" dirty="0"/>
              <a:t> : 𝜇</a:t>
            </a:r>
            <a:r>
              <a:rPr lang="en" sz="2000" baseline="-25000" dirty="0"/>
              <a:t>1</a:t>
            </a:r>
            <a:r>
              <a:rPr lang="en" sz="2000" dirty="0"/>
              <a:t> = 𝜇</a:t>
            </a:r>
            <a:r>
              <a:rPr lang="en" sz="2000" baseline="-25000" dirty="0"/>
              <a:t>2</a:t>
            </a:r>
            <a:endParaRPr sz="2000" baseline="-25000" dirty="0"/>
          </a:p>
        </p:txBody>
      </p:sp>
      <p:sp>
        <p:nvSpPr>
          <p:cNvPr id="128" name="Google Shape;128;p24"/>
          <p:cNvSpPr txBox="1"/>
          <p:nvPr/>
        </p:nvSpPr>
        <p:spPr>
          <a:xfrm>
            <a:off x="4618150" y="1098325"/>
            <a:ext cx="4211700" cy="52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accent1"/>
                </a:solidFill>
              </a:rPr>
              <a:t>ANOVA</a:t>
            </a:r>
            <a:endParaRPr sz="2000" b="1" dirty="0">
              <a:solidFill>
                <a:schemeClr val="accent1"/>
              </a:solidFill>
            </a:endParaRPr>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Compare the means from </a:t>
            </a:r>
            <a:r>
              <a:rPr lang="en" sz="2000" dirty="0">
                <a:solidFill>
                  <a:schemeClr val="accent1"/>
                </a:solidFill>
              </a:rPr>
              <a:t>two or more</a:t>
            </a:r>
            <a:r>
              <a:rPr lang="en" sz="2000" dirty="0"/>
              <a:t> groups to see whether they are so far apart that the observed differences cannot all reasonably be attributed to sampling variability</a:t>
            </a:r>
            <a:endParaRPr sz="2000" dirty="0"/>
          </a:p>
          <a:p>
            <a:pPr marL="0" lvl="0" indent="0" algn="l" rtl="0">
              <a:spcBef>
                <a:spcPts val="0"/>
              </a:spcBef>
              <a:spcAft>
                <a:spcPts val="0"/>
              </a:spcAft>
              <a:buNone/>
            </a:pPr>
            <a:endParaRPr sz="2000" dirty="0"/>
          </a:p>
          <a:p>
            <a:pPr marL="0" lvl="0" indent="0" algn="ctr" rtl="0">
              <a:spcBef>
                <a:spcPts val="0"/>
              </a:spcBef>
              <a:spcAft>
                <a:spcPts val="0"/>
              </a:spcAft>
              <a:buNone/>
            </a:pPr>
            <a:r>
              <a:rPr lang="en" sz="2000" i="1" dirty="0"/>
              <a:t>H</a:t>
            </a:r>
            <a:r>
              <a:rPr lang="en" sz="2000" i="1" baseline="-25000" dirty="0"/>
              <a:t>0</a:t>
            </a:r>
            <a:r>
              <a:rPr lang="en" sz="2000" dirty="0"/>
              <a:t> : 𝜇</a:t>
            </a:r>
            <a:r>
              <a:rPr lang="en" sz="2000" baseline="-25000" dirty="0"/>
              <a:t>1</a:t>
            </a:r>
            <a:r>
              <a:rPr lang="en" sz="2000" dirty="0"/>
              <a:t> = 𝜇</a:t>
            </a:r>
            <a:r>
              <a:rPr lang="en" sz="2000" baseline="-25000" dirty="0"/>
              <a:t>2</a:t>
            </a:r>
            <a:r>
              <a:rPr lang="en" sz="2000" dirty="0"/>
              <a:t> = … = 𝜇</a:t>
            </a:r>
            <a:r>
              <a:rPr lang="en" sz="2000" baseline="-25000" dirty="0"/>
              <a:t>k</a:t>
            </a:r>
            <a:endParaRPr sz="2000" baseline="-2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i="1">
                <a:solidFill>
                  <a:srgbClr val="3A81BA"/>
                </a:solidFill>
              </a:rPr>
              <a:t>z</a:t>
            </a:r>
            <a:r>
              <a:rPr lang="en" sz="3000" b="1">
                <a:solidFill>
                  <a:srgbClr val="3A81BA"/>
                </a:solidFill>
              </a:rPr>
              <a:t>/𝘵 test vs. ANOVA - Method</a:t>
            </a:r>
            <a:endParaRPr sz="3000" b="1">
              <a:solidFill>
                <a:srgbClr val="3A81BA"/>
              </a:solidFill>
            </a:endParaRPr>
          </a:p>
        </p:txBody>
      </p:sp>
      <p:sp>
        <p:nvSpPr>
          <p:cNvPr id="134" name="Google Shape;134;p25"/>
          <p:cNvSpPr txBox="1"/>
          <p:nvPr/>
        </p:nvSpPr>
        <p:spPr>
          <a:xfrm>
            <a:off x="264350" y="1098325"/>
            <a:ext cx="4211700" cy="52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i="1">
                <a:solidFill>
                  <a:schemeClr val="accent1"/>
                </a:solidFill>
              </a:rPr>
              <a:t>z</a:t>
            </a:r>
            <a:r>
              <a:rPr lang="en" sz="2000" b="1">
                <a:solidFill>
                  <a:schemeClr val="accent1"/>
                </a:solidFill>
              </a:rPr>
              <a:t>/𝘵 test</a:t>
            </a:r>
            <a:endParaRPr sz="2000" b="1">
              <a:solidFill>
                <a:schemeClr val="accent1"/>
              </a:solidFill>
            </a:endParaRPr>
          </a:p>
          <a:p>
            <a:pPr marL="0" lvl="0" indent="0" algn="l" rtl="0">
              <a:spcBef>
                <a:spcPts val="0"/>
              </a:spcBef>
              <a:spcAft>
                <a:spcPts val="0"/>
              </a:spcAft>
              <a:buNone/>
            </a:pPr>
            <a:endParaRPr sz="2000"/>
          </a:p>
          <a:p>
            <a:pPr marL="0" lvl="0" indent="0" algn="l" rtl="0">
              <a:spcBef>
                <a:spcPts val="0"/>
              </a:spcBef>
              <a:spcAft>
                <a:spcPts val="0"/>
              </a:spcAft>
              <a:buNone/>
            </a:pPr>
            <a:r>
              <a:rPr lang="en" sz="2000"/>
              <a:t>Compute a test statistic (a ratio)</a:t>
            </a:r>
            <a:endParaRPr sz="2000"/>
          </a:p>
          <a:p>
            <a:pPr marL="0" lvl="0" indent="0" algn="l" rtl="0">
              <a:spcBef>
                <a:spcPts val="0"/>
              </a:spcBef>
              <a:spcAft>
                <a:spcPts val="0"/>
              </a:spcAft>
              <a:buNone/>
            </a:pPr>
            <a:endParaRPr sz="2000" baseline="-25000"/>
          </a:p>
        </p:txBody>
      </p:sp>
      <p:sp>
        <p:nvSpPr>
          <p:cNvPr id="135" name="Google Shape;135;p25"/>
          <p:cNvSpPr txBox="1"/>
          <p:nvPr/>
        </p:nvSpPr>
        <p:spPr>
          <a:xfrm>
            <a:off x="4618150" y="1098325"/>
            <a:ext cx="4211700" cy="52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accent1"/>
                </a:solidFill>
              </a:rPr>
              <a:t>ANOVA</a:t>
            </a:r>
            <a:endParaRPr sz="2000" b="1">
              <a:solidFill>
                <a:schemeClr val="accent1"/>
              </a:solidFill>
            </a:endParaRPr>
          </a:p>
          <a:p>
            <a:pPr marL="0" lvl="0" indent="0" algn="l" rtl="0">
              <a:spcBef>
                <a:spcPts val="0"/>
              </a:spcBef>
              <a:spcAft>
                <a:spcPts val="0"/>
              </a:spcAft>
              <a:buNone/>
            </a:pPr>
            <a:endParaRPr sz="2000"/>
          </a:p>
          <a:p>
            <a:pPr marL="0" lvl="0" indent="0" algn="l" rtl="0">
              <a:spcBef>
                <a:spcPts val="0"/>
              </a:spcBef>
              <a:spcAft>
                <a:spcPts val="0"/>
              </a:spcAft>
              <a:buNone/>
            </a:pPr>
            <a:r>
              <a:rPr lang="en" sz="2000"/>
              <a:t>Compute a test statistic (a ratio)</a:t>
            </a:r>
            <a:endParaRPr sz="2000"/>
          </a:p>
          <a:p>
            <a:pPr marL="0" lvl="0" indent="0" algn="l" rtl="0">
              <a:spcBef>
                <a:spcPts val="0"/>
              </a:spcBef>
              <a:spcAft>
                <a:spcPts val="0"/>
              </a:spcAft>
              <a:buNone/>
            </a:pPr>
            <a:endParaRPr sz="2000" baseline="-25000"/>
          </a:p>
        </p:txBody>
      </p:sp>
      <p:pic>
        <p:nvPicPr>
          <p:cNvPr id="136" name="Google Shape;136;p25"/>
          <p:cNvPicPr preferRelativeResize="0"/>
          <p:nvPr/>
        </p:nvPicPr>
        <p:blipFill>
          <a:blip r:embed="rId3">
            <a:alphaModFix/>
          </a:blip>
          <a:stretch>
            <a:fillRect/>
          </a:stretch>
        </p:blipFill>
        <p:spPr>
          <a:xfrm>
            <a:off x="931925" y="2469950"/>
            <a:ext cx="2876550" cy="608800"/>
          </a:xfrm>
          <a:prstGeom prst="rect">
            <a:avLst/>
          </a:prstGeom>
          <a:noFill/>
          <a:ln>
            <a:noFill/>
          </a:ln>
        </p:spPr>
      </p:pic>
      <p:pic>
        <p:nvPicPr>
          <p:cNvPr id="137" name="Google Shape;137;p25"/>
          <p:cNvPicPr preferRelativeResize="0"/>
          <p:nvPr/>
        </p:nvPicPr>
        <p:blipFill>
          <a:blip r:embed="rId4">
            <a:alphaModFix/>
          </a:blip>
          <a:stretch>
            <a:fillRect/>
          </a:stretch>
        </p:blipFill>
        <p:spPr>
          <a:xfrm>
            <a:off x="5104750" y="2469950"/>
            <a:ext cx="3238500" cy="70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Google Shape;40;p10"/>
          <p:cNvPicPr preferRelativeResize="0"/>
          <p:nvPr/>
        </p:nvPicPr>
        <p:blipFill>
          <a:blip r:embed="rId3">
            <a:alphaModFix/>
          </a:blip>
          <a:stretch>
            <a:fillRect/>
          </a:stretch>
        </p:blipFill>
        <p:spPr>
          <a:xfrm>
            <a:off x="2110563" y="377400"/>
            <a:ext cx="4922874" cy="2441275"/>
          </a:xfrm>
          <a:prstGeom prst="rect">
            <a:avLst/>
          </a:prstGeom>
          <a:noFill/>
          <a:ln>
            <a:noFill/>
          </a:ln>
        </p:spPr>
      </p:pic>
      <p:sp>
        <p:nvSpPr>
          <p:cNvPr id="41" name="Google Shape;41;p10"/>
          <p:cNvSpPr txBox="1"/>
          <p:nvPr/>
        </p:nvSpPr>
        <p:spPr>
          <a:xfrm flipH="1">
            <a:off x="422650" y="2986900"/>
            <a:ext cx="8545500" cy="1876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a:t>The Wolf River in Tennessee flows past an abandoned site once used by the pesticide industry for dumping wastes, including chlordane (pesticide), aldrin, and dieldrin (both insecticides)</a:t>
            </a:r>
            <a:endParaRPr sz="2000"/>
          </a:p>
          <a:p>
            <a:pPr marL="0" lvl="0" indent="0" algn="l" rtl="0">
              <a:lnSpc>
                <a:spcPct val="115000"/>
              </a:lnSpc>
              <a:spcBef>
                <a:spcPts val="0"/>
              </a:spcBef>
              <a:spcAft>
                <a:spcPts val="0"/>
              </a:spcAft>
              <a:buNone/>
            </a:pP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i="1">
                <a:solidFill>
                  <a:srgbClr val="3A81BA"/>
                </a:solidFill>
              </a:rPr>
              <a:t>z</a:t>
            </a:r>
            <a:r>
              <a:rPr lang="en" sz="3000" b="1">
                <a:solidFill>
                  <a:srgbClr val="3A81BA"/>
                </a:solidFill>
              </a:rPr>
              <a:t>/𝘵 test vs. ANOVA - Method</a:t>
            </a:r>
            <a:endParaRPr sz="3000" b="1">
              <a:solidFill>
                <a:srgbClr val="3A81BA"/>
              </a:solidFill>
            </a:endParaRPr>
          </a:p>
        </p:txBody>
      </p:sp>
      <p:sp>
        <p:nvSpPr>
          <p:cNvPr id="143" name="Google Shape;143;p26"/>
          <p:cNvSpPr txBox="1"/>
          <p:nvPr/>
        </p:nvSpPr>
        <p:spPr>
          <a:xfrm>
            <a:off x="264350" y="1098325"/>
            <a:ext cx="4211700" cy="52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i="1">
                <a:solidFill>
                  <a:schemeClr val="accent1"/>
                </a:solidFill>
              </a:rPr>
              <a:t>z</a:t>
            </a:r>
            <a:r>
              <a:rPr lang="en" sz="2000" b="1">
                <a:solidFill>
                  <a:schemeClr val="accent1"/>
                </a:solidFill>
              </a:rPr>
              <a:t>/𝘵 test</a:t>
            </a:r>
            <a:endParaRPr sz="2000" b="1">
              <a:solidFill>
                <a:schemeClr val="accent1"/>
              </a:solidFill>
            </a:endParaRPr>
          </a:p>
          <a:p>
            <a:pPr marL="0" lvl="0" indent="0" algn="l" rtl="0">
              <a:spcBef>
                <a:spcPts val="0"/>
              </a:spcBef>
              <a:spcAft>
                <a:spcPts val="0"/>
              </a:spcAft>
              <a:buNone/>
            </a:pPr>
            <a:endParaRPr sz="2000"/>
          </a:p>
          <a:p>
            <a:pPr marL="0" lvl="0" indent="0" algn="l" rtl="0">
              <a:spcBef>
                <a:spcPts val="0"/>
              </a:spcBef>
              <a:spcAft>
                <a:spcPts val="0"/>
              </a:spcAft>
              <a:buNone/>
            </a:pPr>
            <a:r>
              <a:rPr lang="en" sz="2000"/>
              <a:t>Compute a test statistic (a ratio)</a:t>
            </a:r>
            <a:endParaRPr sz="2000"/>
          </a:p>
          <a:p>
            <a:pPr marL="0" lvl="0" indent="0" algn="l" rtl="0">
              <a:spcBef>
                <a:spcPts val="0"/>
              </a:spcBef>
              <a:spcAft>
                <a:spcPts val="0"/>
              </a:spcAft>
              <a:buNone/>
            </a:pPr>
            <a:endParaRPr sz="2000" baseline="-25000"/>
          </a:p>
        </p:txBody>
      </p:sp>
      <p:sp>
        <p:nvSpPr>
          <p:cNvPr id="144" name="Google Shape;144;p26"/>
          <p:cNvSpPr txBox="1"/>
          <p:nvPr/>
        </p:nvSpPr>
        <p:spPr>
          <a:xfrm>
            <a:off x="4618150" y="1098325"/>
            <a:ext cx="4211700" cy="52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accent1"/>
                </a:solidFill>
              </a:rPr>
              <a:t>ANOVA</a:t>
            </a:r>
            <a:endParaRPr sz="2000" b="1">
              <a:solidFill>
                <a:schemeClr val="accent1"/>
              </a:solidFill>
            </a:endParaRPr>
          </a:p>
          <a:p>
            <a:pPr marL="0" lvl="0" indent="0" algn="l" rtl="0">
              <a:spcBef>
                <a:spcPts val="0"/>
              </a:spcBef>
              <a:spcAft>
                <a:spcPts val="0"/>
              </a:spcAft>
              <a:buNone/>
            </a:pPr>
            <a:endParaRPr sz="2000"/>
          </a:p>
          <a:p>
            <a:pPr marL="0" lvl="0" indent="0" algn="l" rtl="0">
              <a:spcBef>
                <a:spcPts val="0"/>
              </a:spcBef>
              <a:spcAft>
                <a:spcPts val="0"/>
              </a:spcAft>
              <a:buNone/>
            </a:pPr>
            <a:r>
              <a:rPr lang="en" sz="2000"/>
              <a:t>Compute a test statistic (a ratio)</a:t>
            </a:r>
            <a:endParaRPr sz="2000"/>
          </a:p>
          <a:p>
            <a:pPr marL="0" lvl="0" indent="0" algn="l" rtl="0">
              <a:spcBef>
                <a:spcPts val="0"/>
              </a:spcBef>
              <a:spcAft>
                <a:spcPts val="0"/>
              </a:spcAft>
              <a:buNone/>
            </a:pPr>
            <a:endParaRPr sz="2000" baseline="-25000"/>
          </a:p>
        </p:txBody>
      </p:sp>
      <p:pic>
        <p:nvPicPr>
          <p:cNvPr id="145" name="Google Shape;145;p26"/>
          <p:cNvPicPr preferRelativeResize="0"/>
          <p:nvPr/>
        </p:nvPicPr>
        <p:blipFill>
          <a:blip r:embed="rId3">
            <a:alphaModFix/>
          </a:blip>
          <a:stretch>
            <a:fillRect/>
          </a:stretch>
        </p:blipFill>
        <p:spPr>
          <a:xfrm>
            <a:off x="931925" y="2469950"/>
            <a:ext cx="2876550" cy="608800"/>
          </a:xfrm>
          <a:prstGeom prst="rect">
            <a:avLst/>
          </a:prstGeom>
          <a:noFill/>
          <a:ln>
            <a:noFill/>
          </a:ln>
        </p:spPr>
      </p:pic>
      <p:pic>
        <p:nvPicPr>
          <p:cNvPr id="146" name="Google Shape;146;p26"/>
          <p:cNvPicPr preferRelativeResize="0"/>
          <p:nvPr/>
        </p:nvPicPr>
        <p:blipFill>
          <a:blip r:embed="rId4">
            <a:alphaModFix/>
          </a:blip>
          <a:stretch>
            <a:fillRect/>
          </a:stretch>
        </p:blipFill>
        <p:spPr>
          <a:xfrm>
            <a:off x="5104750" y="2469950"/>
            <a:ext cx="3238500" cy="704850"/>
          </a:xfrm>
          <a:prstGeom prst="rect">
            <a:avLst/>
          </a:prstGeom>
          <a:noFill/>
          <a:ln>
            <a:noFill/>
          </a:ln>
        </p:spPr>
      </p:pic>
      <p:sp>
        <p:nvSpPr>
          <p:cNvPr id="147" name="Google Shape;147;p26"/>
          <p:cNvSpPr txBox="1"/>
          <p:nvPr/>
        </p:nvSpPr>
        <p:spPr>
          <a:xfrm>
            <a:off x="432400" y="3741400"/>
            <a:ext cx="8229600" cy="2646300"/>
          </a:xfrm>
          <a:prstGeom prst="rect">
            <a:avLst/>
          </a:prstGeom>
          <a:noFill/>
          <a:ln>
            <a:noFill/>
          </a:ln>
        </p:spPr>
        <p:txBody>
          <a:bodyPr spcFirstLastPara="1" wrap="square" lIns="91425" tIns="91425" rIns="91425" bIns="91425" anchor="t" anchorCtr="0">
            <a:noAutofit/>
          </a:bodyPr>
          <a:lstStyle/>
          <a:p>
            <a:pPr marL="914400" lvl="0" indent="-368300" algn="l" rtl="0">
              <a:spcBef>
                <a:spcPts val="0"/>
              </a:spcBef>
              <a:spcAft>
                <a:spcPts val="0"/>
              </a:spcAft>
              <a:buSzPts val="2200"/>
              <a:buChar char="●"/>
            </a:pPr>
            <a:r>
              <a:rPr lang="en" sz="2200" dirty="0"/>
              <a:t>Large test statistics lead to small p-values</a:t>
            </a:r>
            <a:endParaRPr sz="2200" dirty="0"/>
          </a:p>
          <a:p>
            <a:pPr marL="914400" lvl="0" indent="-368300" algn="l" rtl="0">
              <a:spcBef>
                <a:spcPts val="0"/>
              </a:spcBef>
              <a:spcAft>
                <a:spcPts val="0"/>
              </a:spcAft>
              <a:buSzPts val="2200"/>
              <a:buChar char="●"/>
            </a:pPr>
            <a:r>
              <a:rPr lang="en" sz="2200" dirty="0"/>
              <a:t>If the p-value is small enough </a:t>
            </a:r>
            <a:r>
              <a:rPr lang="en" sz="2200" i="1" dirty="0"/>
              <a:t>H</a:t>
            </a:r>
            <a:r>
              <a:rPr lang="en" sz="2200" i="1" baseline="-25000" dirty="0"/>
              <a:t>0</a:t>
            </a:r>
            <a:r>
              <a:rPr lang="en" sz="2200" dirty="0"/>
              <a:t> is rejected, we conclude that the population means are not equal</a:t>
            </a:r>
            <a:endParaRP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i="1">
                <a:solidFill>
                  <a:srgbClr val="3A81BA"/>
                </a:solidFill>
              </a:rPr>
              <a:t>z</a:t>
            </a:r>
            <a:r>
              <a:rPr lang="en" sz="3000" b="1">
                <a:solidFill>
                  <a:srgbClr val="3A81BA"/>
                </a:solidFill>
              </a:rPr>
              <a:t>/𝘵 test vs. ANOVA </a:t>
            </a:r>
            <a:endParaRPr sz="3000" b="1">
              <a:solidFill>
                <a:srgbClr val="3A81BA"/>
              </a:solidFill>
            </a:endParaRPr>
          </a:p>
        </p:txBody>
      </p:sp>
      <p:sp>
        <p:nvSpPr>
          <p:cNvPr id="159" name="Google Shape;159;p28"/>
          <p:cNvSpPr txBox="1"/>
          <p:nvPr/>
        </p:nvSpPr>
        <p:spPr>
          <a:xfrm flipH="1">
            <a:off x="457250" y="1110225"/>
            <a:ext cx="8545500" cy="53970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dirty="0"/>
              <a:t>With only two groups t-test and ANOVA are equivalent, but only if we use a pooled standard variance in the denominator of the test statistic</a:t>
            </a:r>
            <a:endParaRPr sz="2200" dirty="0"/>
          </a:p>
          <a:p>
            <a:pPr marL="457200" lvl="0" indent="-368300" algn="l" rtl="0">
              <a:lnSpc>
                <a:spcPct val="115000"/>
              </a:lnSpc>
              <a:spcBef>
                <a:spcPts val="0"/>
              </a:spcBef>
              <a:spcAft>
                <a:spcPts val="0"/>
              </a:spcAft>
              <a:buSzPts val="2200"/>
              <a:buChar char="●"/>
            </a:pPr>
            <a:r>
              <a:rPr lang="en" sz="2200" dirty="0"/>
              <a:t>With more than two groups, ANOVA compares the sample means to an overall </a:t>
            </a:r>
            <a:r>
              <a:rPr lang="en" sz="2200" dirty="0">
                <a:solidFill>
                  <a:schemeClr val="accent1"/>
                </a:solidFill>
              </a:rPr>
              <a:t>grand mean</a:t>
            </a:r>
            <a:endParaRPr sz="2200" dirty="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Hypotheses </a:t>
            </a:r>
            <a:endParaRPr sz="3000" b="1">
              <a:solidFill>
                <a:srgbClr val="3A81BA"/>
              </a:solidFill>
            </a:endParaRPr>
          </a:p>
        </p:txBody>
      </p:sp>
      <p:sp>
        <p:nvSpPr>
          <p:cNvPr id="165" name="Google Shape;165;p29"/>
          <p:cNvSpPr txBox="1"/>
          <p:nvPr/>
        </p:nvSpPr>
        <p:spPr>
          <a:xfrm flipH="1">
            <a:off x="457250" y="1034025"/>
            <a:ext cx="8545500" cy="55056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AutoNum type="alphaUcPeriod"/>
            </a:pPr>
            <a:r>
              <a:rPr lang="en" sz="2200" i="1"/>
              <a:t>H</a:t>
            </a:r>
            <a:r>
              <a:rPr lang="en" sz="2200" i="1" baseline="-25000"/>
              <a:t>0</a:t>
            </a:r>
            <a:r>
              <a:rPr lang="en" sz="2200"/>
              <a:t> : 𝜇</a:t>
            </a:r>
            <a:r>
              <a:rPr lang="en" sz="2200" baseline="-25000"/>
              <a:t>B</a:t>
            </a:r>
            <a:r>
              <a:rPr lang="en" sz="2200"/>
              <a:t> = </a:t>
            </a:r>
            <a:r>
              <a:rPr lang="en" sz="2200">
                <a:solidFill>
                  <a:schemeClr val="dk1"/>
                </a:solidFill>
              </a:rPr>
              <a:t>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baseline="-250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baseline="-25000">
              <a:solidFill>
                <a:schemeClr val="dk1"/>
              </a:solidFill>
            </a:endParaRPr>
          </a:p>
          <a:p>
            <a:pPr marL="0" lvl="0" indent="0" algn="l" rtl="0">
              <a:lnSpc>
                <a:spcPct val="115000"/>
              </a:lnSpc>
              <a:spcBef>
                <a:spcPts val="0"/>
              </a:spcBef>
              <a:spcAft>
                <a:spcPts val="0"/>
              </a:spcAft>
              <a:buNone/>
            </a:pPr>
            <a:endParaRPr sz="2200" baseline="-25000">
              <a:solidFill>
                <a:schemeClr val="dk1"/>
              </a:solidFill>
            </a:endParaRPr>
          </a:p>
          <a:p>
            <a:pPr marL="457200" lvl="0" indent="-368300" algn="l" rtl="0">
              <a:lnSpc>
                <a:spcPct val="115000"/>
              </a:lnSpc>
              <a:spcBef>
                <a:spcPts val="0"/>
              </a:spcBef>
              <a:spcAft>
                <a:spcPts val="0"/>
              </a:spcAft>
              <a:buClr>
                <a:schemeClr val="dk1"/>
              </a:buClr>
              <a:buSzPts val="2200"/>
              <a:buAutoNum type="alphaUcPeriod" startAt="2"/>
            </a:pPr>
            <a:r>
              <a:rPr lang="en" sz="2200" i="1">
                <a:solidFill>
                  <a:schemeClr val="dk1"/>
                </a:solidFill>
              </a:rPr>
              <a:t>H</a:t>
            </a:r>
            <a:r>
              <a:rPr lang="en" sz="2200" i="1" baseline="-25000">
                <a:solidFill>
                  <a:schemeClr val="dk1"/>
                </a:solidFill>
              </a:rPr>
              <a:t>0</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marL="457200" lvl="0" indent="-368300" algn="l" rtl="0">
              <a:lnSpc>
                <a:spcPct val="115000"/>
              </a:lnSpc>
              <a:spcBef>
                <a:spcPts val="0"/>
              </a:spcBef>
              <a:spcAft>
                <a:spcPts val="0"/>
              </a:spcAft>
              <a:buClr>
                <a:schemeClr val="dk1"/>
              </a:buClr>
              <a:buSzPts val="2200"/>
              <a:buAutoNum type="alphaUcPeriod" startAt="3"/>
            </a:pPr>
            <a:r>
              <a:rPr lang="en" sz="2200" i="1">
                <a:solidFill>
                  <a:schemeClr val="dk1"/>
                </a:solidFill>
              </a:rPr>
              <a:t>H</a:t>
            </a:r>
            <a:r>
              <a:rPr lang="en" sz="2200" i="1" baseline="-25000">
                <a:solidFill>
                  <a:schemeClr val="dk1"/>
                </a:solidFill>
              </a:rPr>
              <a:t>0</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At least one mean is different</a:t>
            </a: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marL="457200" lvl="0" indent="-368300" algn="l" rtl="0">
              <a:lnSpc>
                <a:spcPct val="115000"/>
              </a:lnSpc>
              <a:spcBef>
                <a:spcPts val="0"/>
              </a:spcBef>
              <a:spcAft>
                <a:spcPts val="0"/>
              </a:spcAft>
              <a:buClr>
                <a:schemeClr val="dk1"/>
              </a:buClr>
              <a:buSzPts val="2200"/>
              <a:buAutoNum type="alphaUcPeriod" startAt="4"/>
            </a:pPr>
            <a:r>
              <a:rPr lang="en" sz="2200" i="1">
                <a:solidFill>
                  <a:schemeClr val="dk1"/>
                </a:solidFill>
              </a:rPr>
              <a:t>H</a:t>
            </a:r>
            <a:r>
              <a:rPr lang="en" sz="2200" i="1" baseline="-25000">
                <a:solidFill>
                  <a:schemeClr val="dk1"/>
                </a:solidFill>
              </a:rPr>
              <a:t>0</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r>
              <a:rPr lang="en" sz="2200">
                <a:solidFill>
                  <a:schemeClr val="dk1"/>
                </a:solidFill>
              </a:rPr>
              <a:t> = 0</a:t>
            </a:r>
            <a:endParaRPr sz="22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At least one mean is different</a:t>
            </a: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marL="457200" lvl="0" indent="-368300" algn="l" rtl="0">
              <a:lnSpc>
                <a:spcPct val="115000"/>
              </a:lnSpc>
              <a:spcBef>
                <a:spcPts val="0"/>
              </a:spcBef>
              <a:spcAft>
                <a:spcPts val="0"/>
              </a:spcAft>
              <a:buClr>
                <a:schemeClr val="dk1"/>
              </a:buClr>
              <a:buSzPts val="2200"/>
              <a:buAutoNum type="alphaUcPeriod" startAt="5"/>
            </a:pPr>
            <a:r>
              <a:rPr lang="en" sz="2200" i="1">
                <a:solidFill>
                  <a:schemeClr val="dk1"/>
                </a:solidFill>
              </a:rPr>
              <a:t>H</a:t>
            </a:r>
            <a:r>
              <a:rPr lang="en" sz="2200" i="1" baseline="-25000">
                <a:solidFill>
                  <a:schemeClr val="dk1"/>
                </a:solidFill>
              </a:rPr>
              <a:t>0</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𝜇</a:t>
            </a:r>
            <a:r>
              <a:rPr lang="en" sz="2200" baseline="-25000">
                <a:solidFill>
                  <a:schemeClr val="dk1"/>
                </a:solidFill>
              </a:rPr>
              <a:t>B</a:t>
            </a:r>
            <a:r>
              <a:rPr lang="en" sz="2200">
                <a:solidFill>
                  <a:schemeClr val="dk1"/>
                </a:solidFill>
              </a:rPr>
              <a:t> &gt; 𝜇</a:t>
            </a:r>
            <a:r>
              <a:rPr lang="en" sz="2200" baseline="-25000">
                <a:solidFill>
                  <a:schemeClr val="dk1"/>
                </a:solidFill>
              </a:rPr>
              <a:t>M</a:t>
            </a:r>
            <a:r>
              <a:rPr lang="en" sz="2200">
                <a:solidFill>
                  <a:schemeClr val="dk1"/>
                </a:solidFill>
              </a:rPr>
              <a:t> &gt; 𝜇</a:t>
            </a:r>
            <a:r>
              <a:rPr lang="en" sz="2200" baseline="-25000">
                <a:solidFill>
                  <a:schemeClr val="dk1"/>
                </a:solidFill>
              </a:rPr>
              <a:t>S</a:t>
            </a:r>
            <a:endParaRPr sz="22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Hypotheses </a:t>
            </a:r>
            <a:endParaRPr sz="3000" b="1">
              <a:solidFill>
                <a:srgbClr val="3A81BA"/>
              </a:solidFill>
            </a:endParaRPr>
          </a:p>
        </p:txBody>
      </p:sp>
      <p:sp>
        <p:nvSpPr>
          <p:cNvPr id="171" name="Google Shape;171;p30"/>
          <p:cNvSpPr txBox="1"/>
          <p:nvPr/>
        </p:nvSpPr>
        <p:spPr>
          <a:xfrm flipH="1">
            <a:off x="457250" y="1034025"/>
            <a:ext cx="8545500" cy="55056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AutoNum type="alphaUcPeriod"/>
            </a:pPr>
            <a:r>
              <a:rPr lang="en" sz="2200" i="1"/>
              <a:t>H</a:t>
            </a:r>
            <a:r>
              <a:rPr lang="en" sz="2200" i="1" baseline="-25000"/>
              <a:t>0</a:t>
            </a:r>
            <a:r>
              <a:rPr lang="en" sz="2200"/>
              <a:t> : 𝜇</a:t>
            </a:r>
            <a:r>
              <a:rPr lang="en" sz="2200" baseline="-25000"/>
              <a:t>B</a:t>
            </a:r>
            <a:r>
              <a:rPr lang="en" sz="2200"/>
              <a:t> = </a:t>
            </a:r>
            <a:r>
              <a:rPr lang="en" sz="2200">
                <a:solidFill>
                  <a:schemeClr val="dk1"/>
                </a:solidFill>
              </a:rPr>
              <a:t>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baseline="-250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baseline="-25000">
              <a:solidFill>
                <a:schemeClr val="dk1"/>
              </a:solidFill>
            </a:endParaRPr>
          </a:p>
          <a:p>
            <a:pPr marL="0" lvl="0" indent="0" algn="l" rtl="0">
              <a:lnSpc>
                <a:spcPct val="115000"/>
              </a:lnSpc>
              <a:spcBef>
                <a:spcPts val="0"/>
              </a:spcBef>
              <a:spcAft>
                <a:spcPts val="0"/>
              </a:spcAft>
              <a:buNone/>
            </a:pPr>
            <a:endParaRPr sz="2200" baseline="-25000">
              <a:solidFill>
                <a:schemeClr val="dk1"/>
              </a:solidFill>
            </a:endParaRPr>
          </a:p>
          <a:p>
            <a:pPr marL="457200" lvl="0" indent="-368300" algn="l" rtl="0">
              <a:lnSpc>
                <a:spcPct val="115000"/>
              </a:lnSpc>
              <a:spcBef>
                <a:spcPts val="0"/>
              </a:spcBef>
              <a:spcAft>
                <a:spcPts val="0"/>
              </a:spcAft>
              <a:buClr>
                <a:schemeClr val="dk1"/>
              </a:buClr>
              <a:buSzPts val="2200"/>
              <a:buAutoNum type="alphaUcPeriod" startAt="2"/>
            </a:pPr>
            <a:r>
              <a:rPr lang="en" sz="2200" i="1">
                <a:solidFill>
                  <a:schemeClr val="dk1"/>
                </a:solidFill>
              </a:rPr>
              <a:t>H</a:t>
            </a:r>
            <a:r>
              <a:rPr lang="en" sz="2200" i="1" baseline="-25000">
                <a:solidFill>
                  <a:schemeClr val="dk1"/>
                </a:solidFill>
              </a:rPr>
              <a:t>0</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marL="457200" lvl="0" indent="-368300" algn="l" rtl="0">
              <a:lnSpc>
                <a:spcPct val="115000"/>
              </a:lnSpc>
              <a:spcBef>
                <a:spcPts val="0"/>
              </a:spcBef>
              <a:spcAft>
                <a:spcPts val="0"/>
              </a:spcAft>
              <a:buClr>
                <a:srgbClr val="FF9900"/>
              </a:buClr>
              <a:buSzPts val="2200"/>
              <a:buAutoNum type="alphaUcPeriod" startAt="3"/>
            </a:pPr>
            <a:r>
              <a:rPr lang="en" sz="2200" i="1">
                <a:solidFill>
                  <a:srgbClr val="FF9900"/>
                </a:solidFill>
              </a:rPr>
              <a:t>H</a:t>
            </a:r>
            <a:r>
              <a:rPr lang="en" sz="2200" i="1" baseline="-25000">
                <a:solidFill>
                  <a:srgbClr val="FF9900"/>
                </a:solidFill>
              </a:rPr>
              <a:t>0</a:t>
            </a:r>
            <a:r>
              <a:rPr lang="en" sz="2200" i="1">
                <a:solidFill>
                  <a:srgbClr val="FF9900"/>
                </a:solidFill>
              </a:rPr>
              <a:t> : 𝜇</a:t>
            </a:r>
            <a:r>
              <a:rPr lang="en" sz="2200" i="1" baseline="-25000">
                <a:solidFill>
                  <a:srgbClr val="FF9900"/>
                </a:solidFill>
              </a:rPr>
              <a:t>B</a:t>
            </a:r>
            <a:r>
              <a:rPr lang="en" sz="2200" i="1">
                <a:solidFill>
                  <a:srgbClr val="FF9900"/>
                </a:solidFill>
              </a:rPr>
              <a:t> = 𝜇</a:t>
            </a:r>
            <a:r>
              <a:rPr lang="en" sz="2200" i="1" baseline="-25000">
                <a:solidFill>
                  <a:srgbClr val="FF9900"/>
                </a:solidFill>
              </a:rPr>
              <a:t>M</a:t>
            </a:r>
            <a:r>
              <a:rPr lang="en" sz="2200" i="1">
                <a:solidFill>
                  <a:srgbClr val="FF9900"/>
                </a:solidFill>
              </a:rPr>
              <a:t> = 𝜇</a:t>
            </a:r>
            <a:r>
              <a:rPr lang="en" sz="2200" i="1" baseline="-25000">
                <a:solidFill>
                  <a:srgbClr val="FF9900"/>
                </a:solidFill>
              </a:rPr>
              <a:t>S</a:t>
            </a:r>
            <a:endParaRPr sz="2200" i="1">
              <a:solidFill>
                <a:srgbClr val="FF9900"/>
              </a:solidFill>
            </a:endParaRPr>
          </a:p>
          <a:p>
            <a:pPr marL="0" lvl="0" indent="0" algn="l" rtl="0">
              <a:lnSpc>
                <a:spcPct val="115000"/>
              </a:lnSpc>
              <a:spcBef>
                <a:spcPts val="0"/>
              </a:spcBef>
              <a:spcAft>
                <a:spcPts val="0"/>
              </a:spcAft>
              <a:buNone/>
            </a:pPr>
            <a:r>
              <a:rPr lang="en" sz="2200" i="1">
                <a:solidFill>
                  <a:srgbClr val="FF9900"/>
                </a:solidFill>
              </a:rPr>
              <a:t>	H</a:t>
            </a:r>
            <a:r>
              <a:rPr lang="en" sz="2200" i="1" baseline="-25000">
                <a:solidFill>
                  <a:srgbClr val="FF9900"/>
                </a:solidFill>
              </a:rPr>
              <a:t>A</a:t>
            </a:r>
            <a:r>
              <a:rPr lang="en" sz="2200" i="1">
                <a:solidFill>
                  <a:srgbClr val="FF9900"/>
                </a:solidFill>
              </a:rPr>
              <a:t> : At least one mean is different</a:t>
            </a:r>
            <a:endParaRPr sz="2200" i="1">
              <a:solidFill>
                <a:srgbClr val="FF9900"/>
              </a:solidFill>
            </a:endParaRPr>
          </a:p>
          <a:p>
            <a:pPr marL="0" lvl="0" indent="0" algn="l" rtl="0">
              <a:lnSpc>
                <a:spcPct val="115000"/>
              </a:lnSpc>
              <a:spcBef>
                <a:spcPts val="0"/>
              </a:spcBef>
              <a:spcAft>
                <a:spcPts val="0"/>
              </a:spcAft>
              <a:buNone/>
            </a:pPr>
            <a:endParaRPr sz="2200">
              <a:solidFill>
                <a:schemeClr val="dk1"/>
              </a:solidFill>
            </a:endParaRPr>
          </a:p>
          <a:p>
            <a:pPr marL="457200" lvl="0" indent="-368300" algn="l" rtl="0">
              <a:lnSpc>
                <a:spcPct val="115000"/>
              </a:lnSpc>
              <a:spcBef>
                <a:spcPts val="0"/>
              </a:spcBef>
              <a:spcAft>
                <a:spcPts val="0"/>
              </a:spcAft>
              <a:buClr>
                <a:schemeClr val="dk1"/>
              </a:buClr>
              <a:buSzPts val="2200"/>
              <a:buAutoNum type="alphaUcPeriod" startAt="4"/>
            </a:pPr>
            <a:r>
              <a:rPr lang="en" sz="2200" i="1">
                <a:solidFill>
                  <a:schemeClr val="dk1"/>
                </a:solidFill>
              </a:rPr>
              <a:t>H</a:t>
            </a:r>
            <a:r>
              <a:rPr lang="en" sz="2200" i="1" baseline="-25000">
                <a:solidFill>
                  <a:schemeClr val="dk1"/>
                </a:solidFill>
              </a:rPr>
              <a:t>0</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r>
              <a:rPr lang="en" sz="2200">
                <a:solidFill>
                  <a:schemeClr val="dk1"/>
                </a:solidFill>
              </a:rPr>
              <a:t> = 0</a:t>
            </a:r>
            <a:endParaRPr sz="22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At least one mean is different</a:t>
            </a: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marL="457200" lvl="0" indent="-368300" algn="l" rtl="0">
              <a:lnSpc>
                <a:spcPct val="115000"/>
              </a:lnSpc>
              <a:spcBef>
                <a:spcPts val="0"/>
              </a:spcBef>
              <a:spcAft>
                <a:spcPts val="0"/>
              </a:spcAft>
              <a:buClr>
                <a:schemeClr val="dk1"/>
              </a:buClr>
              <a:buSzPts val="2200"/>
              <a:buAutoNum type="alphaUcPeriod" startAt="5"/>
            </a:pPr>
            <a:r>
              <a:rPr lang="en" sz="2200" i="1">
                <a:solidFill>
                  <a:schemeClr val="dk1"/>
                </a:solidFill>
              </a:rPr>
              <a:t>H</a:t>
            </a:r>
            <a:r>
              <a:rPr lang="en" sz="2200" i="1" baseline="-25000">
                <a:solidFill>
                  <a:schemeClr val="dk1"/>
                </a:solidFill>
              </a:rPr>
              <a:t>0</a:t>
            </a:r>
            <a:r>
              <a:rPr lang="en" sz="2200">
                <a:solidFill>
                  <a:schemeClr val="dk1"/>
                </a:solidFill>
              </a:rPr>
              <a:t> : 𝜇</a:t>
            </a:r>
            <a:r>
              <a:rPr lang="en" sz="2200" baseline="-25000">
                <a:solidFill>
                  <a:schemeClr val="dk1"/>
                </a:solidFill>
              </a:rPr>
              <a:t>B</a:t>
            </a:r>
            <a:r>
              <a:rPr lang="en" sz="2200">
                <a:solidFill>
                  <a:schemeClr val="dk1"/>
                </a:solidFill>
              </a:rPr>
              <a:t> = 𝜇</a:t>
            </a:r>
            <a:r>
              <a:rPr lang="en" sz="2200" baseline="-25000">
                <a:solidFill>
                  <a:schemeClr val="dk1"/>
                </a:solidFill>
              </a:rPr>
              <a:t>M</a:t>
            </a:r>
            <a:r>
              <a:rPr lang="en" sz="2200">
                <a:solidFill>
                  <a:schemeClr val="dk1"/>
                </a:solidFill>
              </a:rPr>
              <a:t> = 𝜇</a:t>
            </a:r>
            <a:r>
              <a:rPr lang="en" sz="2200" baseline="-25000">
                <a:solidFill>
                  <a:schemeClr val="dk1"/>
                </a:solidFill>
              </a:rPr>
              <a:t>S</a:t>
            </a:r>
            <a:endParaRPr sz="2200">
              <a:solidFill>
                <a:schemeClr val="dk1"/>
              </a:solidFill>
            </a:endParaRPr>
          </a:p>
          <a:p>
            <a:pPr marL="0" lvl="0" indent="0" algn="l" rtl="0">
              <a:lnSpc>
                <a:spcPct val="115000"/>
              </a:lnSpc>
              <a:spcBef>
                <a:spcPts val="0"/>
              </a:spcBef>
              <a:spcAft>
                <a:spcPts val="0"/>
              </a:spcAft>
              <a:buNone/>
            </a:pPr>
            <a:r>
              <a:rPr lang="en" sz="2200">
                <a:solidFill>
                  <a:schemeClr val="dk1"/>
                </a:solidFill>
              </a:rPr>
              <a:t>	</a:t>
            </a:r>
            <a:r>
              <a:rPr lang="en" sz="2200" i="1">
                <a:solidFill>
                  <a:schemeClr val="dk1"/>
                </a:solidFill>
              </a:rPr>
              <a:t>H</a:t>
            </a:r>
            <a:r>
              <a:rPr lang="en" sz="2200" i="1" baseline="-25000">
                <a:solidFill>
                  <a:schemeClr val="dk1"/>
                </a:solidFill>
              </a:rPr>
              <a:t>A</a:t>
            </a:r>
            <a:r>
              <a:rPr lang="en" sz="2200">
                <a:solidFill>
                  <a:schemeClr val="dk1"/>
                </a:solidFill>
              </a:rPr>
              <a:t> : 𝜇</a:t>
            </a:r>
            <a:r>
              <a:rPr lang="en" sz="2200" baseline="-25000">
                <a:solidFill>
                  <a:schemeClr val="dk1"/>
                </a:solidFill>
              </a:rPr>
              <a:t>B</a:t>
            </a:r>
            <a:r>
              <a:rPr lang="en" sz="2200">
                <a:solidFill>
                  <a:schemeClr val="dk1"/>
                </a:solidFill>
              </a:rPr>
              <a:t> &gt; 𝜇</a:t>
            </a:r>
            <a:r>
              <a:rPr lang="en" sz="2200" baseline="-25000">
                <a:solidFill>
                  <a:schemeClr val="dk1"/>
                </a:solidFill>
              </a:rPr>
              <a:t>M</a:t>
            </a:r>
            <a:r>
              <a:rPr lang="en" sz="2200">
                <a:solidFill>
                  <a:schemeClr val="dk1"/>
                </a:solidFill>
              </a:rPr>
              <a:t> &gt; 𝜇</a:t>
            </a:r>
            <a:r>
              <a:rPr lang="en" sz="2200" baseline="-25000">
                <a:solidFill>
                  <a:schemeClr val="dk1"/>
                </a:solidFill>
              </a:rPr>
              <a:t>S</a:t>
            </a:r>
            <a:endParaRPr sz="22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Test statistic </a:t>
            </a:r>
            <a:endParaRPr sz="3000" b="1">
              <a:solidFill>
                <a:srgbClr val="3A81BA"/>
              </a:solidFill>
            </a:endParaRPr>
          </a:p>
        </p:txBody>
      </p:sp>
      <p:sp>
        <p:nvSpPr>
          <p:cNvPr id="177" name="Google Shape;177;p31"/>
          <p:cNvSpPr txBox="1"/>
          <p:nvPr/>
        </p:nvSpPr>
        <p:spPr>
          <a:xfrm flipH="1">
            <a:off x="457250" y="1110225"/>
            <a:ext cx="8545500" cy="53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Does there appear to be a lot of variability within groups? How about between groups? </a:t>
            </a:r>
            <a:endParaRPr sz="2200" dirty="0">
              <a:solidFill>
                <a:schemeClr val="accent1"/>
              </a:solidFill>
            </a:endParaRPr>
          </a:p>
        </p:txBody>
      </p:sp>
      <p:pic>
        <p:nvPicPr>
          <p:cNvPr id="178" name="Google Shape;178;p31"/>
          <p:cNvPicPr preferRelativeResize="0"/>
          <p:nvPr/>
        </p:nvPicPr>
        <p:blipFill>
          <a:blip r:embed="rId3">
            <a:alphaModFix/>
          </a:blip>
          <a:stretch>
            <a:fillRect/>
          </a:stretch>
        </p:blipFill>
        <p:spPr>
          <a:xfrm>
            <a:off x="2952750" y="2149950"/>
            <a:ext cx="3238500" cy="704850"/>
          </a:xfrm>
          <a:prstGeom prst="rect">
            <a:avLst/>
          </a:prstGeom>
          <a:noFill/>
          <a:ln>
            <a:noFill/>
          </a:ln>
        </p:spPr>
      </p:pic>
      <p:pic>
        <p:nvPicPr>
          <p:cNvPr id="179" name="Google Shape;179;p31"/>
          <p:cNvPicPr preferRelativeResize="0"/>
          <p:nvPr/>
        </p:nvPicPr>
        <p:blipFill>
          <a:blip r:embed="rId4">
            <a:alphaModFix/>
          </a:blip>
          <a:stretch>
            <a:fillRect/>
          </a:stretch>
        </p:blipFill>
        <p:spPr>
          <a:xfrm>
            <a:off x="1322525" y="3087150"/>
            <a:ext cx="6498935" cy="3117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9312-DF30-ECA5-48B2-5CE64EF84113}"/>
              </a:ext>
            </a:extLst>
          </p:cNvPr>
          <p:cNvSpPr>
            <a:spLocks noGrp="1"/>
          </p:cNvSpPr>
          <p:nvPr>
            <p:ph type="title"/>
          </p:nvPr>
        </p:nvSpPr>
        <p:spPr/>
        <p:txBody>
          <a:bodyPr/>
          <a:lstStyle/>
          <a:p>
            <a:r>
              <a:rPr lang="en-US" dirty="0"/>
              <a:t>Measuring variability</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60812A5-ECA9-9BF7-6E79-0F584AD31238}"/>
                  </a:ext>
                </a:extLst>
              </p:cNvPr>
              <p:cNvSpPr>
                <a:spLocks noGrp="1"/>
              </p:cNvSpPr>
              <p:nvPr>
                <p:ph type="body" idx="1"/>
              </p:nvPr>
            </p:nvSpPr>
            <p:spPr/>
            <p:txBody>
              <a:bodyPr/>
              <a:lstStyle/>
              <a:p>
                <a:pPr marL="38100" indent="0">
                  <a:buNone/>
                </a:pPr>
                <a:r>
                  <a:rPr lang="en-US" sz="2000" dirty="0"/>
                  <a:t>Total: </a:t>
                </a:r>
              </a:p>
              <a:p>
                <a:pPr marL="3810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𝑆𝑆𝑇</m:t>
                      </m:r>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d>
                            </m:e>
                            <m:sup>
                              <m:r>
                                <a:rPr lang="en-US" sz="2000" b="0" i="1" smtClean="0">
                                  <a:latin typeface="Cambria Math" panose="02040503050406030204" pitchFamily="18" charset="0"/>
                                </a:rPr>
                                <m:t>2</m:t>
                              </m:r>
                            </m:sup>
                          </m:sSup>
                        </m:e>
                      </m:nary>
                    </m:oMath>
                  </m:oMathPara>
                </a14:m>
                <a:endParaRPr lang="en-US" sz="2000" dirty="0"/>
              </a:p>
              <a:p>
                <a:pPr marL="38100" indent="0">
                  <a:buNone/>
                </a:pPr>
                <a:r>
                  <a:rPr lang="en-US" sz="2000" dirty="0"/>
                  <a:t>Between Groups:</a:t>
                </a:r>
              </a:p>
              <a:p>
                <a:pPr marL="3810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𝑆𝑆𝐺</m:t>
                      </m:r>
                      <m:r>
                        <a:rPr lang="en-US" sz="2000" b="0" i="1" smtClean="0">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b="0" i="1" smtClean="0">
                              <a:latin typeface="Cambria Math" panose="02040503050406030204" pitchFamily="18" charset="0"/>
                            </a:rPr>
                            <m:t>𝑝</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𝑖</m:t>
                              </m:r>
                            </m:sub>
                          </m:sSub>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d>
                            </m:e>
                            <m:sup>
                              <m:r>
                                <a:rPr lang="en-US" sz="2000" b="0" i="1" smtClean="0">
                                  <a:latin typeface="Cambria Math" panose="02040503050406030204" pitchFamily="18" charset="0"/>
                                </a:rPr>
                                <m:t>2</m:t>
                              </m:r>
                            </m:sup>
                          </m:sSup>
                        </m:e>
                      </m:nary>
                    </m:oMath>
                  </m:oMathPara>
                </a14:m>
                <a:endParaRPr lang="en-US" sz="2000" dirty="0"/>
              </a:p>
              <a:p>
                <a:pPr marL="38100" indent="0">
                  <a:buNone/>
                </a:pPr>
                <a:r>
                  <a:rPr lang="en-US" sz="2000" dirty="0"/>
                  <a:t>Residual: </a:t>
                </a:r>
              </a:p>
              <a:p>
                <a:pPr marL="3810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𝑆𝑆𝐸</m:t>
                      </m:r>
                      <m:r>
                        <a:rPr lang="en-US" sz="2000" b="0" i="1" smtClean="0">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𝑝</m:t>
                          </m:r>
                        </m:sup>
                        <m:e>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𝑖</m:t>
                                  </m:r>
                                </m:sub>
                              </m:sSub>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e>
                                      </m:acc>
                                    </m:e>
                                  </m:d>
                                </m:e>
                                <m:sup>
                                  <m:r>
                                    <a:rPr lang="en-US" sz="2000" b="0" i="1" smtClean="0">
                                      <a:latin typeface="Cambria Math" panose="02040503050406030204" pitchFamily="18" charset="0"/>
                                    </a:rPr>
                                    <m:t>2</m:t>
                                  </m:r>
                                </m:sup>
                              </m:sSup>
                            </m:e>
                          </m:nary>
                        </m:e>
                      </m:nary>
                    </m:oMath>
                  </m:oMathPara>
                </a14:m>
                <a:endParaRPr lang="en-US" sz="2000" dirty="0"/>
              </a:p>
            </p:txBody>
          </p:sp>
        </mc:Choice>
        <mc:Fallback>
          <p:sp>
            <p:nvSpPr>
              <p:cNvPr id="3" name="Text Placeholder 2">
                <a:extLst>
                  <a:ext uri="{FF2B5EF4-FFF2-40B4-BE49-F238E27FC236}">
                    <a16:creationId xmlns:a16="http://schemas.microsoft.com/office/drawing/2014/main" id="{960812A5-ECA9-9BF7-6E79-0F584AD31238}"/>
                  </a:ext>
                </a:extLst>
              </p:cNvPr>
              <p:cNvSpPr>
                <a:spLocks noGrp="1" noRot="1" noChangeAspect="1" noMove="1" noResize="1" noEditPoints="1" noAdjustHandles="1" noChangeArrowheads="1" noChangeShapeType="1" noTextEdit="1"/>
              </p:cNvSpPr>
              <p:nvPr>
                <p:ph type="body" idx="1"/>
              </p:nvPr>
            </p:nvSpPr>
            <p:spPr>
              <a:blipFill>
                <a:blip r:embed="rId2"/>
                <a:stretch>
                  <a:fillRect l="-370"/>
                </a:stretch>
              </a:blipFill>
            </p:spPr>
            <p:txBody>
              <a:bodyPr/>
              <a:lstStyle/>
              <a:p>
                <a:r>
                  <a:rPr lang="en-US">
                    <a:noFill/>
                  </a:rPr>
                  <a:t> </a:t>
                </a:r>
              </a:p>
            </p:txBody>
          </p:sp>
        </mc:Fallback>
      </mc:AlternateContent>
    </p:spTree>
    <p:extLst>
      <p:ext uri="{BB962C8B-B14F-4D97-AF65-F5344CB8AC3E}">
        <p14:creationId xmlns:p14="http://schemas.microsoft.com/office/powerpoint/2010/main" val="32831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9312-DF30-ECA5-48B2-5CE64EF84113}"/>
              </a:ext>
            </a:extLst>
          </p:cNvPr>
          <p:cNvSpPr>
            <a:spLocks noGrp="1"/>
          </p:cNvSpPr>
          <p:nvPr>
            <p:ph type="title"/>
          </p:nvPr>
        </p:nvSpPr>
        <p:spPr/>
        <p:txBody>
          <a:bodyPr/>
          <a:lstStyle/>
          <a:p>
            <a:r>
              <a:rPr lang="en-US" dirty="0"/>
              <a:t>Measuring variability</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60812A5-ECA9-9BF7-6E79-0F584AD31238}"/>
                  </a:ext>
                </a:extLst>
              </p:cNvPr>
              <p:cNvSpPr>
                <a:spLocks noGrp="1"/>
              </p:cNvSpPr>
              <p:nvPr>
                <p:ph type="body" idx="1"/>
              </p:nvPr>
            </p:nvSpPr>
            <p:spPr/>
            <p:txBody>
              <a:bodyPr/>
              <a:lstStyle/>
              <a:p>
                <a:pPr marL="38100" indent="0">
                  <a:buNone/>
                </a:pPr>
                <a:r>
                  <a:rPr lang="en-US" sz="2000" dirty="0"/>
                  <a:t>Total: </a:t>
                </a:r>
              </a:p>
              <a:p>
                <a:pPr marL="3810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𝑆𝑆𝑇</m:t>
                      </m:r>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d>
                            </m:e>
                            <m:sup>
                              <m:r>
                                <a:rPr lang="en-US" sz="2000" b="0" i="1" smtClean="0">
                                  <a:latin typeface="Cambria Math" panose="02040503050406030204" pitchFamily="18" charset="0"/>
                                </a:rPr>
                                <m:t>2</m:t>
                              </m:r>
                            </m:sup>
                          </m:sSup>
                        </m:e>
                      </m:nary>
                    </m:oMath>
                  </m:oMathPara>
                </a14:m>
                <a:endParaRPr lang="en-US" sz="2000" dirty="0"/>
              </a:p>
              <a:p>
                <a:pPr marL="38100" indent="0">
                  <a:buNone/>
                </a:pPr>
                <a:r>
                  <a:rPr lang="en-US" sz="2000" dirty="0"/>
                  <a:t>Between Groups:</a:t>
                </a:r>
              </a:p>
              <a:p>
                <a:pPr marL="3810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𝑆𝑆𝐺</m:t>
                      </m:r>
                      <m:r>
                        <a:rPr lang="en-US" sz="2000" b="0" i="1" smtClean="0">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b="0" i="1" smtClean="0">
                              <a:latin typeface="Cambria Math" panose="02040503050406030204" pitchFamily="18" charset="0"/>
                            </a:rPr>
                            <m:t>𝑝</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𝑖</m:t>
                              </m:r>
                            </m:sub>
                          </m:sSub>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d>
                            </m:e>
                            <m:sup>
                              <m:r>
                                <a:rPr lang="en-US" sz="2000" b="0" i="1" smtClean="0">
                                  <a:latin typeface="Cambria Math" panose="02040503050406030204" pitchFamily="18" charset="0"/>
                                </a:rPr>
                                <m:t>2</m:t>
                              </m:r>
                            </m:sup>
                          </m:sSup>
                        </m:e>
                      </m:nary>
                    </m:oMath>
                  </m:oMathPara>
                </a14:m>
                <a:endParaRPr lang="en-US" sz="2000" dirty="0"/>
              </a:p>
              <a:p>
                <a:pPr marL="38100" indent="0">
                  <a:buNone/>
                </a:pPr>
                <a:r>
                  <a:rPr lang="en-US" sz="2000" dirty="0"/>
                  <a:t>Residual: </a:t>
                </a:r>
              </a:p>
              <a:p>
                <a:pPr marL="3810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𝑆𝑆𝐸</m:t>
                      </m:r>
                      <m:r>
                        <a:rPr lang="en-US" sz="2000" b="0" i="1" smtClean="0">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𝑝</m:t>
                          </m:r>
                        </m:sup>
                        <m:e>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𝑖</m:t>
                                  </m:r>
                                </m:sub>
                              </m:sSub>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e>
                                      </m:acc>
                                    </m:e>
                                  </m:d>
                                </m:e>
                                <m:sup>
                                  <m:r>
                                    <a:rPr lang="en-US" sz="2000" b="0" i="1" smtClean="0">
                                      <a:latin typeface="Cambria Math" panose="02040503050406030204" pitchFamily="18" charset="0"/>
                                    </a:rPr>
                                    <m:t>2</m:t>
                                  </m:r>
                                </m:sup>
                              </m:sSup>
                            </m:e>
                          </m:nary>
                        </m:e>
                      </m:nary>
                    </m:oMath>
                  </m:oMathPara>
                </a14:m>
                <a:endParaRPr lang="en-US" sz="2000" dirty="0"/>
              </a:p>
            </p:txBody>
          </p:sp>
        </mc:Choice>
        <mc:Fallback>
          <p:sp>
            <p:nvSpPr>
              <p:cNvPr id="3" name="Text Placeholder 2">
                <a:extLst>
                  <a:ext uri="{FF2B5EF4-FFF2-40B4-BE49-F238E27FC236}">
                    <a16:creationId xmlns:a16="http://schemas.microsoft.com/office/drawing/2014/main" id="{960812A5-ECA9-9BF7-6E79-0F584AD31238}"/>
                  </a:ext>
                </a:extLst>
              </p:cNvPr>
              <p:cNvSpPr>
                <a:spLocks noGrp="1" noRot="1" noChangeAspect="1" noMove="1" noResize="1" noEditPoints="1" noAdjustHandles="1" noChangeArrowheads="1" noChangeShapeType="1" noTextEdit="1"/>
              </p:cNvSpPr>
              <p:nvPr>
                <p:ph type="body" idx="1"/>
              </p:nvPr>
            </p:nvSpPr>
            <p:spPr>
              <a:blipFill>
                <a:blip r:embed="rId2"/>
                <a:stretch>
                  <a:fillRect l="-3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4096B30-E5F0-268B-882C-C22C17ACA28E}"/>
                  </a:ext>
                </a:extLst>
              </p:cNvPr>
              <p:cNvSpPr txBox="1"/>
              <p:nvPr/>
            </p:nvSpPr>
            <p:spPr>
              <a:xfrm>
                <a:off x="1295400" y="5676900"/>
                <a:ext cx="5924550"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𝑆𝑆𝑇</m:t>
                      </m:r>
                      <m:r>
                        <a:rPr lang="en-US" sz="2400" b="0" i="1" smtClean="0">
                          <a:latin typeface="Cambria Math" panose="02040503050406030204" pitchFamily="18" charset="0"/>
                        </a:rPr>
                        <m:t>=</m:t>
                      </m:r>
                      <m:r>
                        <a:rPr lang="en-US" sz="2400" b="0" i="1" smtClean="0">
                          <a:latin typeface="Cambria Math" panose="02040503050406030204" pitchFamily="18" charset="0"/>
                        </a:rPr>
                        <m:t>𝑆𝑆𝐺</m:t>
                      </m:r>
                      <m:r>
                        <a:rPr lang="en-US" sz="2400" b="0" i="1" smtClean="0">
                          <a:latin typeface="Cambria Math" panose="02040503050406030204" pitchFamily="18" charset="0"/>
                        </a:rPr>
                        <m:t>+</m:t>
                      </m:r>
                      <m:r>
                        <a:rPr lang="en-US" sz="2400" b="0" i="1" smtClean="0">
                          <a:latin typeface="Cambria Math" panose="02040503050406030204" pitchFamily="18" charset="0"/>
                        </a:rPr>
                        <m:t>𝑆𝑆𝐸</m:t>
                      </m:r>
                    </m:oMath>
                  </m:oMathPara>
                </a14:m>
                <a:endParaRPr lang="el-GR" sz="2400" dirty="0"/>
              </a:p>
            </p:txBody>
          </p:sp>
        </mc:Choice>
        <mc:Fallback>
          <p:sp>
            <p:nvSpPr>
              <p:cNvPr id="4" name="TextBox 3">
                <a:extLst>
                  <a:ext uri="{FF2B5EF4-FFF2-40B4-BE49-F238E27FC236}">
                    <a16:creationId xmlns:a16="http://schemas.microsoft.com/office/drawing/2014/main" id="{84096B30-E5F0-268B-882C-C22C17ACA28E}"/>
                  </a:ext>
                </a:extLst>
              </p:cNvPr>
              <p:cNvSpPr txBox="1">
                <a:spLocks noRot="1" noChangeAspect="1" noMove="1" noResize="1" noEditPoints="1" noAdjustHandles="1" noChangeArrowheads="1" noChangeShapeType="1" noTextEdit="1"/>
              </p:cNvSpPr>
              <p:nvPr/>
            </p:nvSpPr>
            <p:spPr>
              <a:xfrm>
                <a:off x="1295400" y="5676900"/>
                <a:ext cx="5924550" cy="4616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364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𝑭 distribution and p-value</a:t>
            </a:r>
            <a:endParaRPr sz="3000" b="1">
              <a:solidFill>
                <a:srgbClr val="3A81BA"/>
              </a:solidFill>
            </a:endParaRPr>
          </a:p>
        </p:txBody>
      </p:sp>
      <p:pic>
        <p:nvPicPr>
          <p:cNvPr id="185" name="Google Shape;185;p32"/>
          <p:cNvPicPr preferRelativeResize="0"/>
          <p:nvPr/>
        </p:nvPicPr>
        <p:blipFill>
          <a:blip r:embed="rId3">
            <a:alphaModFix/>
          </a:blip>
          <a:stretch>
            <a:fillRect/>
          </a:stretch>
        </p:blipFill>
        <p:spPr>
          <a:xfrm>
            <a:off x="2147475" y="1534730"/>
            <a:ext cx="5144575" cy="2055100"/>
          </a:xfrm>
          <a:prstGeom prst="rect">
            <a:avLst/>
          </a:prstGeom>
          <a:noFill/>
          <a:ln>
            <a:noFill/>
          </a:ln>
        </p:spPr>
      </p:pic>
      <p:pic>
        <p:nvPicPr>
          <p:cNvPr id="186" name="Google Shape;186;p32"/>
          <p:cNvPicPr preferRelativeResize="0"/>
          <p:nvPr/>
        </p:nvPicPr>
        <p:blipFill>
          <a:blip r:embed="rId4">
            <a:alphaModFix/>
          </a:blip>
          <a:stretch>
            <a:fillRect/>
          </a:stretch>
        </p:blipFill>
        <p:spPr>
          <a:xfrm>
            <a:off x="2909500" y="1276500"/>
            <a:ext cx="3238500" cy="704850"/>
          </a:xfrm>
          <a:prstGeom prst="rect">
            <a:avLst/>
          </a:prstGeom>
          <a:noFill/>
          <a:ln>
            <a:noFill/>
          </a:ln>
        </p:spPr>
      </p:pic>
      <p:sp>
        <p:nvSpPr>
          <p:cNvPr id="187" name="Google Shape;187;p32"/>
          <p:cNvSpPr txBox="1"/>
          <p:nvPr/>
        </p:nvSpPr>
        <p:spPr>
          <a:xfrm flipH="1">
            <a:off x="457250" y="3957600"/>
            <a:ext cx="8545500" cy="27021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dirty="0"/>
              <a:t>Large values of the F statistic lead to small p-values, which leads to rejecting In order to be able to reject </a:t>
            </a:r>
            <a:r>
              <a:rPr lang="en" sz="2200" i="1" dirty="0"/>
              <a:t>H</a:t>
            </a:r>
            <a:r>
              <a:rPr lang="en" sz="2200" i="1" baseline="-25000" dirty="0"/>
              <a:t>0</a:t>
            </a:r>
            <a:r>
              <a:rPr lang="en" sz="2200" dirty="0"/>
              <a:t>, we need a small p-value, which requires a large</a:t>
            </a:r>
            <a:r>
              <a:rPr lang="en" sz="2200" i="1" dirty="0"/>
              <a:t> F</a:t>
            </a:r>
            <a:r>
              <a:rPr lang="en" sz="2200" dirty="0"/>
              <a:t> statistic</a:t>
            </a:r>
            <a:endParaRPr sz="2200" dirty="0"/>
          </a:p>
          <a:p>
            <a:pPr marL="457200" lvl="0" indent="-368300" algn="l" rtl="0">
              <a:lnSpc>
                <a:spcPct val="115000"/>
              </a:lnSpc>
              <a:spcBef>
                <a:spcPts val="0"/>
              </a:spcBef>
              <a:spcAft>
                <a:spcPts val="0"/>
              </a:spcAft>
              <a:buSzPts val="2200"/>
              <a:buChar char="●"/>
            </a:pPr>
            <a:r>
              <a:rPr lang="en" sz="2200" dirty="0"/>
              <a:t>In order to obtain a large </a:t>
            </a:r>
            <a:r>
              <a:rPr lang="en" sz="2200" i="1" dirty="0"/>
              <a:t>F</a:t>
            </a:r>
            <a:r>
              <a:rPr lang="en" sz="2200" dirty="0"/>
              <a:t> statistic, variability between sample means needs to be greater than variability within sample means</a:t>
            </a:r>
            <a:endParaRPr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D938-09EA-F958-0C33-9BED15775AE4}"/>
              </a:ext>
            </a:extLst>
          </p:cNvPr>
          <p:cNvSpPr>
            <a:spLocks noGrp="1"/>
          </p:cNvSpPr>
          <p:nvPr>
            <p:ph type="title"/>
          </p:nvPr>
        </p:nvSpPr>
        <p:spPr/>
        <p:txBody>
          <a:bodyPr/>
          <a:lstStyle/>
          <a:p>
            <a:r>
              <a:rPr lang="en-US" dirty="0"/>
              <a:t>Theorem</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33DC033-FCAC-CE72-CC27-F2B7199E90D5}"/>
                  </a:ext>
                </a:extLst>
              </p:cNvPr>
              <p:cNvSpPr>
                <a:spLocks noGrp="1"/>
              </p:cNvSpPr>
              <p:nvPr>
                <p:ph type="body" idx="1"/>
              </p:nvPr>
            </p:nvSpPr>
            <p:spPr/>
            <p:txBody>
              <a:bodyPr/>
              <a:lstStyle/>
              <a:p>
                <a:pPr marL="38100" indent="0">
                  <a:buNone/>
                </a:pPr>
                <a:r>
                  <a:rPr lang="en-US" sz="3200" dirty="0"/>
                  <a:t>Suppose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𝑘</m:t>
                        </m:r>
                      </m:sub>
                    </m:sSub>
                  </m:oMath>
                </a14:m>
                <a:endParaRPr lang="en-US" sz="3200" dirty="0"/>
              </a:p>
              <a:p>
                <a:pPr marL="38100" indent="0">
                  <a:buNone/>
                </a:pPr>
                <a:r>
                  <a:rPr lang="en-US" sz="3200" dirty="0"/>
                  <a:t>Then </a:t>
                </a:r>
              </a:p>
              <a:p>
                <a:pPr marL="381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𝑆𝑆𝐺</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num>
                        <m:den>
                          <m:r>
                            <a:rPr lang="en-US" sz="3200" b="0" i="1" smtClean="0">
                              <a:latin typeface="Cambria Math" panose="02040503050406030204" pitchFamily="18" charset="0"/>
                            </a:rPr>
                            <m:t>𝑆𝑆𝐸</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m:t>
                          </m:r>
                        </m:den>
                      </m:f>
                    </m:oMath>
                  </m:oMathPara>
                </a14:m>
                <a:endParaRPr lang="en-US" sz="3200" dirty="0"/>
              </a:p>
              <a:p>
                <a:pPr marL="38100" indent="0">
                  <a:buNone/>
                </a:pPr>
                <a:r>
                  <a:rPr lang="en-US" sz="3200" dirty="0"/>
                  <a:t>has the F distribution with </a:t>
                </a:r>
                <a14:m>
                  <m:oMath xmlns:m="http://schemas.openxmlformats.org/officeDocument/2006/math">
                    <m:r>
                      <a:rPr lang="en-US" sz="3200" b="0" i="1" smtClean="0">
                        <a:latin typeface="Cambria Math" panose="02040503050406030204" pitchFamily="18" charset="0"/>
                      </a:rPr>
                      <m:t>𝑘</m:t>
                    </m:r>
                    <m:r>
                      <a:rPr lang="en-US" sz="3200" b="0" i="1" smtClean="0">
                        <a:latin typeface="Cambria Math" panose="02040503050406030204" pitchFamily="18" charset="0"/>
                      </a:rPr>
                      <m:t>−1</m:t>
                    </m:r>
                  </m:oMath>
                </a14:m>
                <a:r>
                  <a:rPr lang="en-US" sz="3200" dirty="0"/>
                  <a:t> and </a:t>
                </a:r>
                <a14:m>
                  <m:oMath xmlns:m="http://schemas.openxmlformats.org/officeDocument/2006/math">
                    <m:r>
                      <a:rPr lang="en-US" sz="3200" b="0" i="1" smtClean="0">
                        <a:latin typeface="Cambria Math" panose="02040503050406030204" pitchFamily="18" charset="0"/>
                      </a:rPr>
                      <m:t>𝑛</m:t>
                    </m:r>
                    <m:r>
                      <a:rPr lang="en-US" sz="3200" b="0" i="1" smtClean="0">
                        <a:latin typeface="Cambria Math" panose="02040503050406030204" pitchFamily="18" charset="0"/>
                      </a:rPr>
                      <m:t>−</m:t>
                    </m:r>
                    <m:r>
                      <a:rPr lang="en-US" sz="3200" b="0" i="1" smtClean="0">
                        <a:latin typeface="Cambria Math" panose="02040503050406030204" pitchFamily="18" charset="0"/>
                      </a:rPr>
                      <m:t>𝑘</m:t>
                    </m:r>
                  </m:oMath>
                </a14:m>
                <a:r>
                  <a:rPr lang="en-US" sz="3200" dirty="0"/>
                  <a:t> degrees of freedom</a:t>
                </a:r>
              </a:p>
            </p:txBody>
          </p:sp>
        </mc:Choice>
        <mc:Fallback>
          <p:sp>
            <p:nvSpPr>
              <p:cNvPr id="3" name="Text Placeholder 2">
                <a:extLst>
                  <a:ext uri="{FF2B5EF4-FFF2-40B4-BE49-F238E27FC236}">
                    <a16:creationId xmlns:a16="http://schemas.microsoft.com/office/drawing/2014/main" id="{833DC033-FCAC-CE72-CC27-F2B7199E90D5}"/>
                  </a:ext>
                </a:extLst>
              </p:cNvPr>
              <p:cNvSpPr>
                <a:spLocks noGrp="1" noRot="1" noChangeAspect="1" noMove="1" noResize="1" noEditPoints="1" noAdjustHandles="1" noChangeArrowheads="1" noChangeShapeType="1" noTextEdit="1"/>
              </p:cNvSpPr>
              <p:nvPr>
                <p:ph type="body" idx="1"/>
              </p:nvPr>
            </p:nvSpPr>
            <p:spPr>
              <a:blipFill>
                <a:blip r:embed="rId2"/>
                <a:stretch>
                  <a:fillRect l="-1481"/>
                </a:stretch>
              </a:blipFill>
            </p:spPr>
            <p:txBody>
              <a:bodyPr/>
              <a:lstStyle/>
              <a:p>
                <a:r>
                  <a:rPr lang="en-US">
                    <a:noFill/>
                  </a:rPr>
                  <a:t> </a:t>
                </a:r>
              </a:p>
            </p:txBody>
          </p:sp>
        </mc:Fallback>
      </mc:AlternateContent>
    </p:spTree>
    <p:extLst>
      <p:ext uri="{BB962C8B-B14F-4D97-AF65-F5344CB8AC3E}">
        <p14:creationId xmlns:p14="http://schemas.microsoft.com/office/powerpoint/2010/main" val="429398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7"/>
          <p:cNvPicPr preferRelativeResize="0"/>
          <p:nvPr/>
        </p:nvPicPr>
        <p:blipFill>
          <a:blip r:embed="rId3">
            <a:alphaModFix/>
          </a:blip>
          <a:stretch>
            <a:fillRect/>
          </a:stretch>
        </p:blipFill>
        <p:spPr>
          <a:xfrm>
            <a:off x="553349" y="204525"/>
            <a:ext cx="8112101" cy="1617250"/>
          </a:xfrm>
          <a:prstGeom prst="rect">
            <a:avLst/>
          </a:prstGeom>
          <a:noFill/>
          <a:ln>
            <a:noFill/>
          </a:ln>
        </p:spPr>
      </p:pic>
      <p:sp>
        <p:nvSpPr>
          <p:cNvPr id="217" name="Google Shape;217;p37"/>
          <p:cNvSpPr txBox="1"/>
          <p:nvPr/>
        </p:nvSpPr>
        <p:spPr>
          <a:xfrm flipH="1">
            <a:off x="457250" y="1886925"/>
            <a:ext cx="8545500" cy="36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between groups, SSG </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between groups</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where  is each group size,      is the average for each group,      is the overall (grand) mean</a:t>
            </a:r>
            <a:endParaRPr sz="2200" dirty="0"/>
          </a:p>
        </p:txBody>
      </p:sp>
      <p:pic>
        <p:nvPicPr>
          <p:cNvPr id="218" name="Google Shape;218;p37"/>
          <p:cNvPicPr preferRelativeResize="0"/>
          <p:nvPr/>
        </p:nvPicPr>
        <p:blipFill>
          <a:blip r:embed="rId4">
            <a:alphaModFix/>
          </a:blip>
          <a:stretch>
            <a:fillRect/>
          </a:stretch>
        </p:blipFill>
        <p:spPr>
          <a:xfrm>
            <a:off x="3504500" y="3201325"/>
            <a:ext cx="2209800" cy="693625"/>
          </a:xfrm>
          <a:prstGeom prst="rect">
            <a:avLst/>
          </a:prstGeom>
          <a:noFill/>
          <a:ln>
            <a:noFill/>
          </a:ln>
        </p:spPr>
      </p:pic>
      <p:pic>
        <p:nvPicPr>
          <p:cNvPr id="219" name="Google Shape;219;p37"/>
          <p:cNvPicPr preferRelativeResize="0"/>
          <p:nvPr/>
        </p:nvPicPr>
        <p:blipFill>
          <a:blip r:embed="rId5">
            <a:alphaModFix/>
          </a:blip>
          <a:stretch>
            <a:fillRect/>
          </a:stretch>
        </p:blipFill>
        <p:spPr>
          <a:xfrm>
            <a:off x="3780150" y="3947650"/>
            <a:ext cx="473125" cy="381000"/>
          </a:xfrm>
          <a:prstGeom prst="rect">
            <a:avLst/>
          </a:prstGeom>
          <a:noFill/>
          <a:ln>
            <a:noFill/>
          </a:ln>
        </p:spPr>
      </p:pic>
      <p:pic>
        <p:nvPicPr>
          <p:cNvPr id="220" name="Google Shape;220;p37"/>
          <p:cNvPicPr preferRelativeResize="0"/>
          <p:nvPr/>
        </p:nvPicPr>
        <p:blipFill>
          <a:blip r:embed="rId6">
            <a:alphaModFix/>
          </a:blip>
          <a:stretch>
            <a:fillRect/>
          </a:stretch>
        </p:blipFill>
        <p:spPr>
          <a:xfrm>
            <a:off x="7987275" y="3952413"/>
            <a:ext cx="438150" cy="37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Google Shape;46;p11"/>
          <p:cNvPicPr preferRelativeResize="0"/>
          <p:nvPr/>
        </p:nvPicPr>
        <p:blipFill>
          <a:blip r:embed="rId3">
            <a:alphaModFix/>
          </a:blip>
          <a:stretch>
            <a:fillRect/>
          </a:stretch>
        </p:blipFill>
        <p:spPr>
          <a:xfrm>
            <a:off x="2110563" y="377400"/>
            <a:ext cx="4922874" cy="2441275"/>
          </a:xfrm>
          <a:prstGeom prst="rect">
            <a:avLst/>
          </a:prstGeom>
          <a:noFill/>
          <a:ln>
            <a:noFill/>
          </a:ln>
        </p:spPr>
      </p:pic>
      <p:sp>
        <p:nvSpPr>
          <p:cNvPr id="47" name="Google Shape;47;p11"/>
          <p:cNvSpPr txBox="1"/>
          <p:nvPr/>
        </p:nvSpPr>
        <p:spPr>
          <a:xfrm flipH="1">
            <a:off x="422650" y="2986900"/>
            <a:ext cx="8545500" cy="1876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a:t>The Wolf River in Tennessee flows past an abandoned site once used by the pesticide industry for dumping wastes, including chlordane (pesticide), aldrin, and dieldrin (both insecticides)</a:t>
            </a:r>
            <a:endParaRPr sz="2000"/>
          </a:p>
          <a:p>
            <a:pPr marL="457200" lvl="0" indent="-355600" algn="l" rtl="0">
              <a:lnSpc>
                <a:spcPct val="115000"/>
              </a:lnSpc>
              <a:spcBef>
                <a:spcPts val="0"/>
              </a:spcBef>
              <a:spcAft>
                <a:spcPts val="0"/>
              </a:spcAft>
              <a:buSzPts val="2000"/>
              <a:buChar char="●"/>
            </a:pPr>
            <a:r>
              <a:rPr lang="en" sz="2000"/>
              <a:t>These highly toxic organic compounds can cause various cancers and birth defects</a:t>
            </a:r>
            <a:endParaRPr sz="2000"/>
          </a:p>
          <a:p>
            <a:pPr marL="0" lvl="0" indent="0" algn="l" rtl="0">
              <a:lnSpc>
                <a:spcPct val="115000"/>
              </a:lnSpc>
              <a:spcBef>
                <a:spcPts val="0"/>
              </a:spcBef>
              <a:spcAft>
                <a:spcPts val="0"/>
              </a:spcAft>
              <a:buNone/>
            </a:pP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8"/>
          <p:cNvPicPr preferRelativeResize="0"/>
          <p:nvPr/>
        </p:nvPicPr>
        <p:blipFill>
          <a:blip r:embed="rId3">
            <a:alphaModFix/>
          </a:blip>
          <a:stretch>
            <a:fillRect/>
          </a:stretch>
        </p:blipFill>
        <p:spPr>
          <a:xfrm>
            <a:off x="553349" y="204525"/>
            <a:ext cx="8112101" cy="1617250"/>
          </a:xfrm>
          <a:prstGeom prst="rect">
            <a:avLst/>
          </a:prstGeom>
          <a:noFill/>
          <a:ln>
            <a:noFill/>
          </a:ln>
        </p:spPr>
      </p:pic>
      <p:sp>
        <p:nvSpPr>
          <p:cNvPr id="226" name="Google Shape;226;p38"/>
          <p:cNvSpPr txBox="1"/>
          <p:nvPr/>
        </p:nvSpPr>
        <p:spPr>
          <a:xfrm flipH="1">
            <a:off x="457250" y="1886925"/>
            <a:ext cx="8545500" cy="36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between groups, SSG </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between groups</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where  is each group size,      is the average for each group,      is the overall (grand) mean</a:t>
            </a:r>
            <a:endParaRPr sz="2200" dirty="0"/>
          </a:p>
        </p:txBody>
      </p:sp>
      <p:pic>
        <p:nvPicPr>
          <p:cNvPr id="227" name="Google Shape;227;p38"/>
          <p:cNvPicPr preferRelativeResize="0"/>
          <p:nvPr/>
        </p:nvPicPr>
        <p:blipFill>
          <a:blip r:embed="rId4">
            <a:alphaModFix/>
          </a:blip>
          <a:stretch>
            <a:fillRect/>
          </a:stretch>
        </p:blipFill>
        <p:spPr>
          <a:xfrm>
            <a:off x="3504500" y="3125125"/>
            <a:ext cx="2209800" cy="693625"/>
          </a:xfrm>
          <a:prstGeom prst="rect">
            <a:avLst/>
          </a:prstGeom>
          <a:noFill/>
          <a:ln>
            <a:noFill/>
          </a:ln>
        </p:spPr>
      </p:pic>
      <p:pic>
        <p:nvPicPr>
          <p:cNvPr id="228" name="Google Shape;228;p38"/>
          <p:cNvPicPr preferRelativeResize="0"/>
          <p:nvPr/>
        </p:nvPicPr>
        <p:blipFill>
          <a:blip r:embed="rId5">
            <a:alphaModFix/>
          </a:blip>
          <a:stretch>
            <a:fillRect/>
          </a:stretch>
        </p:blipFill>
        <p:spPr>
          <a:xfrm>
            <a:off x="3780150" y="3871450"/>
            <a:ext cx="473125" cy="381000"/>
          </a:xfrm>
          <a:prstGeom prst="rect">
            <a:avLst/>
          </a:prstGeom>
          <a:noFill/>
          <a:ln>
            <a:noFill/>
          </a:ln>
        </p:spPr>
      </p:pic>
      <p:pic>
        <p:nvPicPr>
          <p:cNvPr id="229" name="Google Shape;229;p38"/>
          <p:cNvPicPr preferRelativeResize="0"/>
          <p:nvPr/>
        </p:nvPicPr>
        <p:blipFill>
          <a:blip r:embed="rId6">
            <a:alphaModFix/>
          </a:blip>
          <a:stretch>
            <a:fillRect/>
          </a:stretch>
        </p:blipFill>
        <p:spPr>
          <a:xfrm>
            <a:off x="7987275" y="3876213"/>
            <a:ext cx="438150" cy="371475"/>
          </a:xfrm>
          <a:prstGeom prst="rect">
            <a:avLst/>
          </a:prstGeom>
          <a:noFill/>
          <a:ln>
            <a:noFill/>
          </a:ln>
        </p:spPr>
      </p:pic>
      <p:pic>
        <p:nvPicPr>
          <p:cNvPr id="230" name="Google Shape;230;p38"/>
          <p:cNvPicPr preferRelativeResize="0"/>
          <p:nvPr/>
        </p:nvPicPr>
        <p:blipFill>
          <a:blip r:embed="rId7">
            <a:alphaModFix/>
          </a:blip>
          <a:stretch>
            <a:fillRect/>
          </a:stretch>
        </p:blipFill>
        <p:spPr>
          <a:xfrm>
            <a:off x="505200" y="4721385"/>
            <a:ext cx="2999300" cy="19740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9"/>
          <p:cNvPicPr preferRelativeResize="0"/>
          <p:nvPr/>
        </p:nvPicPr>
        <p:blipFill>
          <a:blip r:embed="rId3">
            <a:alphaModFix/>
          </a:blip>
          <a:stretch>
            <a:fillRect/>
          </a:stretch>
        </p:blipFill>
        <p:spPr>
          <a:xfrm>
            <a:off x="553349" y="204525"/>
            <a:ext cx="8112101" cy="1617250"/>
          </a:xfrm>
          <a:prstGeom prst="rect">
            <a:avLst/>
          </a:prstGeom>
          <a:noFill/>
          <a:ln>
            <a:noFill/>
          </a:ln>
        </p:spPr>
      </p:pic>
      <p:sp>
        <p:nvSpPr>
          <p:cNvPr id="236" name="Google Shape;236;p39"/>
          <p:cNvSpPr txBox="1"/>
          <p:nvPr/>
        </p:nvSpPr>
        <p:spPr>
          <a:xfrm flipH="1">
            <a:off x="457250" y="1886925"/>
            <a:ext cx="8545500" cy="36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Sum of squares between groups, SSG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Measures the variability between groups</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 sz="2200"/>
              <a:t>where  is each group size,      is the average for each group,      is the overall (grand) mean</a:t>
            </a:r>
            <a:endParaRPr sz="2200"/>
          </a:p>
        </p:txBody>
      </p:sp>
      <p:pic>
        <p:nvPicPr>
          <p:cNvPr id="237" name="Google Shape;237;p39"/>
          <p:cNvPicPr preferRelativeResize="0"/>
          <p:nvPr/>
        </p:nvPicPr>
        <p:blipFill>
          <a:blip r:embed="rId4">
            <a:alphaModFix/>
          </a:blip>
          <a:stretch>
            <a:fillRect/>
          </a:stretch>
        </p:blipFill>
        <p:spPr>
          <a:xfrm>
            <a:off x="3504500" y="3125125"/>
            <a:ext cx="2209800" cy="693625"/>
          </a:xfrm>
          <a:prstGeom prst="rect">
            <a:avLst/>
          </a:prstGeom>
          <a:noFill/>
          <a:ln>
            <a:noFill/>
          </a:ln>
        </p:spPr>
      </p:pic>
      <p:pic>
        <p:nvPicPr>
          <p:cNvPr id="238" name="Google Shape;238;p39"/>
          <p:cNvPicPr preferRelativeResize="0"/>
          <p:nvPr/>
        </p:nvPicPr>
        <p:blipFill>
          <a:blip r:embed="rId5">
            <a:alphaModFix/>
          </a:blip>
          <a:stretch>
            <a:fillRect/>
          </a:stretch>
        </p:blipFill>
        <p:spPr>
          <a:xfrm>
            <a:off x="505200" y="4721385"/>
            <a:ext cx="2999300" cy="1974041"/>
          </a:xfrm>
          <a:prstGeom prst="rect">
            <a:avLst/>
          </a:prstGeom>
          <a:noFill/>
          <a:ln>
            <a:noFill/>
          </a:ln>
        </p:spPr>
      </p:pic>
      <p:pic>
        <p:nvPicPr>
          <p:cNvPr id="239" name="Google Shape;239;p39"/>
          <p:cNvPicPr preferRelativeResize="0"/>
          <p:nvPr/>
        </p:nvPicPr>
        <p:blipFill>
          <a:blip r:embed="rId6">
            <a:alphaModFix/>
          </a:blip>
          <a:stretch>
            <a:fillRect/>
          </a:stretch>
        </p:blipFill>
        <p:spPr>
          <a:xfrm>
            <a:off x="5329725" y="4501375"/>
            <a:ext cx="2819400" cy="304800"/>
          </a:xfrm>
          <a:prstGeom prst="rect">
            <a:avLst/>
          </a:prstGeom>
          <a:noFill/>
          <a:ln>
            <a:noFill/>
          </a:ln>
        </p:spPr>
      </p:pic>
      <p:pic>
        <p:nvPicPr>
          <p:cNvPr id="240" name="Google Shape;240;p39"/>
          <p:cNvPicPr preferRelativeResize="0"/>
          <p:nvPr/>
        </p:nvPicPr>
        <p:blipFill>
          <a:blip r:embed="rId7">
            <a:alphaModFix/>
          </a:blip>
          <a:stretch>
            <a:fillRect/>
          </a:stretch>
        </p:blipFill>
        <p:spPr>
          <a:xfrm>
            <a:off x="3780150" y="3871450"/>
            <a:ext cx="473125" cy="381000"/>
          </a:xfrm>
          <a:prstGeom prst="rect">
            <a:avLst/>
          </a:prstGeom>
          <a:noFill/>
          <a:ln>
            <a:noFill/>
          </a:ln>
        </p:spPr>
      </p:pic>
      <p:pic>
        <p:nvPicPr>
          <p:cNvPr id="241" name="Google Shape;241;p39"/>
          <p:cNvPicPr preferRelativeResize="0"/>
          <p:nvPr/>
        </p:nvPicPr>
        <p:blipFill>
          <a:blip r:embed="rId8">
            <a:alphaModFix/>
          </a:blip>
          <a:stretch>
            <a:fillRect/>
          </a:stretch>
        </p:blipFill>
        <p:spPr>
          <a:xfrm>
            <a:off x="7987275" y="3876213"/>
            <a:ext cx="438150" cy="371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0"/>
          <p:cNvPicPr preferRelativeResize="0"/>
          <p:nvPr/>
        </p:nvPicPr>
        <p:blipFill>
          <a:blip r:embed="rId3">
            <a:alphaModFix/>
          </a:blip>
          <a:stretch>
            <a:fillRect/>
          </a:stretch>
        </p:blipFill>
        <p:spPr>
          <a:xfrm>
            <a:off x="553349" y="204525"/>
            <a:ext cx="8112101" cy="1617250"/>
          </a:xfrm>
          <a:prstGeom prst="rect">
            <a:avLst/>
          </a:prstGeom>
          <a:noFill/>
          <a:ln>
            <a:noFill/>
          </a:ln>
        </p:spPr>
      </p:pic>
      <p:sp>
        <p:nvSpPr>
          <p:cNvPr id="247" name="Google Shape;247;p40"/>
          <p:cNvSpPr txBox="1"/>
          <p:nvPr/>
        </p:nvSpPr>
        <p:spPr>
          <a:xfrm flipH="1">
            <a:off x="457250" y="1886925"/>
            <a:ext cx="8545500" cy="36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Sum of squares between groups, SSG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Measures the variability between groups</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 sz="2200"/>
              <a:t>where  is each group size,      is the average for each group,      is the overall (grand) mean</a:t>
            </a:r>
            <a:endParaRPr sz="2200"/>
          </a:p>
        </p:txBody>
      </p:sp>
      <p:pic>
        <p:nvPicPr>
          <p:cNvPr id="248" name="Google Shape;248;p40"/>
          <p:cNvPicPr preferRelativeResize="0"/>
          <p:nvPr/>
        </p:nvPicPr>
        <p:blipFill>
          <a:blip r:embed="rId4">
            <a:alphaModFix/>
          </a:blip>
          <a:stretch>
            <a:fillRect/>
          </a:stretch>
        </p:blipFill>
        <p:spPr>
          <a:xfrm>
            <a:off x="3504500" y="3125125"/>
            <a:ext cx="2209800" cy="693625"/>
          </a:xfrm>
          <a:prstGeom prst="rect">
            <a:avLst/>
          </a:prstGeom>
          <a:noFill/>
          <a:ln>
            <a:noFill/>
          </a:ln>
        </p:spPr>
      </p:pic>
      <p:pic>
        <p:nvPicPr>
          <p:cNvPr id="249" name="Google Shape;249;p40"/>
          <p:cNvPicPr preferRelativeResize="0"/>
          <p:nvPr/>
        </p:nvPicPr>
        <p:blipFill>
          <a:blip r:embed="rId5">
            <a:alphaModFix/>
          </a:blip>
          <a:stretch>
            <a:fillRect/>
          </a:stretch>
        </p:blipFill>
        <p:spPr>
          <a:xfrm>
            <a:off x="505200" y="4721385"/>
            <a:ext cx="2999300" cy="1974041"/>
          </a:xfrm>
          <a:prstGeom prst="rect">
            <a:avLst/>
          </a:prstGeom>
          <a:noFill/>
          <a:ln>
            <a:noFill/>
          </a:ln>
        </p:spPr>
      </p:pic>
      <p:pic>
        <p:nvPicPr>
          <p:cNvPr id="250" name="Google Shape;250;p40"/>
          <p:cNvPicPr preferRelativeResize="0"/>
          <p:nvPr/>
        </p:nvPicPr>
        <p:blipFill>
          <a:blip r:embed="rId6">
            <a:alphaModFix/>
          </a:blip>
          <a:stretch>
            <a:fillRect/>
          </a:stretch>
        </p:blipFill>
        <p:spPr>
          <a:xfrm>
            <a:off x="5329725" y="4501375"/>
            <a:ext cx="2819400" cy="304800"/>
          </a:xfrm>
          <a:prstGeom prst="rect">
            <a:avLst/>
          </a:prstGeom>
          <a:noFill/>
          <a:ln>
            <a:noFill/>
          </a:ln>
        </p:spPr>
      </p:pic>
      <p:pic>
        <p:nvPicPr>
          <p:cNvPr id="251" name="Google Shape;251;p40"/>
          <p:cNvPicPr preferRelativeResize="0"/>
          <p:nvPr/>
        </p:nvPicPr>
        <p:blipFill>
          <a:blip r:embed="rId7">
            <a:alphaModFix/>
          </a:blip>
          <a:stretch>
            <a:fillRect/>
          </a:stretch>
        </p:blipFill>
        <p:spPr>
          <a:xfrm>
            <a:off x="5805975" y="4935425"/>
            <a:ext cx="2343150" cy="304800"/>
          </a:xfrm>
          <a:prstGeom prst="rect">
            <a:avLst/>
          </a:prstGeom>
          <a:noFill/>
          <a:ln>
            <a:noFill/>
          </a:ln>
        </p:spPr>
      </p:pic>
      <p:pic>
        <p:nvPicPr>
          <p:cNvPr id="252" name="Google Shape;252;p40"/>
          <p:cNvPicPr preferRelativeResize="0"/>
          <p:nvPr/>
        </p:nvPicPr>
        <p:blipFill>
          <a:blip r:embed="rId8">
            <a:alphaModFix/>
          </a:blip>
          <a:stretch>
            <a:fillRect/>
          </a:stretch>
        </p:blipFill>
        <p:spPr>
          <a:xfrm>
            <a:off x="3780150" y="3871450"/>
            <a:ext cx="473125" cy="381000"/>
          </a:xfrm>
          <a:prstGeom prst="rect">
            <a:avLst/>
          </a:prstGeom>
          <a:noFill/>
          <a:ln>
            <a:noFill/>
          </a:ln>
        </p:spPr>
      </p:pic>
      <p:pic>
        <p:nvPicPr>
          <p:cNvPr id="253" name="Google Shape;253;p40"/>
          <p:cNvPicPr preferRelativeResize="0"/>
          <p:nvPr/>
        </p:nvPicPr>
        <p:blipFill>
          <a:blip r:embed="rId9">
            <a:alphaModFix/>
          </a:blip>
          <a:stretch>
            <a:fillRect/>
          </a:stretch>
        </p:blipFill>
        <p:spPr>
          <a:xfrm>
            <a:off x="7987275" y="3876213"/>
            <a:ext cx="438150" cy="3714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1"/>
          <p:cNvPicPr preferRelativeResize="0"/>
          <p:nvPr/>
        </p:nvPicPr>
        <p:blipFill>
          <a:blip r:embed="rId3">
            <a:alphaModFix/>
          </a:blip>
          <a:stretch>
            <a:fillRect/>
          </a:stretch>
        </p:blipFill>
        <p:spPr>
          <a:xfrm>
            <a:off x="553349" y="204525"/>
            <a:ext cx="8112101" cy="1617250"/>
          </a:xfrm>
          <a:prstGeom prst="rect">
            <a:avLst/>
          </a:prstGeom>
          <a:noFill/>
          <a:ln>
            <a:noFill/>
          </a:ln>
        </p:spPr>
      </p:pic>
      <p:sp>
        <p:nvSpPr>
          <p:cNvPr id="259" name="Google Shape;259;p41"/>
          <p:cNvSpPr txBox="1"/>
          <p:nvPr/>
        </p:nvSpPr>
        <p:spPr>
          <a:xfrm flipH="1">
            <a:off x="457250" y="1886925"/>
            <a:ext cx="8545500" cy="36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Sum of squares between groups, SSG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Measures the variability between groups</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 sz="2200"/>
              <a:t>where  is each group size,      is the average for each group,      is the overall (grand) mean</a:t>
            </a:r>
            <a:endParaRPr sz="2200"/>
          </a:p>
        </p:txBody>
      </p:sp>
      <p:pic>
        <p:nvPicPr>
          <p:cNvPr id="260" name="Google Shape;260;p41"/>
          <p:cNvPicPr preferRelativeResize="0"/>
          <p:nvPr/>
        </p:nvPicPr>
        <p:blipFill>
          <a:blip r:embed="rId4">
            <a:alphaModFix/>
          </a:blip>
          <a:stretch>
            <a:fillRect/>
          </a:stretch>
        </p:blipFill>
        <p:spPr>
          <a:xfrm>
            <a:off x="3504500" y="3125125"/>
            <a:ext cx="2209800" cy="693625"/>
          </a:xfrm>
          <a:prstGeom prst="rect">
            <a:avLst/>
          </a:prstGeom>
          <a:noFill/>
          <a:ln>
            <a:noFill/>
          </a:ln>
        </p:spPr>
      </p:pic>
      <p:pic>
        <p:nvPicPr>
          <p:cNvPr id="261" name="Google Shape;261;p41"/>
          <p:cNvPicPr preferRelativeResize="0"/>
          <p:nvPr/>
        </p:nvPicPr>
        <p:blipFill>
          <a:blip r:embed="rId5">
            <a:alphaModFix/>
          </a:blip>
          <a:stretch>
            <a:fillRect/>
          </a:stretch>
        </p:blipFill>
        <p:spPr>
          <a:xfrm>
            <a:off x="505200" y="4721385"/>
            <a:ext cx="2999300" cy="1974041"/>
          </a:xfrm>
          <a:prstGeom prst="rect">
            <a:avLst/>
          </a:prstGeom>
          <a:noFill/>
          <a:ln>
            <a:noFill/>
          </a:ln>
        </p:spPr>
      </p:pic>
      <p:pic>
        <p:nvPicPr>
          <p:cNvPr id="262" name="Google Shape;262;p41"/>
          <p:cNvPicPr preferRelativeResize="0"/>
          <p:nvPr/>
        </p:nvPicPr>
        <p:blipFill>
          <a:blip r:embed="rId6">
            <a:alphaModFix/>
          </a:blip>
          <a:stretch>
            <a:fillRect/>
          </a:stretch>
        </p:blipFill>
        <p:spPr>
          <a:xfrm>
            <a:off x="5329725" y="4501375"/>
            <a:ext cx="2819400" cy="304800"/>
          </a:xfrm>
          <a:prstGeom prst="rect">
            <a:avLst/>
          </a:prstGeom>
          <a:noFill/>
          <a:ln>
            <a:noFill/>
          </a:ln>
        </p:spPr>
      </p:pic>
      <p:pic>
        <p:nvPicPr>
          <p:cNvPr id="263" name="Google Shape;263;p41"/>
          <p:cNvPicPr preferRelativeResize="0"/>
          <p:nvPr/>
        </p:nvPicPr>
        <p:blipFill>
          <a:blip r:embed="rId7">
            <a:alphaModFix/>
          </a:blip>
          <a:stretch>
            <a:fillRect/>
          </a:stretch>
        </p:blipFill>
        <p:spPr>
          <a:xfrm>
            <a:off x="5805975" y="4935425"/>
            <a:ext cx="2343150" cy="304800"/>
          </a:xfrm>
          <a:prstGeom prst="rect">
            <a:avLst/>
          </a:prstGeom>
          <a:noFill/>
          <a:ln>
            <a:noFill/>
          </a:ln>
        </p:spPr>
      </p:pic>
      <p:pic>
        <p:nvPicPr>
          <p:cNvPr id="264" name="Google Shape;264;p41"/>
          <p:cNvPicPr preferRelativeResize="0"/>
          <p:nvPr/>
        </p:nvPicPr>
        <p:blipFill>
          <a:blip r:embed="rId8">
            <a:alphaModFix/>
          </a:blip>
          <a:stretch>
            <a:fillRect/>
          </a:stretch>
        </p:blipFill>
        <p:spPr>
          <a:xfrm>
            <a:off x="5805975" y="5333250"/>
            <a:ext cx="2219325" cy="304800"/>
          </a:xfrm>
          <a:prstGeom prst="rect">
            <a:avLst/>
          </a:prstGeom>
          <a:noFill/>
          <a:ln>
            <a:noFill/>
          </a:ln>
        </p:spPr>
      </p:pic>
      <p:pic>
        <p:nvPicPr>
          <p:cNvPr id="265" name="Google Shape;265;p41"/>
          <p:cNvPicPr preferRelativeResize="0"/>
          <p:nvPr/>
        </p:nvPicPr>
        <p:blipFill>
          <a:blip r:embed="rId9">
            <a:alphaModFix/>
          </a:blip>
          <a:stretch>
            <a:fillRect/>
          </a:stretch>
        </p:blipFill>
        <p:spPr>
          <a:xfrm>
            <a:off x="3780150" y="3871450"/>
            <a:ext cx="473125" cy="381000"/>
          </a:xfrm>
          <a:prstGeom prst="rect">
            <a:avLst/>
          </a:prstGeom>
          <a:noFill/>
          <a:ln>
            <a:noFill/>
          </a:ln>
        </p:spPr>
      </p:pic>
      <p:pic>
        <p:nvPicPr>
          <p:cNvPr id="266" name="Google Shape;266;p41"/>
          <p:cNvPicPr preferRelativeResize="0"/>
          <p:nvPr/>
        </p:nvPicPr>
        <p:blipFill>
          <a:blip r:embed="rId10">
            <a:alphaModFix/>
          </a:blip>
          <a:stretch>
            <a:fillRect/>
          </a:stretch>
        </p:blipFill>
        <p:spPr>
          <a:xfrm>
            <a:off x="7987275" y="3876213"/>
            <a:ext cx="438150" cy="3714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2"/>
          <p:cNvPicPr preferRelativeResize="0"/>
          <p:nvPr/>
        </p:nvPicPr>
        <p:blipFill>
          <a:blip r:embed="rId3">
            <a:alphaModFix/>
          </a:blip>
          <a:stretch>
            <a:fillRect/>
          </a:stretch>
        </p:blipFill>
        <p:spPr>
          <a:xfrm>
            <a:off x="553349" y="204525"/>
            <a:ext cx="8112101" cy="1617250"/>
          </a:xfrm>
          <a:prstGeom prst="rect">
            <a:avLst/>
          </a:prstGeom>
          <a:noFill/>
          <a:ln>
            <a:noFill/>
          </a:ln>
        </p:spPr>
      </p:pic>
      <p:sp>
        <p:nvSpPr>
          <p:cNvPr id="272" name="Google Shape;272;p42"/>
          <p:cNvSpPr txBox="1"/>
          <p:nvPr/>
        </p:nvSpPr>
        <p:spPr>
          <a:xfrm flipH="1">
            <a:off x="457250" y="1886925"/>
            <a:ext cx="8545500" cy="36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between groups, SSG </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between groups</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where  is each group size,      is the average for each group,      is the overall (grand) mean</a:t>
            </a:r>
            <a:endParaRPr sz="2200" dirty="0"/>
          </a:p>
        </p:txBody>
      </p:sp>
      <p:pic>
        <p:nvPicPr>
          <p:cNvPr id="273" name="Google Shape;273;p42"/>
          <p:cNvPicPr preferRelativeResize="0"/>
          <p:nvPr/>
        </p:nvPicPr>
        <p:blipFill>
          <a:blip r:embed="rId4">
            <a:alphaModFix/>
          </a:blip>
          <a:stretch>
            <a:fillRect/>
          </a:stretch>
        </p:blipFill>
        <p:spPr>
          <a:xfrm>
            <a:off x="3504500" y="3125125"/>
            <a:ext cx="2209800" cy="693625"/>
          </a:xfrm>
          <a:prstGeom prst="rect">
            <a:avLst/>
          </a:prstGeom>
          <a:noFill/>
          <a:ln>
            <a:noFill/>
          </a:ln>
        </p:spPr>
      </p:pic>
      <p:pic>
        <p:nvPicPr>
          <p:cNvPr id="274" name="Google Shape;274;p42"/>
          <p:cNvPicPr preferRelativeResize="0"/>
          <p:nvPr/>
        </p:nvPicPr>
        <p:blipFill>
          <a:blip r:embed="rId5">
            <a:alphaModFix/>
          </a:blip>
          <a:stretch>
            <a:fillRect/>
          </a:stretch>
        </p:blipFill>
        <p:spPr>
          <a:xfrm>
            <a:off x="505200" y="4721385"/>
            <a:ext cx="2999300" cy="1974041"/>
          </a:xfrm>
          <a:prstGeom prst="rect">
            <a:avLst/>
          </a:prstGeom>
          <a:noFill/>
          <a:ln>
            <a:noFill/>
          </a:ln>
        </p:spPr>
      </p:pic>
      <p:pic>
        <p:nvPicPr>
          <p:cNvPr id="275" name="Google Shape;275;p42"/>
          <p:cNvPicPr preferRelativeResize="0"/>
          <p:nvPr/>
        </p:nvPicPr>
        <p:blipFill>
          <a:blip r:embed="rId6">
            <a:alphaModFix/>
          </a:blip>
          <a:stretch>
            <a:fillRect/>
          </a:stretch>
        </p:blipFill>
        <p:spPr>
          <a:xfrm>
            <a:off x="5329725" y="4501375"/>
            <a:ext cx="2819400" cy="304800"/>
          </a:xfrm>
          <a:prstGeom prst="rect">
            <a:avLst/>
          </a:prstGeom>
          <a:noFill/>
          <a:ln>
            <a:noFill/>
          </a:ln>
        </p:spPr>
      </p:pic>
      <p:pic>
        <p:nvPicPr>
          <p:cNvPr id="276" name="Google Shape;276;p42"/>
          <p:cNvPicPr preferRelativeResize="0"/>
          <p:nvPr/>
        </p:nvPicPr>
        <p:blipFill>
          <a:blip r:embed="rId7">
            <a:alphaModFix/>
          </a:blip>
          <a:stretch>
            <a:fillRect/>
          </a:stretch>
        </p:blipFill>
        <p:spPr>
          <a:xfrm>
            <a:off x="5805975" y="4935425"/>
            <a:ext cx="2343150" cy="304800"/>
          </a:xfrm>
          <a:prstGeom prst="rect">
            <a:avLst/>
          </a:prstGeom>
          <a:noFill/>
          <a:ln>
            <a:noFill/>
          </a:ln>
        </p:spPr>
      </p:pic>
      <p:pic>
        <p:nvPicPr>
          <p:cNvPr id="277" name="Google Shape;277;p42"/>
          <p:cNvPicPr preferRelativeResize="0"/>
          <p:nvPr/>
        </p:nvPicPr>
        <p:blipFill>
          <a:blip r:embed="rId8">
            <a:alphaModFix/>
          </a:blip>
          <a:stretch>
            <a:fillRect/>
          </a:stretch>
        </p:blipFill>
        <p:spPr>
          <a:xfrm>
            <a:off x="5805975" y="5333250"/>
            <a:ext cx="2219325" cy="304800"/>
          </a:xfrm>
          <a:prstGeom prst="rect">
            <a:avLst/>
          </a:prstGeom>
          <a:noFill/>
          <a:ln>
            <a:noFill/>
          </a:ln>
        </p:spPr>
      </p:pic>
      <p:pic>
        <p:nvPicPr>
          <p:cNvPr id="278" name="Google Shape;278;p42"/>
          <p:cNvPicPr preferRelativeResize="0"/>
          <p:nvPr/>
        </p:nvPicPr>
        <p:blipFill>
          <a:blip r:embed="rId9">
            <a:alphaModFix/>
          </a:blip>
          <a:stretch>
            <a:fillRect/>
          </a:stretch>
        </p:blipFill>
        <p:spPr>
          <a:xfrm>
            <a:off x="3780150" y="3871450"/>
            <a:ext cx="473125" cy="381000"/>
          </a:xfrm>
          <a:prstGeom prst="rect">
            <a:avLst/>
          </a:prstGeom>
          <a:noFill/>
          <a:ln>
            <a:noFill/>
          </a:ln>
        </p:spPr>
      </p:pic>
      <p:pic>
        <p:nvPicPr>
          <p:cNvPr id="279" name="Google Shape;279;p42"/>
          <p:cNvPicPr preferRelativeResize="0"/>
          <p:nvPr/>
        </p:nvPicPr>
        <p:blipFill>
          <a:blip r:embed="rId10">
            <a:alphaModFix/>
          </a:blip>
          <a:stretch>
            <a:fillRect/>
          </a:stretch>
        </p:blipFill>
        <p:spPr>
          <a:xfrm>
            <a:off x="7987275" y="3876213"/>
            <a:ext cx="438150" cy="371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3"/>
          <p:cNvPicPr preferRelativeResize="0"/>
          <p:nvPr/>
        </p:nvPicPr>
        <p:blipFill>
          <a:blip r:embed="rId3">
            <a:alphaModFix/>
          </a:blip>
          <a:stretch>
            <a:fillRect/>
          </a:stretch>
        </p:blipFill>
        <p:spPr>
          <a:xfrm>
            <a:off x="553349" y="204525"/>
            <a:ext cx="8112101" cy="1617250"/>
          </a:xfrm>
          <a:prstGeom prst="rect">
            <a:avLst/>
          </a:prstGeom>
          <a:noFill/>
          <a:ln>
            <a:noFill/>
          </a:ln>
        </p:spPr>
      </p:pic>
      <p:sp>
        <p:nvSpPr>
          <p:cNvPr id="285" name="Google Shape;285;p43"/>
          <p:cNvSpPr txBox="1"/>
          <p:nvPr/>
        </p:nvSpPr>
        <p:spPr>
          <a:xfrm flipH="1">
            <a:off x="457250" y="1886925"/>
            <a:ext cx="8545500" cy="36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Sum of squares between groups, SSG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Measures the variability between groups</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 sz="2200"/>
              <a:t>where  is each group size,      is the average for each group,      is the overall (grand) mean</a:t>
            </a:r>
            <a:endParaRPr sz="2200"/>
          </a:p>
        </p:txBody>
      </p:sp>
      <p:pic>
        <p:nvPicPr>
          <p:cNvPr id="286" name="Google Shape;286;p43"/>
          <p:cNvPicPr preferRelativeResize="0"/>
          <p:nvPr/>
        </p:nvPicPr>
        <p:blipFill>
          <a:blip r:embed="rId4">
            <a:alphaModFix/>
          </a:blip>
          <a:stretch>
            <a:fillRect/>
          </a:stretch>
        </p:blipFill>
        <p:spPr>
          <a:xfrm>
            <a:off x="3504500" y="3125125"/>
            <a:ext cx="2209800" cy="693625"/>
          </a:xfrm>
          <a:prstGeom prst="rect">
            <a:avLst/>
          </a:prstGeom>
          <a:noFill/>
          <a:ln>
            <a:noFill/>
          </a:ln>
        </p:spPr>
      </p:pic>
      <p:pic>
        <p:nvPicPr>
          <p:cNvPr id="287" name="Google Shape;287;p43"/>
          <p:cNvPicPr preferRelativeResize="0"/>
          <p:nvPr/>
        </p:nvPicPr>
        <p:blipFill>
          <a:blip r:embed="rId5">
            <a:alphaModFix/>
          </a:blip>
          <a:stretch>
            <a:fillRect/>
          </a:stretch>
        </p:blipFill>
        <p:spPr>
          <a:xfrm>
            <a:off x="505200" y="4721385"/>
            <a:ext cx="2999300" cy="1974041"/>
          </a:xfrm>
          <a:prstGeom prst="rect">
            <a:avLst/>
          </a:prstGeom>
          <a:noFill/>
          <a:ln>
            <a:noFill/>
          </a:ln>
        </p:spPr>
      </p:pic>
      <p:pic>
        <p:nvPicPr>
          <p:cNvPr id="288" name="Google Shape;288;p43"/>
          <p:cNvPicPr preferRelativeResize="0"/>
          <p:nvPr/>
        </p:nvPicPr>
        <p:blipFill>
          <a:blip r:embed="rId6">
            <a:alphaModFix/>
          </a:blip>
          <a:stretch>
            <a:fillRect/>
          </a:stretch>
        </p:blipFill>
        <p:spPr>
          <a:xfrm>
            <a:off x="5329725" y="4501375"/>
            <a:ext cx="2819400" cy="304800"/>
          </a:xfrm>
          <a:prstGeom prst="rect">
            <a:avLst/>
          </a:prstGeom>
          <a:noFill/>
          <a:ln>
            <a:noFill/>
          </a:ln>
        </p:spPr>
      </p:pic>
      <p:pic>
        <p:nvPicPr>
          <p:cNvPr id="289" name="Google Shape;289;p43"/>
          <p:cNvPicPr preferRelativeResize="0"/>
          <p:nvPr/>
        </p:nvPicPr>
        <p:blipFill>
          <a:blip r:embed="rId7">
            <a:alphaModFix/>
          </a:blip>
          <a:stretch>
            <a:fillRect/>
          </a:stretch>
        </p:blipFill>
        <p:spPr>
          <a:xfrm>
            <a:off x="5805975" y="4935425"/>
            <a:ext cx="2343150" cy="304800"/>
          </a:xfrm>
          <a:prstGeom prst="rect">
            <a:avLst/>
          </a:prstGeom>
          <a:noFill/>
          <a:ln>
            <a:noFill/>
          </a:ln>
        </p:spPr>
      </p:pic>
      <p:pic>
        <p:nvPicPr>
          <p:cNvPr id="290" name="Google Shape;290;p43"/>
          <p:cNvPicPr preferRelativeResize="0"/>
          <p:nvPr/>
        </p:nvPicPr>
        <p:blipFill>
          <a:blip r:embed="rId8">
            <a:alphaModFix/>
          </a:blip>
          <a:stretch>
            <a:fillRect/>
          </a:stretch>
        </p:blipFill>
        <p:spPr>
          <a:xfrm>
            <a:off x="5805975" y="5333250"/>
            <a:ext cx="2219325" cy="304800"/>
          </a:xfrm>
          <a:prstGeom prst="rect">
            <a:avLst/>
          </a:prstGeom>
          <a:noFill/>
          <a:ln>
            <a:noFill/>
          </a:ln>
        </p:spPr>
      </p:pic>
      <p:pic>
        <p:nvPicPr>
          <p:cNvPr id="291" name="Google Shape;291;p43"/>
          <p:cNvPicPr preferRelativeResize="0"/>
          <p:nvPr/>
        </p:nvPicPr>
        <p:blipFill>
          <a:blip r:embed="rId9">
            <a:alphaModFix/>
          </a:blip>
          <a:stretch>
            <a:fillRect/>
          </a:stretch>
        </p:blipFill>
        <p:spPr>
          <a:xfrm>
            <a:off x="3780150" y="3871450"/>
            <a:ext cx="473125" cy="381000"/>
          </a:xfrm>
          <a:prstGeom prst="rect">
            <a:avLst/>
          </a:prstGeom>
          <a:noFill/>
          <a:ln>
            <a:noFill/>
          </a:ln>
        </p:spPr>
      </p:pic>
      <p:pic>
        <p:nvPicPr>
          <p:cNvPr id="292" name="Google Shape;292;p43"/>
          <p:cNvPicPr preferRelativeResize="0"/>
          <p:nvPr/>
        </p:nvPicPr>
        <p:blipFill>
          <a:blip r:embed="rId10">
            <a:alphaModFix/>
          </a:blip>
          <a:stretch>
            <a:fillRect/>
          </a:stretch>
        </p:blipFill>
        <p:spPr>
          <a:xfrm>
            <a:off x="7987275" y="3876213"/>
            <a:ext cx="438150" cy="371475"/>
          </a:xfrm>
          <a:prstGeom prst="rect">
            <a:avLst/>
          </a:prstGeom>
          <a:noFill/>
          <a:ln>
            <a:noFill/>
          </a:ln>
        </p:spPr>
      </p:pic>
      <p:pic>
        <p:nvPicPr>
          <p:cNvPr id="293" name="Google Shape;293;p43"/>
          <p:cNvPicPr preferRelativeResize="0"/>
          <p:nvPr/>
        </p:nvPicPr>
        <p:blipFill>
          <a:blip r:embed="rId11">
            <a:alphaModFix/>
          </a:blip>
          <a:stretch>
            <a:fillRect/>
          </a:stretch>
        </p:blipFill>
        <p:spPr>
          <a:xfrm>
            <a:off x="5805963" y="5781300"/>
            <a:ext cx="923925" cy="304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98" name="Google Shape;298;p44"/>
              <p:cNvSpPr txBox="1"/>
              <p:nvPr/>
            </p:nvSpPr>
            <p:spPr>
              <a:xfrm flipH="1">
                <a:off x="457250" y="1886925"/>
                <a:ext cx="8545500" cy="36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total, SST </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between groups</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where </a:t>
                </a:r>
                <a14:m>
                  <m:oMath xmlns:m="http://schemas.openxmlformats.org/officeDocument/2006/math">
                    <m:r>
                      <a:rPr lang="en" sz="2200" i="1" dirty="0" smtClean="0">
                        <a:latin typeface="Cambria Math" panose="02040503050406030204" pitchFamily="18" charset="0"/>
                      </a:rPr>
                      <m:t>𝑥</m:t>
                    </m:r>
                    <m:r>
                      <a:rPr lang="en" sz="2200" i="1" baseline="-25000" dirty="0">
                        <a:latin typeface="Cambria Math" panose="02040503050406030204" pitchFamily="18" charset="0"/>
                      </a:rPr>
                      <m:t>𝑖</m:t>
                    </m:r>
                    <m:r>
                      <a:rPr lang="en" sz="2200" i="1" dirty="0">
                        <a:latin typeface="Cambria Math" panose="02040503050406030204" pitchFamily="18" charset="0"/>
                      </a:rPr>
                      <m:t> </m:t>
                    </m:r>
                  </m:oMath>
                </a14:m>
                <a:r>
                  <a:rPr lang="en" sz="2200" dirty="0"/>
                  <a:t>represent each observation in the dataset</a:t>
                </a:r>
                <a:endParaRPr sz="2200" dirty="0"/>
              </a:p>
            </p:txBody>
          </p:sp>
        </mc:Choice>
        <mc:Fallback>
          <p:sp>
            <p:nvSpPr>
              <p:cNvPr id="298" name="Google Shape;298;p44"/>
              <p:cNvSpPr txBox="1">
                <a:spLocks noRot="1" noChangeAspect="1" noMove="1" noResize="1" noEditPoints="1" noAdjustHandles="1" noChangeArrowheads="1" noChangeShapeType="1" noTextEdit="1"/>
              </p:cNvSpPr>
              <p:nvPr/>
            </p:nvSpPr>
            <p:spPr>
              <a:xfrm flipH="1">
                <a:off x="457250" y="1886925"/>
                <a:ext cx="8545500" cy="3618300"/>
              </a:xfrm>
              <a:prstGeom prst="rect">
                <a:avLst/>
              </a:prstGeom>
              <a:blipFill>
                <a:blip r:embed="rId3"/>
                <a:stretch>
                  <a:fillRect l="-927"/>
                </a:stretch>
              </a:blipFill>
              <a:ln>
                <a:noFill/>
              </a:ln>
            </p:spPr>
            <p:txBody>
              <a:bodyPr/>
              <a:lstStyle/>
              <a:p>
                <a:r>
                  <a:rPr lang="en-US">
                    <a:noFill/>
                  </a:rPr>
                  <a:t> </a:t>
                </a:r>
              </a:p>
            </p:txBody>
          </p:sp>
        </mc:Fallback>
      </mc:AlternateContent>
      <p:pic>
        <p:nvPicPr>
          <p:cNvPr id="299" name="Google Shape;299;p44"/>
          <p:cNvPicPr preferRelativeResize="0"/>
          <p:nvPr/>
        </p:nvPicPr>
        <p:blipFill>
          <a:blip r:embed="rId4">
            <a:alphaModFix/>
          </a:blip>
          <a:stretch>
            <a:fillRect/>
          </a:stretch>
        </p:blipFill>
        <p:spPr>
          <a:xfrm>
            <a:off x="3751238" y="3204770"/>
            <a:ext cx="1641526" cy="658375"/>
          </a:xfrm>
          <a:prstGeom prst="rect">
            <a:avLst/>
          </a:prstGeom>
          <a:noFill/>
          <a:ln>
            <a:noFill/>
          </a:ln>
        </p:spPr>
      </p:pic>
      <p:pic>
        <p:nvPicPr>
          <p:cNvPr id="300" name="Google Shape;300;p44"/>
          <p:cNvPicPr preferRelativeResize="0"/>
          <p:nvPr/>
        </p:nvPicPr>
        <p:blipFill>
          <a:blip r:embed="rId5">
            <a:alphaModFix/>
          </a:blip>
          <a:stretch>
            <a:fillRect/>
          </a:stretch>
        </p:blipFill>
        <p:spPr>
          <a:xfrm>
            <a:off x="548950" y="131700"/>
            <a:ext cx="8280824" cy="171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05" name="Google Shape;305;p45"/>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total, SST </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between groups</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where </a:t>
                </a:r>
                <a14:m>
                  <m:oMath xmlns:m="http://schemas.openxmlformats.org/officeDocument/2006/math">
                    <m:r>
                      <a:rPr lang="en" sz="2200" i="1" dirty="0" smtClean="0">
                        <a:latin typeface="Cambria Math" panose="02040503050406030204" pitchFamily="18" charset="0"/>
                      </a:rPr>
                      <m:t>𝑥</m:t>
                    </m:r>
                    <m:r>
                      <a:rPr lang="en" sz="2200" i="1" baseline="-25000" dirty="0">
                        <a:latin typeface="Cambria Math" panose="02040503050406030204" pitchFamily="18" charset="0"/>
                      </a:rPr>
                      <m:t>𝑖</m:t>
                    </m:r>
                  </m:oMath>
                </a14:m>
                <a:r>
                  <a:rPr lang="en" sz="2200" dirty="0"/>
                  <a:t> represent each observation in the dataset</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i="1" dirty="0"/>
                  <a:t>SST</a:t>
                </a:r>
                <a:r>
                  <a:rPr lang="en" sz="2200" dirty="0"/>
                  <a:t> = (3.8 - 5.1)</a:t>
                </a:r>
                <a:r>
                  <a:rPr lang="en" sz="2200" baseline="30000" dirty="0"/>
                  <a:t>2</a:t>
                </a:r>
                <a:r>
                  <a:rPr lang="en" sz="2200" dirty="0"/>
                  <a:t> + (4.8 - 5.1)</a:t>
                </a:r>
                <a:r>
                  <a:rPr lang="en" sz="2200" baseline="30000" dirty="0"/>
                  <a:t>2</a:t>
                </a:r>
                <a:r>
                  <a:rPr lang="en" sz="2200" dirty="0"/>
                  <a:t> + (4.9 - 5.1)</a:t>
                </a:r>
                <a:r>
                  <a:rPr lang="en" sz="2200" baseline="30000" dirty="0"/>
                  <a:t>2</a:t>
                </a:r>
                <a:r>
                  <a:rPr lang="en" sz="2200" dirty="0"/>
                  <a:t> + … + (5.2 - 5.1)</a:t>
                </a:r>
                <a:r>
                  <a:rPr lang="en" sz="2200" baseline="30000" dirty="0"/>
                  <a:t>2</a:t>
                </a:r>
                <a:endParaRPr sz="2200" baseline="30000" dirty="0"/>
              </a:p>
            </p:txBody>
          </p:sp>
        </mc:Choice>
        <mc:Fallback>
          <p:sp>
            <p:nvSpPr>
              <p:cNvPr id="305" name="Google Shape;305;p45"/>
              <p:cNvSpPr txBox="1">
                <a:spLocks noRot="1" noChangeAspect="1" noMove="1" noResize="1" noEditPoints="1" noAdjustHandles="1" noChangeArrowheads="1" noChangeShapeType="1" noTextEdit="1"/>
              </p:cNvSpPr>
              <p:nvPr/>
            </p:nvSpPr>
            <p:spPr>
              <a:xfrm flipH="1">
                <a:off x="457250" y="1886925"/>
                <a:ext cx="8545500" cy="4651200"/>
              </a:xfrm>
              <a:prstGeom prst="rect">
                <a:avLst/>
              </a:prstGeom>
              <a:blipFill>
                <a:blip r:embed="rId3"/>
                <a:stretch>
                  <a:fillRect l="-927"/>
                </a:stretch>
              </a:blipFill>
              <a:ln>
                <a:noFill/>
              </a:ln>
            </p:spPr>
            <p:txBody>
              <a:bodyPr/>
              <a:lstStyle/>
              <a:p>
                <a:r>
                  <a:rPr lang="en-US">
                    <a:noFill/>
                  </a:rPr>
                  <a:t> </a:t>
                </a:r>
              </a:p>
            </p:txBody>
          </p:sp>
        </mc:Fallback>
      </mc:AlternateContent>
      <p:pic>
        <p:nvPicPr>
          <p:cNvPr id="306" name="Google Shape;306;p45"/>
          <p:cNvPicPr preferRelativeResize="0"/>
          <p:nvPr/>
        </p:nvPicPr>
        <p:blipFill>
          <a:blip r:embed="rId4">
            <a:alphaModFix/>
          </a:blip>
          <a:stretch>
            <a:fillRect/>
          </a:stretch>
        </p:blipFill>
        <p:spPr>
          <a:xfrm>
            <a:off x="548950" y="131700"/>
            <a:ext cx="8280824" cy="1719000"/>
          </a:xfrm>
          <a:prstGeom prst="rect">
            <a:avLst/>
          </a:prstGeom>
          <a:noFill/>
          <a:ln>
            <a:noFill/>
          </a:ln>
        </p:spPr>
      </p:pic>
      <p:pic>
        <p:nvPicPr>
          <p:cNvPr id="307" name="Google Shape;307;p45"/>
          <p:cNvPicPr preferRelativeResize="0"/>
          <p:nvPr/>
        </p:nvPicPr>
        <p:blipFill>
          <a:blip r:embed="rId5">
            <a:alphaModFix/>
          </a:blip>
          <a:stretch>
            <a:fillRect/>
          </a:stretch>
        </p:blipFill>
        <p:spPr>
          <a:xfrm>
            <a:off x="3751238" y="3204770"/>
            <a:ext cx="1641526" cy="658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12" name="Google Shape;312;p46"/>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total, SST </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between groups</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where </a:t>
                </a:r>
                <a14:m>
                  <m:oMath xmlns:m="http://schemas.openxmlformats.org/officeDocument/2006/math">
                    <m:r>
                      <a:rPr lang="en" sz="2200" i="1" dirty="0" smtClean="0">
                        <a:latin typeface="Cambria Math" panose="02040503050406030204" pitchFamily="18" charset="0"/>
                      </a:rPr>
                      <m:t>𝑥</m:t>
                    </m:r>
                    <m:r>
                      <a:rPr lang="en" sz="2200" i="1" baseline="-25000" dirty="0">
                        <a:latin typeface="Cambria Math" panose="02040503050406030204" pitchFamily="18" charset="0"/>
                      </a:rPr>
                      <m:t>𝑖</m:t>
                    </m:r>
                  </m:oMath>
                </a14:m>
                <a:r>
                  <a:rPr lang="en" sz="2200" dirty="0"/>
                  <a:t> represent each observation in the dataset</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i="1" dirty="0"/>
                  <a:t>SST</a:t>
                </a:r>
                <a:r>
                  <a:rPr lang="en" sz="2200" dirty="0"/>
                  <a:t> = (3.8 - 5.1)</a:t>
                </a:r>
                <a:r>
                  <a:rPr lang="en" sz="2200" baseline="30000" dirty="0"/>
                  <a:t>2</a:t>
                </a:r>
                <a:r>
                  <a:rPr lang="en" sz="2200" dirty="0"/>
                  <a:t> + (4.8 - 5.1)</a:t>
                </a:r>
                <a:r>
                  <a:rPr lang="en" sz="2200" baseline="30000" dirty="0"/>
                  <a:t>2</a:t>
                </a:r>
                <a:r>
                  <a:rPr lang="en" sz="2200" dirty="0"/>
                  <a:t> + (4.9 - 5.1)</a:t>
                </a:r>
                <a:r>
                  <a:rPr lang="en" sz="2200" baseline="30000" dirty="0"/>
                  <a:t>2</a:t>
                </a:r>
                <a:r>
                  <a:rPr lang="en" sz="2200" dirty="0"/>
                  <a:t> + … + (5.2 - 5.1)</a:t>
                </a:r>
                <a:r>
                  <a:rPr lang="en" sz="2200" baseline="30000" dirty="0"/>
                  <a:t>2</a:t>
                </a:r>
                <a:endParaRPr sz="2200" dirty="0"/>
              </a:p>
              <a:p>
                <a:pPr marL="0" lvl="0" indent="0" algn="l" rtl="0">
                  <a:lnSpc>
                    <a:spcPct val="115000"/>
                  </a:lnSpc>
                  <a:spcBef>
                    <a:spcPts val="0"/>
                  </a:spcBef>
                  <a:spcAft>
                    <a:spcPts val="0"/>
                  </a:spcAft>
                  <a:buNone/>
                </a:pPr>
                <a:r>
                  <a:rPr lang="en" sz="2200" dirty="0"/>
                  <a:t>	  = (-1.3)</a:t>
                </a:r>
                <a:r>
                  <a:rPr lang="en" sz="2200" baseline="30000" dirty="0"/>
                  <a:t>2</a:t>
                </a:r>
                <a:r>
                  <a:rPr lang="en" sz="2200" dirty="0"/>
                  <a:t> + (-0.3)</a:t>
                </a:r>
                <a:r>
                  <a:rPr lang="en" sz="2200" baseline="30000" dirty="0"/>
                  <a:t>2</a:t>
                </a:r>
                <a:r>
                  <a:rPr lang="en" sz="2200" dirty="0"/>
                  <a:t> + (-0.2)</a:t>
                </a:r>
                <a:r>
                  <a:rPr lang="en" sz="2200" baseline="30000" dirty="0"/>
                  <a:t>2</a:t>
                </a:r>
                <a:r>
                  <a:rPr lang="en" sz="2200" dirty="0"/>
                  <a:t> + … + (0.1)</a:t>
                </a:r>
                <a:r>
                  <a:rPr lang="en" sz="2200" baseline="30000" dirty="0"/>
                  <a:t>2</a:t>
                </a:r>
                <a:endParaRPr sz="2200" baseline="30000" dirty="0"/>
              </a:p>
            </p:txBody>
          </p:sp>
        </mc:Choice>
        <mc:Fallback>
          <p:sp>
            <p:nvSpPr>
              <p:cNvPr id="312" name="Google Shape;312;p46"/>
              <p:cNvSpPr txBox="1">
                <a:spLocks noRot="1" noChangeAspect="1" noMove="1" noResize="1" noEditPoints="1" noAdjustHandles="1" noChangeArrowheads="1" noChangeShapeType="1" noTextEdit="1"/>
              </p:cNvSpPr>
              <p:nvPr/>
            </p:nvSpPr>
            <p:spPr>
              <a:xfrm flipH="1">
                <a:off x="457250" y="1886925"/>
                <a:ext cx="8545500" cy="4651200"/>
              </a:xfrm>
              <a:prstGeom prst="rect">
                <a:avLst/>
              </a:prstGeom>
              <a:blipFill>
                <a:blip r:embed="rId3"/>
                <a:stretch>
                  <a:fillRect l="-927"/>
                </a:stretch>
              </a:blipFill>
              <a:ln>
                <a:noFill/>
              </a:ln>
            </p:spPr>
            <p:txBody>
              <a:bodyPr/>
              <a:lstStyle/>
              <a:p>
                <a:r>
                  <a:rPr lang="en-US">
                    <a:noFill/>
                  </a:rPr>
                  <a:t> </a:t>
                </a:r>
              </a:p>
            </p:txBody>
          </p:sp>
        </mc:Fallback>
      </mc:AlternateContent>
      <p:pic>
        <p:nvPicPr>
          <p:cNvPr id="313" name="Google Shape;313;p46"/>
          <p:cNvPicPr preferRelativeResize="0"/>
          <p:nvPr/>
        </p:nvPicPr>
        <p:blipFill>
          <a:blip r:embed="rId4">
            <a:alphaModFix/>
          </a:blip>
          <a:stretch>
            <a:fillRect/>
          </a:stretch>
        </p:blipFill>
        <p:spPr>
          <a:xfrm>
            <a:off x="548950" y="131700"/>
            <a:ext cx="8280824" cy="1719000"/>
          </a:xfrm>
          <a:prstGeom prst="rect">
            <a:avLst/>
          </a:prstGeom>
          <a:noFill/>
          <a:ln>
            <a:noFill/>
          </a:ln>
        </p:spPr>
      </p:pic>
      <p:pic>
        <p:nvPicPr>
          <p:cNvPr id="314" name="Google Shape;314;p46"/>
          <p:cNvPicPr preferRelativeResize="0"/>
          <p:nvPr/>
        </p:nvPicPr>
        <p:blipFill>
          <a:blip r:embed="rId5">
            <a:alphaModFix/>
          </a:blip>
          <a:stretch>
            <a:fillRect/>
          </a:stretch>
        </p:blipFill>
        <p:spPr>
          <a:xfrm>
            <a:off x="3751238" y="3204770"/>
            <a:ext cx="1641526" cy="658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26" name="Google Shape;326;p48"/>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total, SST </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between groups</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where </a:t>
                </a:r>
                <a14:m>
                  <m:oMath xmlns:m="http://schemas.openxmlformats.org/officeDocument/2006/math">
                    <m:r>
                      <a:rPr lang="en" sz="2200" i="1" dirty="0" smtClean="0">
                        <a:latin typeface="Cambria Math" panose="02040503050406030204" pitchFamily="18" charset="0"/>
                      </a:rPr>
                      <m:t>𝑥</m:t>
                    </m:r>
                    <m:r>
                      <a:rPr lang="en" sz="2200" i="1" baseline="-25000" dirty="0">
                        <a:latin typeface="Cambria Math" panose="02040503050406030204" pitchFamily="18" charset="0"/>
                      </a:rPr>
                      <m:t>𝑖</m:t>
                    </m:r>
                  </m:oMath>
                </a14:m>
                <a:r>
                  <a:rPr lang="en" sz="2200" dirty="0"/>
                  <a:t> represent each observation in the dataset</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i="1" dirty="0"/>
                  <a:t>SST</a:t>
                </a:r>
                <a:r>
                  <a:rPr lang="en" sz="2200" dirty="0"/>
                  <a:t> = (3.8 - 5.1)</a:t>
                </a:r>
                <a:r>
                  <a:rPr lang="en" sz="2200" baseline="30000" dirty="0"/>
                  <a:t>2</a:t>
                </a:r>
                <a:r>
                  <a:rPr lang="en" sz="2200" dirty="0"/>
                  <a:t> + (4.8 - 5.1)</a:t>
                </a:r>
                <a:r>
                  <a:rPr lang="en" sz="2200" baseline="30000" dirty="0"/>
                  <a:t>2</a:t>
                </a:r>
                <a:r>
                  <a:rPr lang="en" sz="2200" dirty="0"/>
                  <a:t> + (4.9 - 5.1)</a:t>
                </a:r>
                <a:r>
                  <a:rPr lang="en" sz="2200" baseline="30000" dirty="0"/>
                  <a:t>2</a:t>
                </a:r>
                <a:r>
                  <a:rPr lang="en" sz="2200" dirty="0"/>
                  <a:t> + … + (5.2 - 5.1)</a:t>
                </a:r>
                <a:r>
                  <a:rPr lang="en" sz="2200" baseline="30000" dirty="0"/>
                  <a:t>2</a:t>
                </a:r>
                <a:endParaRPr sz="2200" dirty="0"/>
              </a:p>
              <a:p>
                <a:pPr marL="0" lvl="0" indent="0" algn="l" rtl="0">
                  <a:lnSpc>
                    <a:spcPct val="115000"/>
                  </a:lnSpc>
                  <a:spcBef>
                    <a:spcPts val="0"/>
                  </a:spcBef>
                  <a:spcAft>
                    <a:spcPts val="0"/>
                  </a:spcAft>
                  <a:buNone/>
                </a:pPr>
                <a:r>
                  <a:rPr lang="en" sz="2200" dirty="0"/>
                  <a:t>	  = (-1.3)</a:t>
                </a:r>
                <a:r>
                  <a:rPr lang="en" sz="2200" baseline="30000" dirty="0"/>
                  <a:t>2</a:t>
                </a:r>
                <a:r>
                  <a:rPr lang="en" sz="2200" dirty="0"/>
                  <a:t> + (-0.3)</a:t>
                </a:r>
                <a:r>
                  <a:rPr lang="en" sz="2200" baseline="30000" dirty="0"/>
                  <a:t>2</a:t>
                </a:r>
                <a:r>
                  <a:rPr lang="en" sz="2200" dirty="0"/>
                  <a:t> + (-0.2)</a:t>
                </a:r>
                <a:r>
                  <a:rPr lang="en" sz="2200" baseline="30000" dirty="0"/>
                  <a:t>2</a:t>
                </a:r>
                <a:r>
                  <a:rPr lang="en" sz="2200" dirty="0"/>
                  <a:t> + … + (0.1)</a:t>
                </a:r>
                <a:r>
                  <a:rPr lang="en" sz="2200" baseline="30000" dirty="0"/>
                  <a:t>2</a:t>
                </a:r>
                <a:endParaRPr sz="2200" dirty="0"/>
              </a:p>
              <a:p>
                <a:pPr marL="0" lvl="0" indent="0" algn="l" rtl="0">
                  <a:lnSpc>
                    <a:spcPct val="115000"/>
                  </a:lnSpc>
                  <a:spcBef>
                    <a:spcPts val="0"/>
                  </a:spcBef>
                  <a:spcAft>
                    <a:spcPts val="0"/>
                  </a:spcAft>
                  <a:buNone/>
                </a:pPr>
                <a:r>
                  <a:rPr lang="en" sz="2200" dirty="0"/>
                  <a:t>	  = 1.69 + 0.09 + 0.04 + … + 0.01</a:t>
                </a:r>
                <a:endParaRPr sz="2200" dirty="0"/>
              </a:p>
              <a:p>
                <a:pPr marL="0" lvl="0" indent="0" algn="l" rtl="0">
                  <a:lnSpc>
                    <a:spcPct val="115000"/>
                  </a:lnSpc>
                  <a:spcBef>
                    <a:spcPts val="0"/>
                  </a:spcBef>
                  <a:spcAft>
                    <a:spcPts val="0"/>
                  </a:spcAft>
                  <a:buNone/>
                </a:pPr>
                <a:r>
                  <a:rPr lang="en" sz="2200" dirty="0"/>
                  <a:t>	  = 54.29</a:t>
                </a:r>
                <a:endParaRPr sz="2200" dirty="0"/>
              </a:p>
            </p:txBody>
          </p:sp>
        </mc:Choice>
        <mc:Fallback>
          <p:sp>
            <p:nvSpPr>
              <p:cNvPr id="326" name="Google Shape;326;p48"/>
              <p:cNvSpPr txBox="1">
                <a:spLocks noRot="1" noChangeAspect="1" noMove="1" noResize="1" noEditPoints="1" noAdjustHandles="1" noChangeArrowheads="1" noChangeShapeType="1" noTextEdit="1"/>
              </p:cNvSpPr>
              <p:nvPr/>
            </p:nvSpPr>
            <p:spPr>
              <a:xfrm flipH="1">
                <a:off x="457250" y="1886925"/>
                <a:ext cx="8545500" cy="4651200"/>
              </a:xfrm>
              <a:prstGeom prst="rect">
                <a:avLst/>
              </a:prstGeom>
              <a:blipFill>
                <a:blip r:embed="rId3"/>
                <a:stretch>
                  <a:fillRect l="-927"/>
                </a:stretch>
              </a:blipFill>
              <a:ln>
                <a:noFill/>
              </a:ln>
            </p:spPr>
            <p:txBody>
              <a:bodyPr/>
              <a:lstStyle/>
              <a:p>
                <a:r>
                  <a:rPr lang="en-US">
                    <a:noFill/>
                  </a:rPr>
                  <a:t> </a:t>
                </a:r>
              </a:p>
            </p:txBody>
          </p:sp>
        </mc:Fallback>
      </mc:AlternateContent>
      <p:pic>
        <p:nvPicPr>
          <p:cNvPr id="327" name="Google Shape;327;p48"/>
          <p:cNvPicPr preferRelativeResize="0"/>
          <p:nvPr/>
        </p:nvPicPr>
        <p:blipFill>
          <a:blip r:embed="rId4">
            <a:alphaModFix/>
          </a:blip>
          <a:stretch>
            <a:fillRect/>
          </a:stretch>
        </p:blipFill>
        <p:spPr>
          <a:xfrm>
            <a:off x="548950" y="131700"/>
            <a:ext cx="8280824" cy="1719000"/>
          </a:xfrm>
          <a:prstGeom prst="rect">
            <a:avLst/>
          </a:prstGeom>
          <a:noFill/>
          <a:ln>
            <a:noFill/>
          </a:ln>
        </p:spPr>
      </p:pic>
      <p:pic>
        <p:nvPicPr>
          <p:cNvPr id="328" name="Google Shape;328;p48"/>
          <p:cNvPicPr preferRelativeResize="0"/>
          <p:nvPr/>
        </p:nvPicPr>
        <p:blipFill>
          <a:blip r:embed="rId5">
            <a:alphaModFix/>
          </a:blip>
          <a:stretch>
            <a:fillRect/>
          </a:stretch>
        </p:blipFill>
        <p:spPr>
          <a:xfrm>
            <a:off x="3751238" y="3204770"/>
            <a:ext cx="1641526" cy="658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12"/>
          <p:cNvPicPr preferRelativeResize="0"/>
          <p:nvPr/>
        </p:nvPicPr>
        <p:blipFill>
          <a:blip r:embed="rId3">
            <a:alphaModFix/>
          </a:blip>
          <a:stretch>
            <a:fillRect/>
          </a:stretch>
        </p:blipFill>
        <p:spPr>
          <a:xfrm>
            <a:off x="2110563" y="377400"/>
            <a:ext cx="4922874" cy="2441275"/>
          </a:xfrm>
          <a:prstGeom prst="rect">
            <a:avLst/>
          </a:prstGeom>
          <a:noFill/>
          <a:ln>
            <a:noFill/>
          </a:ln>
        </p:spPr>
      </p:pic>
      <p:sp>
        <p:nvSpPr>
          <p:cNvPr id="53" name="Google Shape;53;p12"/>
          <p:cNvSpPr txBox="1"/>
          <p:nvPr/>
        </p:nvSpPr>
        <p:spPr>
          <a:xfrm flipH="1">
            <a:off x="422650" y="2986900"/>
            <a:ext cx="8545500" cy="3654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a:t>The Wolf River in Tennessee flows past an abandoned site once used by the pesticide industry for dumping wastes, including chlordane (pesticide), aldrin, and dieldrin (both insecticides)</a:t>
            </a:r>
            <a:endParaRPr sz="2000"/>
          </a:p>
          <a:p>
            <a:pPr marL="457200" lvl="0" indent="-355600" algn="l" rtl="0">
              <a:lnSpc>
                <a:spcPct val="115000"/>
              </a:lnSpc>
              <a:spcBef>
                <a:spcPts val="0"/>
              </a:spcBef>
              <a:spcAft>
                <a:spcPts val="0"/>
              </a:spcAft>
              <a:buSzPts val="2000"/>
              <a:buChar char="●"/>
            </a:pPr>
            <a:r>
              <a:rPr lang="en" sz="2000"/>
              <a:t>These highly toxic organic compounds can cause various cancers and birth defects</a:t>
            </a:r>
            <a:endParaRPr sz="2000"/>
          </a:p>
          <a:p>
            <a:pPr marL="457200" lvl="0" indent="-355600" algn="l" rtl="0">
              <a:lnSpc>
                <a:spcPct val="115000"/>
              </a:lnSpc>
              <a:spcBef>
                <a:spcPts val="0"/>
              </a:spcBef>
              <a:spcAft>
                <a:spcPts val="0"/>
              </a:spcAft>
              <a:buSzPts val="2000"/>
              <a:buChar char="●"/>
            </a:pPr>
            <a:r>
              <a:rPr lang="en" sz="2000"/>
              <a:t>The standard methods to test whether these substances are present in a river is to take samples at six-tenths depth</a:t>
            </a:r>
            <a:endParaRPr sz="2000"/>
          </a:p>
          <a:p>
            <a:pPr marL="0" lvl="0" indent="0" algn="l" rtl="0">
              <a:lnSpc>
                <a:spcPct val="115000"/>
              </a:lnSpc>
              <a:spcBef>
                <a:spcPts val="0"/>
              </a:spcBef>
              <a:spcAft>
                <a:spcPts val="0"/>
              </a:spcAft>
              <a:buNone/>
            </a:pPr>
            <a:endParaRPr sz="2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33" name="Google Shape;333;p49"/>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error, SSE</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within groups:</a:t>
                </a:r>
                <a:endParaRPr sz="2200" dirty="0"/>
              </a:p>
              <a:p>
                <a:pPr marL="0" lvl="0" indent="0" algn="l" rtl="0">
                  <a:lnSpc>
                    <a:spcPct val="115000"/>
                  </a:lnSpc>
                  <a:spcBef>
                    <a:spcPts val="0"/>
                  </a:spcBef>
                  <a:spcAft>
                    <a:spcPts val="0"/>
                  </a:spcAft>
                  <a:buNone/>
                </a:pPr>
                <a:endParaRPr sz="2200" dirty="0"/>
              </a:p>
              <a:p>
                <a:pPr marL="0" lvl="0" indent="0" algn="ctr" rtl="0">
                  <a:lnSpc>
                    <a:spcPct val="115000"/>
                  </a:lnSpc>
                  <a:spcBef>
                    <a:spcPts val="0"/>
                  </a:spcBef>
                  <a:spcAft>
                    <a:spcPts val="0"/>
                  </a:spcAft>
                  <a:buNone/>
                </a:pPr>
                <a14:m>
                  <m:oMathPara xmlns:m="http://schemas.openxmlformats.org/officeDocument/2006/math">
                    <m:oMathParaPr>
                      <m:jc m:val="centerGroup"/>
                    </m:oMathParaPr>
                    <m:oMath xmlns:m="http://schemas.openxmlformats.org/officeDocument/2006/math">
                      <m:r>
                        <a:rPr lang="en" sz="2200" i="1" dirty="0" smtClean="0">
                          <a:latin typeface="Cambria Math" panose="02040503050406030204" pitchFamily="18" charset="0"/>
                        </a:rPr>
                        <m:t>𝑆𝑆𝐸</m:t>
                      </m:r>
                      <m:r>
                        <a:rPr lang="en" sz="2200" i="1" dirty="0" smtClean="0">
                          <a:latin typeface="Cambria Math" panose="02040503050406030204" pitchFamily="18" charset="0"/>
                        </a:rPr>
                        <m:t> = </m:t>
                      </m:r>
                      <m:r>
                        <a:rPr lang="en" sz="2200" i="1" dirty="0" smtClean="0">
                          <a:latin typeface="Cambria Math" panose="02040503050406030204" pitchFamily="18" charset="0"/>
                        </a:rPr>
                        <m:t>𝑆𝑆𝑇</m:t>
                      </m:r>
                      <m:r>
                        <a:rPr lang="en" sz="2200" i="1" dirty="0" smtClean="0">
                          <a:latin typeface="Cambria Math" panose="02040503050406030204" pitchFamily="18" charset="0"/>
                        </a:rPr>
                        <m:t> − </m:t>
                      </m:r>
                      <m:r>
                        <a:rPr lang="en" sz="2200" i="1" dirty="0" smtClean="0">
                          <a:latin typeface="Cambria Math" panose="02040503050406030204" pitchFamily="18" charset="0"/>
                        </a:rPr>
                        <m:t>𝑆𝑆𝐺</m:t>
                      </m:r>
                    </m:oMath>
                  </m:oMathPara>
                </a14:m>
                <a:endParaRPr sz="2200" dirty="0"/>
              </a:p>
              <a:p>
                <a:pPr marL="0" lvl="0" indent="0" algn="ctr"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p:txBody>
          </p:sp>
        </mc:Choice>
        <mc:Fallback>
          <p:sp>
            <p:nvSpPr>
              <p:cNvPr id="333" name="Google Shape;333;p49"/>
              <p:cNvSpPr txBox="1">
                <a:spLocks noRot="1" noChangeAspect="1" noMove="1" noResize="1" noEditPoints="1" noAdjustHandles="1" noChangeArrowheads="1" noChangeShapeType="1" noTextEdit="1"/>
              </p:cNvSpPr>
              <p:nvPr/>
            </p:nvSpPr>
            <p:spPr>
              <a:xfrm flipH="1">
                <a:off x="457250" y="1886925"/>
                <a:ext cx="8545500" cy="4651200"/>
              </a:xfrm>
              <a:prstGeom prst="rect">
                <a:avLst/>
              </a:prstGeom>
              <a:blipFill>
                <a:blip r:embed="rId3"/>
                <a:stretch>
                  <a:fillRect l="-927"/>
                </a:stretch>
              </a:blipFill>
              <a:ln>
                <a:noFill/>
              </a:ln>
            </p:spPr>
            <p:txBody>
              <a:bodyPr/>
              <a:lstStyle/>
              <a:p>
                <a:r>
                  <a:rPr lang="en-US">
                    <a:noFill/>
                  </a:rPr>
                  <a:t> </a:t>
                </a:r>
              </a:p>
            </p:txBody>
          </p:sp>
        </mc:Fallback>
      </mc:AlternateContent>
      <p:pic>
        <p:nvPicPr>
          <p:cNvPr id="334" name="Google Shape;334;p49"/>
          <p:cNvPicPr preferRelativeResize="0"/>
          <p:nvPr/>
        </p:nvPicPr>
        <p:blipFill>
          <a:blip r:embed="rId4">
            <a:alphaModFix/>
          </a:blip>
          <a:stretch>
            <a:fillRect/>
          </a:stretch>
        </p:blipFill>
        <p:spPr>
          <a:xfrm>
            <a:off x="390774" y="235599"/>
            <a:ext cx="8291976" cy="16513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39" name="Google Shape;339;p50"/>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Sum of squares error, SSE</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dirty="0"/>
                  <a:t>Measures the variability within groups:</a:t>
                </a:r>
                <a:endParaRPr sz="2200" dirty="0"/>
              </a:p>
              <a:p>
                <a:pPr marL="0" lvl="0" indent="0" algn="l" rtl="0">
                  <a:lnSpc>
                    <a:spcPct val="115000"/>
                  </a:lnSpc>
                  <a:spcBef>
                    <a:spcPts val="0"/>
                  </a:spcBef>
                  <a:spcAft>
                    <a:spcPts val="0"/>
                  </a:spcAft>
                  <a:buNone/>
                </a:pPr>
                <a:endParaRPr sz="2200" dirty="0"/>
              </a:p>
              <a:p>
                <a:pPr marL="0" lvl="0" indent="0" algn="ctr" rtl="0">
                  <a:lnSpc>
                    <a:spcPct val="115000"/>
                  </a:lnSpc>
                  <a:spcBef>
                    <a:spcPts val="0"/>
                  </a:spcBef>
                  <a:spcAft>
                    <a:spcPts val="0"/>
                  </a:spcAft>
                  <a:buNone/>
                </a:pPr>
                <a14:m>
                  <m:oMathPara xmlns:m="http://schemas.openxmlformats.org/officeDocument/2006/math">
                    <m:oMathParaPr>
                      <m:jc m:val="centerGroup"/>
                    </m:oMathParaPr>
                    <m:oMath xmlns:m="http://schemas.openxmlformats.org/officeDocument/2006/math">
                      <m:r>
                        <a:rPr lang="en" sz="2200" i="1" dirty="0" smtClean="0">
                          <a:latin typeface="Cambria Math" panose="02040503050406030204" pitchFamily="18" charset="0"/>
                        </a:rPr>
                        <m:t>𝑆𝑆𝐸</m:t>
                      </m:r>
                      <m:r>
                        <a:rPr lang="en" sz="2200" i="1" dirty="0" smtClean="0">
                          <a:latin typeface="Cambria Math" panose="02040503050406030204" pitchFamily="18" charset="0"/>
                        </a:rPr>
                        <m:t> = </m:t>
                      </m:r>
                      <m:r>
                        <a:rPr lang="en" sz="2200" i="1" dirty="0" smtClean="0">
                          <a:latin typeface="Cambria Math" panose="02040503050406030204" pitchFamily="18" charset="0"/>
                        </a:rPr>
                        <m:t>𝑆𝑆𝑇</m:t>
                      </m:r>
                      <m:r>
                        <a:rPr lang="en" sz="2200" i="1" dirty="0" smtClean="0">
                          <a:latin typeface="Cambria Math" panose="02040503050406030204" pitchFamily="18" charset="0"/>
                        </a:rPr>
                        <m:t> − </m:t>
                      </m:r>
                      <m:r>
                        <a:rPr lang="en" sz="2200" i="1" dirty="0" smtClean="0">
                          <a:latin typeface="Cambria Math" panose="02040503050406030204" pitchFamily="18" charset="0"/>
                        </a:rPr>
                        <m:t>𝑆𝑆𝐺</m:t>
                      </m:r>
                    </m:oMath>
                  </m:oMathPara>
                </a14:m>
                <a:endParaRPr sz="2200" dirty="0"/>
              </a:p>
              <a:p>
                <a:pPr marL="0" lvl="0" indent="0" algn="ctr" rtl="0">
                  <a:lnSpc>
                    <a:spcPct val="115000"/>
                  </a:lnSpc>
                  <a:spcBef>
                    <a:spcPts val="0"/>
                  </a:spcBef>
                  <a:spcAft>
                    <a:spcPts val="0"/>
                  </a:spcAft>
                  <a:buNone/>
                </a:pPr>
                <a:endParaRPr sz="2200" dirty="0"/>
              </a:p>
              <a:p>
                <a:pPr marL="0" lvl="0" indent="0" algn="ctr" rtl="0">
                  <a:lnSpc>
                    <a:spcPct val="115000"/>
                  </a:lnSpc>
                  <a:spcBef>
                    <a:spcPts val="0"/>
                  </a:spcBef>
                  <a:spcAft>
                    <a:spcPts val="0"/>
                  </a:spcAft>
                  <a:buNone/>
                </a:pPr>
                <a14:m>
                  <m:oMathPara xmlns:m="http://schemas.openxmlformats.org/officeDocument/2006/math">
                    <m:oMathParaPr>
                      <m:jc m:val="centerGroup"/>
                    </m:oMathParaPr>
                    <m:oMath xmlns:m="http://schemas.openxmlformats.org/officeDocument/2006/math">
                      <m:r>
                        <a:rPr lang="en" sz="2200" i="1" dirty="0" smtClean="0">
                          <a:latin typeface="Cambria Math" panose="02040503050406030204" pitchFamily="18" charset="0"/>
                        </a:rPr>
                        <m:t>𝑆𝑆𝐸</m:t>
                      </m:r>
                      <m:r>
                        <a:rPr lang="en" sz="2200" i="1" dirty="0" smtClean="0">
                          <a:latin typeface="Cambria Math" panose="02040503050406030204" pitchFamily="18" charset="0"/>
                        </a:rPr>
                        <m:t> = 54.29 − 16.96 = 37.33</m:t>
                      </m:r>
                    </m:oMath>
                  </m:oMathPara>
                </a14:m>
                <a:endParaRPr sz="2200" dirty="0"/>
              </a:p>
              <a:p>
                <a:pPr marL="0" lvl="0" indent="0" algn="l" rtl="0">
                  <a:lnSpc>
                    <a:spcPct val="115000"/>
                  </a:lnSpc>
                  <a:spcBef>
                    <a:spcPts val="0"/>
                  </a:spcBef>
                  <a:spcAft>
                    <a:spcPts val="0"/>
                  </a:spcAft>
                  <a:buNone/>
                </a:pPr>
                <a:endParaRPr sz="2200" dirty="0"/>
              </a:p>
            </p:txBody>
          </p:sp>
        </mc:Choice>
        <mc:Fallback>
          <p:sp>
            <p:nvSpPr>
              <p:cNvPr id="339" name="Google Shape;339;p50"/>
              <p:cNvSpPr txBox="1">
                <a:spLocks noRot="1" noChangeAspect="1" noMove="1" noResize="1" noEditPoints="1" noAdjustHandles="1" noChangeArrowheads="1" noChangeShapeType="1" noTextEdit="1"/>
              </p:cNvSpPr>
              <p:nvPr/>
            </p:nvSpPr>
            <p:spPr>
              <a:xfrm flipH="1">
                <a:off x="457250" y="1886925"/>
                <a:ext cx="8545500" cy="4651200"/>
              </a:xfrm>
              <a:prstGeom prst="rect">
                <a:avLst/>
              </a:prstGeom>
              <a:blipFill>
                <a:blip r:embed="rId3"/>
                <a:stretch>
                  <a:fillRect l="-927"/>
                </a:stretch>
              </a:blipFill>
              <a:ln>
                <a:noFill/>
              </a:ln>
            </p:spPr>
            <p:txBody>
              <a:bodyPr/>
              <a:lstStyle/>
              <a:p>
                <a:r>
                  <a:rPr lang="en-US">
                    <a:noFill/>
                  </a:rPr>
                  <a:t> </a:t>
                </a:r>
              </a:p>
            </p:txBody>
          </p:sp>
        </mc:Fallback>
      </mc:AlternateContent>
      <p:pic>
        <p:nvPicPr>
          <p:cNvPr id="340" name="Google Shape;340;p50"/>
          <p:cNvPicPr preferRelativeResize="0"/>
          <p:nvPr/>
        </p:nvPicPr>
        <p:blipFill>
          <a:blip r:embed="rId4">
            <a:alphaModFix/>
          </a:blip>
          <a:stretch>
            <a:fillRect/>
          </a:stretch>
        </p:blipFill>
        <p:spPr>
          <a:xfrm>
            <a:off x="390774" y="235599"/>
            <a:ext cx="8291976" cy="16513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Mean square error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Mean square error is calculated as sum of squares divided by the degrees of freedom</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346" name="Google Shape;346;p51"/>
          <p:cNvPicPr preferRelativeResize="0"/>
          <p:nvPr/>
        </p:nvPicPr>
        <p:blipFill>
          <a:blip r:embed="rId3">
            <a:alphaModFix/>
          </a:blip>
          <a:stretch>
            <a:fillRect/>
          </a:stretch>
        </p:blipFill>
        <p:spPr>
          <a:xfrm>
            <a:off x="494325" y="238625"/>
            <a:ext cx="8076826" cy="1603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Mean square error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Mean square error is calculated as sum of squares divided by the degrees of freedom</a:t>
            </a:r>
            <a:endParaRPr sz="2200"/>
          </a:p>
          <a:p>
            <a:pPr marL="0" lvl="0" indent="0" algn="l" rtl="0">
              <a:lnSpc>
                <a:spcPct val="115000"/>
              </a:lnSpc>
              <a:spcBef>
                <a:spcPts val="0"/>
              </a:spcBef>
              <a:spcAft>
                <a:spcPts val="0"/>
              </a:spcAft>
              <a:buNone/>
            </a:pPr>
            <a:endParaRPr sz="2200"/>
          </a:p>
          <a:p>
            <a:pPr marL="0" lvl="0" indent="0" algn="ctr" rtl="0">
              <a:lnSpc>
                <a:spcPct val="115000"/>
              </a:lnSpc>
              <a:spcBef>
                <a:spcPts val="0"/>
              </a:spcBef>
              <a:spcAft>
                <a:spcPts val="0"/>
              </a:spcAft>
              <a:buNone/>
            </a:pPr>
            <a:r>
              <a:rPr lang="en" sz="2200" i="1"/>
              <a:t>MSG</a:t>
            </a:r>
            <a:r>
              <a:rPr lang="en" sz="2200"/>
              <a:t> = 16.96/2 = 8.48</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352" name="Google Shape;352;p52"/>
          <p:cNvPicPr preferRelativeResize="0"/>
          <p:nvPr/>
        </p:nvPicPr>
        <p:blipFill>
          <a:blip r:embed="rId3">
            <a:alphaModFix/>
          </a:blip>
          <a:stretch>
            <a:fillRect/>
          </a:stretch>
        </p:blipFill>
        <p:spPr>
          <a:xfrm>
            <a:off x="494325" y="238625"/>
            <a:ext cx="8076826" cy="16034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3"/>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Mean square error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Mean square error is calculated as sum of squares divided by the degrees of freedom</a:t>
            </a:r>
            <a:endParaRPr sz="2200"/>
          </a:p>
          <a:p>
            <a:pPr marL="0" lvl="0" indent="0" algn="l" rtl="0">
              <a:lnSpc>
                <a:spcPct val="115000"/>
              </a:lnSpc>
              <a:spcBef>
                <a:spcPts val="0"/>
              </a:spcBef>
              <a:spcAft>
                <a:spcPts val="0"/>
              </a:spcAft>
              <a:buNone/>
            </a:pPr>
            <a:endParaRPr sz="2200"/>
          </a:p>
          <a:p>
            <a:pPr marL="0" lvl="0" indent="0" algn="ctr" rtl="0">
              <a:lnSpc>
                <a:spcPct val="115000"/>
              </a:lnSpc>
              <a:spcBef>
                <a:spcPts val="0"/>
              </a:spcBef>
              <a:spcAft>
                <a:spcPts val="0"/>
              </a:spcAft>
              <a:buNone/>
            </a:pPr>
            <a:r>
              <a:rPr lang="en" sz="2200" i="1"/>
              <a:t>MSG</a:t>
            </a:r>
            <a:r>
              <a:rPr lang="en" sz="2200"/>
              <a:t> = 16.96/2 = 8.48</a:t>
            </a:r>
            <a:endParaRPr sz="2200"/>
          </a:p>
          <a:p>
            <a:pPr marL="0" lvl="0" indent="0" algn="ctr" rtl="0">
              <a:lnSpc>
                <a:spcPct val="115000"/>
              </a:lnSpc>
              <a:spcBef>
                <a:spcPts val="0"/>
              </a:spcBef>
              <a:spcAft>
                <a:spcPts val="0"/>
              </a:spcAft>
              <a:buNone/>
            </a:pPr>
            <a:r>
              <a:rPr lang="en" sz="2200" i="1"/>
              <a:t>MSE</a:t>
            </a:r>
            <a:r>
              <a:rPr lang="en" sz="2200"/>
              <a:t> = 37.33/27 = 1.38</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358" name="Google Shape;358;p53"/>
          <p:cNvPicPr preferRelativeResize="0"/>
          <p:nvPr/>
        </p:nvPicPr>
        <p:blipFill>
          <a:blip r:embed="rId3">
            <a:alphaModFix/>
          </a:blip>
          <a:stretch>
            <a:fillRect/>
          </a:stretch>
        </p:blipFill>
        <p:spPr>
          <a:xfrm>
            <a:off x="494325" y="238625"/>
            <a:ext cx="8076826" cy="16034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4"/>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Test statistic, </a:t>
            </a:r>
            <a:r>
              <a:rPr lang="en" sz="2200" i="1">
                <a:solidFill>
                  <a:schemeClr val="accent1"/>
                </a:solidFill>
              </a:rPr>
              <a:t>F</a:t>
            </a:r>
            <a:r>
              <a:rPr lang="en" sz="2200">
                <a:solidFill>
                  <a:schemeClr val="accent1"/>
                </a:solidFill>
              </a:rPr>
              <a:t> value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As we discussed before, the </a:t>
            </a:r>
            <a:r>
              <a:rPr lang="en" sz="2200" i="1"/>
              <a:t>F</a:t>
            </a:r>
            <a:r>
              <a:rPr lang="en" sz="2200"/>
              <a:t> statistic is the ratio of the between group and within group variability</a:t>
            </a:r>
            <a:endParaRPr sz="2200"/>
          </a:p>
          <a:p>
            <a:pPr marL="0" lvl="0" indent="0" algn="l" rtl="0">
              <a:lnSpc>
                <a:spcPct val="115000"/>
              </a:lnSpc>
              <a:spcBef>
                <a:spcPts val="0"/>
              </a:spcBef>
              <a:spcAft>
                <a:spcPts val="0"/>
              </a:spcAft>
              <a:buNone/>
            </a:pPr>
            <a:endParaRPr sz="2200"/>
          </a:p>
          <a:p>
            <a:pPr marL="0" lvl="0" indent="0" algn="ctr"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364" name="Google Shape;364;p54"/>
          <p:cNvPicPr preferRelativeResize="0"/>
          <p:nvPr/>
        </p:nvPicPr>
        <p:blipFill>
          <a:blip r:embed="rId3">
            <a:alphaModFix/>
          </a:blip>
          <a:stretch>
            <a:fillRect/>
          </a:stretch>
        </p:blipFill>
        <p:spPr>
          <a:xfrm>
            <a:off x="573400" y="218325"/>
            <a:ext cx="8109351" cy="1598075"/>
          </a:xfrm>
          <a:prstGeom prst="rect">
            <a:avLst/>
          </a:prstGeom>
          <a:noFill/>
          <a:ln>
            <a:noFill/>
          </a:ln>
        </p:spPr>
      </p:pic>
      <p:pic>
        <p:nvPicPr>
          <p:cNvPr id="365" name="Google Shape;365;p54"/>
          <p:cNvPicPr preferRelativeResize="0"/>
          <p:nvPr/>
        </p:nvPicPr>
        <p:blipFill>
          <a:blip r:embed="rId4">
            <a:alphaModFix/>
          </a:blip>
          <a:stretch>
            <a:fillRect/>
          </a:stretch>
        </p:blipFill>
        <p:spPr>
          <a:xfrm>
            <a:off x="4201350" y="3627288"/>
            <a:ext cx="1057275" cy="6000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5"/>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Test statistic, </a:t>
            </a:r>
            <a:r>
              <a:rPr lang="en" sz="2200" i="1">
                <a:solidFill>
                  <a:schemeClr val="accent1"/>
                </a:solidFill>
              </a:rPr>
              <a:t>F</a:t>
            </a:r>
            <a:r>
              <a:rPr lang="en" sz="2200">
                <a:solidFill>
                  <a:schemeClr val="accent1"/>
                </a:solidFill>
              </a:rPr>
              <a:t> value </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As we discussed before, the </a:t>
            </a:r>
            <a:r>
              <a:rPr lang="en" sz="2200" i="1"/>
              <a:t>F</a:t>
            </a:r>
            <a:r>
              <a:rPr lang="en" sz="2200"/>
              <a:t> statistic is the ratio of the between group and within group variability</a:t>
            </a:r>
            <a:endParaRPr sz="2200"/>
          </a:p>
          <a:p>
            <a:pPr marL="0" lvl="0" indent="0" algn="l" rtl="0">
              <a:lnSpc>
                <a:spcPct val="115000"/>
              </a:lnSpc>
              <a:spcBef>
                <a:spcPts val="0"/>
              </a:spcBef>
              <a:spcAft>
                <a:spcPts val="0"/>
              </a:spcAft>
              <a:buNone/>
            </a:pPr>
            <a:endParaRPr sz="2200"/>
          </a:p>
          <a:p>
            <a:pPr marL="0" lvl="0" indent="0" algn="ctr"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371" name="Google Shape;371;p55"/>
          <p:cNvPicPr preferRelativeResize="0"/>
          <p:nvPr/>
        </p:nvPicPr>
        <p:blipFill>
          <a:blip r:embed="rId3">
            <a:alphaModFix/>
          </a:blip>
          <a:stretch>
            <a:fillRect/>
          </a:stretch>
        </p:blipFill>
        <p:spPr>
          <a:xfrm>
            <a:off x="573400" y="218325"/>
            <a:ext cx="8109351" cy="1598075"/>
          </a:xfrm>
          <a:prstGeom prst="rect">
            <a:avLst/>
          </a:prstGeom>
          <a:noFill/>
          <a:ln>
            <a:noFill/>
          </a:ln>
        </p:spPr>
      </p:pic>
      <p:pic>
        <p:nvPicPr>
          <p:cNvPr id="372" name="Google Shape;372;p55"/>
          <p:cNvPicPr preferRelativeResize="0"/>
          <p:nvPr/>
        </p:nvPicPr>
        <p:blipFill>
          <a:blip r:embed="rId4">
            <a:alphaModFix/>
          </a:blip>
          <a:stretch>
            <a:fillRect/>
          </a:stretch>
        </p:blipFill>
        <p:spPr>
          <a:xfrm>
            <a:off x="4201350" y="3627288"/>
            <a:ext cx="1057275" cy="600075"/>
          </a:xfrm>
          <a:prstGeom prst="rect">
            <a:avLst/>
          </a:prstGeom>
          <a:noFill/>
          <a:ln>
            <a:noFill/>
          </a:ln>
        </p:spPr>
      </p:pic>
      <p:pic>
        <p:nvPicPr>
          <p:cNvPr id="373" name="Google Shape;373;p55"/>
          <p:cNvPicPr preferRelativeResize="0"/>
          <p:nvPr/>
        </p:nvPicPr>
        <p:blipFill>
          <a:blip r:embed="rId5">
            <a:alphaModFix/>
          </a:blip>
          <a:stretch>
            <a:fillRect/>
          </a:stretch>
        </p:blipFill>
        <p:spPr>
          <a:xfrm>
            <a:off x="3858450" y="4578588"/>
            <a:ext cx="1743075" cy="6000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6"/>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p-value</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p-value is the probability of at least as large a ratio between the “between group” and “within group” variability, if in fact the means of all groups are equal. It’s calculated as the area under the </a:t>
            </a:r>
            <a:r>
              <a:rPr lang="en" sz="2200" i="1"/>
              <a:t>F</a:t>
            </a:r>
            <a:r>
              <a:rPr lang="en" sz="2200"/>
              <a:t> curve, with degrees of freedom </a:t>
            </a:r>
            <a:r>
              <a:rPr lang="en" sz="2200" i="1"/>
              <a:t>df</a:t>
            </a:r>
            <a:r>
              <a:rPr lang="en" sz="2200" i="1" baseline="-25000"/>
              <a:t>G</a:t>
            </a:r>
            <a:r>
              <a:rPr lang="en" sz="2200"/>
              <a:t> and </a:t>
            </a:r>
            <a:r>
              <a:rPr lang="en" sz="2200" i="1"/>
              <a:t>df</a:t>
            </a:r>
            <a:r>
              <a:rPr lang="en" sz="2200" i="1" baseline="-25000"/>
              <a:t>E</a:t>
            </a:r>
            <a:r>
              <a:rPr lang="en" sz="2200"/>
              <a:t>, above the observed </a:t>
            </a:r>
            <a:r>
              <a:rPr lang="en" sz="2200" i="1"/>
              <a:t>F</a:t>
            </a:r>
            <a:r>
              <a:rPr lang="en" sz="2200"/>
              <a:t> statistic.</a:t>
            </a:r>
            <a:endParaRPr sz="2200"/>
          </a:p>
          <a:p>
            <a:pPr marL="0" lvl="0" indent="0" algn="l" rtl="0">
              <a:lnSpc>
                <a:spcPct val="115000"/>
              </a:lnSpc>
              <a:spcBef>
                <a:spcPts val="0"/>
              </a:spcBef>
              <a:spcAft>
                <a:spcPts val="0"/>
              </a:spcAft>
              <a:buNone/>
            </a:pPr>
            <a:endParaRPr sz="2200"/>
          </a:p>
          <a:p>
            <a:pPr marL="0" lvl="0" indent="0" algn="ctr"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379" name="Google Shape;379;p56"/>
          <p:cNvPicPr preferRelativeResize="0"/>
          <p:nvPr/>
        </p:nvPicPr>
        <p:blipFill>
          <a:blip r:embed="rId3">
            <a:alphaModFix/>
          </a:blip>
          <a:stretch>
            <a:fillRect/>
          </a:stretch>
        </p:blipFill>
        <p:spPr>
          <a:xfrm>
            <a:off x="457250" y="269700"/>
            <a:ext cx="8349750" cy="16172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p:nvPr/>
        </p:nvSpPr>
        <p:spPr>
          <a:xfrm flipH="1">
            <a:off x="457250" y="1886925"/>
            <a:ext cx="8545500" cy="46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p-value</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p-value is the probability of at least as large a ratio between the “between group” and “within group” variability, if in fact the means of all groups are equal. It’s calculated as the area under the </a:t>
            </a:r>
            <a:r>
              <a:rPr lang="en" sz="2200" i="1"/>
              <a:t>F</a:t>
            </a:r>
            <a:r>
              <a:rPr lang="en" sz="2200"/>
              <a:t> curve, with degrees of freedom </a:t>
            </a:r>
            <a:r>
              <a:rPr lang="en" sz="2200" i="1"/>
              <a:t>df</a:t>
            </a:r>
            <a:r>
              <a:rPr lang="en" sz="2200" i="1" baseline="-25000"/>
              <a:t>G</a:t>
            </a:r>
            <a:r>
              <a:rPr lang="en" sz="2200"/>
              <a:t> and </a:t>
            </a:r>
            <a:r>
              <a:rPr lang="en" sz="2200" i="1"/>
              <a:t>df</a:t>
            </a:r>
            <a:r>
              <a:rPr lang="en" sz="2200" i="1" baseline="-25000"/>
              <a:t>E</a:t>
            </a:r>
            <a:r>
              <a:rPr lang="en" sz="2200"/>
              <a:t>, above the observed </a:t>
            </a:r>
            <a:r>
              <a:rPr lang="en" sz="2200" i="1"/>
              <a:t>F</a:t>
            </a:r>
            <a:r>
              <a:rPr lang="en" sz="2200"/>
              <a:t> statistic.</a:t>
            </a:r>
            <a:endParaRPr sz="2200"/>
          </a:p>
          <a:p>
            <a:pPr marL="0" lvl="0" indent="0" algn="l" rtl="0">
              <a:lnSpc>
                <a:spcPct val="115000"/>
              </a:lnSpc>
              <a:spcBef>
                <a:spcPts val="0"/>
              </a:spcBef>
              <a:spcAft>
                <a:spcPts val="0"/>
              </a:spcAft>
              <a:buNone/>
            </a:pPr>
            <a:endParaRPr sz="2200"/>
          </a:p>
          <a:p>
            <a:pPr marL="0" lvl="0" indent="0" algn="ctr"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385" name="Google Shape;385;p57"/>
          <p:cNvPicPr preferRelativeResize="0"/>
          <p:nvPr/>
        </p:nvPicPr>
        <p:blipFill>
          <a:blip r:embed="rId3">
            <a:alphaModFix/>
          </a:blip>
          <a:stretch>
            <a:fillRect/>
          </a:stretch>
        </p:blipFill>
        <p:spPr>
          <a:xfrm>
            <a:off x="457250" y="269700"/>
            <a:ext cx="8349750" cy="1617225"/>
          </a:xfrm>
          <a:prstGeom prst="rect">
            <a:avLst/>
          </a:prstGeom>
          <a:noFill/>
          <a:ln>
            <a:noFill/>
          </a:ln>
        </p:spPr>
      </p:pic>
      <p:pic>
        <p:nvPicPr>
          <p:cNvPr id="386" name="Google Shape;386;p57"/>
          <p:cNvPicPr preferRelativeResize="0"/>
          <p:nvPr/>
        </p:nvPicPr>
        <p:blipFill>
          <a:blip r:embed="rId4">
            <a:alphaModFix/>
          </a:blip>
          <a:stretch>
            <a:fillRect/>
          </a:stretch>
        </p:blipFill>
        <p:spPr>
          <a:xfrm>
            <a:off x="1801650" y="4619022"/>
            <a:ext cx="5540699" cy="1919100"/>
          </a:xfrm>
          <a:prstGeom prst="rect">
            <a:avLst/>
          </a:prstGeom>
          <a:noFill/>
          <a:ln>
            <a:noFill/>
          </a:ln>
        </p:spPr>
      </p:pic>
      <p:sp>
        <p:nvSpPr>
          <p:cNvPr id="387" name="Google Shape;387;p57"/>
          <p:cNvSpPr txBox="1"/>
          <p:nvPr/>
        </p:nvSpPr>
        <p:spPr>
          <a:xfrm>
            <a:off x="4566225" y="4972700"/>
            <a:ext cx="2334900" cy="5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df</a:t>
            </a:r>
            <a:r>
              <a:rPr lang="en" sz="1800" i="1" baseline="-25000"/>
              <a:t>G</a:t>
            </a:r>
            <a:r>
              <a:rPr lang="en" sz="1800"/>
              <a:t> = 2; </a:t>
            </a:r>
            <a:r>
              <a:rPr lang="en" sz="1800" i="1"/>
              <a:t>df</a:t>
            </a:r>
            <a:r>
              <a:rPr lang="en" sz="1800" i="1" baseline="-25000"/>
              <a:t>E</a:t>
            </a:r>
            <a:r>
              <a:rPr lang="en" sz="1800"/>
              <a:t> = 27</a:t>
            </a:r>
            <a:endParaRPr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8"/>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600" b="1">
                <a:solidFill>
                  <a:srgbClr val="3A81BA"/>
                </a:solidFill>
              </a:rPr>
            </a:br>
            <a:r>
              <a:rPr lang="en" sz="3600" b="1">
                <a:solidFill>
                  <a:srgbClr val="3A81BA"/>
                </a:solidFill>
              </a:rPr>
              <a:t>Conclusion - in context</a:t>
            </a:r>
            <a:endParaRPr sz="3600" b="1">
              <a:solidFill>
                <a:srgbClr val="3A81BA"/>
              </a:solidFill>
            </a:endParaRPr>
          </a:p>
        </p:txBody>
      </p:sp>
      <p:sp>
        <p:nvSpPr>
          <p:cNvPr id="393" name="Google Shape;393;p58"/>
          <p:cNvSpPr txBox="1"/>
          <p:nvPr/>
        </p:nvSpPr>
        <p:spPr>
          <a:xfrm flipH="1">
            <a:off x="457250" y="1110225"/>
            <a:ext cx="8545500" cy="53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What is the conclusion of the hypothesis test?</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The data provide convincing evidence that the average aldrin concentration </a:t>
            </a:r>
            <a:endParaRPr sz="2200"/>
          </a:p>
          <a:p>
            <a:pPr marL="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AutoNum type="alphaUcPeriod"/>
            </a:pPr>
            <a:r>
              <a:rPr lang="en" sz="2200"/>
              <a:t>is different for all groups</a:t>
            </a:r>
            <a:endParaRPr sz="2200"/>
          </a:p>
          <a:p>
            <a:pPr marL="457200" lvl="0" indent="-368300" algn="l" rtl="0">
              <a:lnSpc>
                <a:spcPct val="115000"/>
              </a:lnSpc>
              <a:spcBef>
                <a:spcPts val="0"/>
              </a:spcBef>
              <a:spcAft>
                <a:spcPts val="0"/>
              </a:spcAft>
              <a:buSzPts val="2200"/>
              <a:buAutoNum type="alphaUcPeriod"/>
            </a:pPr>
            <a:r>
              <a:rPr lang="en" sz="2200"/>
              <a:t>on the surface is lower than the other levels</a:t>
            </a:r>
            <a:endParaRPr sz="2200"/>
          </a:p>
          <a:p>
            <a:pPr marL="457200" lvl="0" indent="-368300" algn="l" rtl="0">
              <a:lnSpc>
                <a:spcPct val="115000"/>
              </a:lnSpc>
              <a:spcBef>
                <a:spcPts val="0"/>
              </a:spcBef>
              <a:spcAft>
                <a:spcPts val="0"/>
              </a:spcAft>
              <a:buSzPts val="2200"/>
              <a:buAutoNum type="alphaUcPeriod"/>
            </a:pPr>
            <a:r>
              <a:rPr lang="en" sz="2200"/>
              <a:t>is different for at least one group</a:t>
            </a:r>
            <a:endParaRPr sz="2200"/>
          </a:p>
          <a:p>
            <a:pPr marL="457200" lvl="0" indent="-368300" algn="l" rtl="0">
              <a:lnSpc>
                <a:spcPct val="115000"/>
              </a:lnSpc>
              <a:spcBef>
                <a:spcPts val="0"/>
              </a:spcBef>
              <a:spcAft>
                <a:spcPts val="0"/>
              </a:spcAft>
              <a:buSzPts val="2200"/>
              <a:buAutoNum type="alphaUcPeriod"/>
            </a:pPr>
            <a:r>
              <a:rPr lang="en" sz="2200"/>
              <a:t>is the same for all groups</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2110563" y="377400"/>
            <a:ext cx="4922874" cy="2441275"/>
          </a:xfrm>
          <a:prstGeom prst="rect">
            <a:avLst/>
          </a:prstGeom>
          <a:noFill/>
          <a:ln>
            <a:noFill/>
          </a:ln>
        </p:spPr>
      </p:pic>
      <p:sp>
        <p:nvSpPr>
          <p:cNvPr id="59" name="Google Shape;59;p13"/>
          <p:cNvSpPr txBox="1"/>
          <p:nvPr/>
        </p:nvSpPr>
        <p:spPr>
          <a:xfrm flipH="1">
            <a:off x="422650" y="2986900"/>
            <a:ext cx="8545500" cy="3654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a:t>The Wolf River in Tennessee flows past an abandoned site once used by the pesticide industry for dumping wastes, including chlordane (pesticide), aldrin, and dieldrin (both insecticides)</a:t>
            </a:r>
            <a:endParaRPr sz="2000"/>
          </a:p>
          <a:p>
            <a:pPr marL="457200" lvl="0" indent="-355600" algn="l" rtl="0">
              <a:lnSpc>
                <a:spcPct val="115000"/>
              </a:lnSpc>
              <a:spcBef>
                <a:spcPts val="0"/>
              </a:spcBef>
              <a:spcAft>
                <a:spcPts val="0"/>
              </a:spcAft>
              <a:buSzPts val="2000"/>
              <a:buChar char="●"/>
            </a:pPr>
            <a:r>
              <a:rPr lang="en" sz="2000"/>
              <a:t>These highly toxic organic compounds can cause various cancers and birth defects</a:t>
            </a:r>
            <a:endParaRPr sz="2000"/>
          </a:p>
          <a:p>
            <a:pPr marL="457200" lvl="0" indent="-355600" algn="l" rtl="0">
              <a:lnSpc>
                <a:spcPct val="115000"/>
              </a:lnSpc>
              <a:spcBef>
                <a:spcPts val="0"/>
              </a:spcBef>
              <a:spcAft>
                <a:spcPts val="0"/>
              </a:spcAft>
              <a:buSzPts val="2000"/>
              <a:buChar char="●"/>
            </a:pPr>
            <a:r>
              <a:rPr lang="en" sz="2000"/>
              <a:t>The standard methods to test whether these substances are present in a river is to take samples at six-tenths depth</a:t>
            </a:r>
            <a:endParaRPr sz="2000"/>
          </a:p>
          <a:p>
            <a:pPr marL="457200" lvl="0" indent="-355600" algn="l" rtl="0">
              <a:lnSpc>
                <a:spcPct val="115000"/>
              </a:lnSpc>
              <a:spcBef>
                <a:spcPts val="0"/>
              </a:spcBef>
              <a:spcAft>
                <a:spcPts val="0"/>
              </a:spcAft>
              <a:buSzPts val="2000"/>
              <a:buChar char="●"/>
            </a:pPr>
            <a:r>
              <a:rPr lang="en" sz="2000"/>
              <a:t>But since these compounds are denser than water and their molecules tend to stick to particles of sediment, they are more likely to be found in higher concentrations near the bottom</a:t>
            </a:r>
            <a:endParaRPr sz="2000"/>
          </a:p>
          <a:p>
            <a:pPr marL="0" lvl="0" indent="0" algn="l" rtl="0">
              <a:lnSpc>
                <a:spcPct val="115000"/>
              </a:lnSpc>
              <a:spcBef>
                <a:spcPts val="0"/>
              </a:spcBef>
              <a:spcAft>
                <a:spcPts val="0"/>
              </a:spcAft>
              <a:buNone/>
            </a:pPr>
            <a:endParaRPr sz="2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9"/>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600" b="1">
                <a:solidFill>
                  <a:srgbClr val="3A81BA"/>
                </a:solidFill>
              </a:rPr>
            </a:br>
            <a:r>
              <a:rPr lang="en" sz="3600" b="1">
                <a:solidFill>
                  <a:srgbClr val="3A81BA"/>
                </a:solidFill>
              </a:rPr>
              <a:t>Conclusion - in context</a:t>
            </a:r>
            <a:endParaRPr sz="3600" b="1">
              <a:solidFill>
                <a:srgbClr val="3A81BA"/>
              </a:solidFill>
            </a:endParaRPr>
          </a:p>
        </p:txBody>
      </p:sp>
      <p:sp>
        <p:nvSpPr>
          <p:cNvPr id="399" name="Google Shape;399;p59"/>
          <p:cNvSpPr txBox="1"/>
          <p:nvPr/>
        </p:nvSpPr>
        <p:spPr>
          <a:xfrm flipH="1">
            <a:off x="457250" y="1110225"/>
            <a:ext cx="8545500" cy="53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What is the conclusion of the hypothesis test?</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r>
              <a:rPr lang="en" sz="2200"/>
              <a:t>The data provide convincing evidence that the average aldrin concentration </a:t>
            </a:r>
            <a:endParaRPr sz="2200"/>
          </a:p>
          <a:p>
            <a:pPr marL="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AutoNum type="alphaUcPeriod"/>
            </a:pPr>
            <a:r>
              <a:rPr lang="en" sz="2200"/>
              <a:t>is different for all groups</a:t>
            </a:r>
            <a:endParaRPr sz="2200"/>
          </a:p>
          <a:p>
            <a:pPr marL="457200" lvl="0" indent="-368300" algn="l" rtl="0">
              <a:lnSpc>
                <a:spcPct val="115000"/>
              </a:lnSpc>
              <a:spcBef>
                <a:spcPts val="0"/>
              </a:spcBef>
              <a:spcAft>
                <a:spcPts val="0"/>
              </a:spcAft>
              <a:buSzPts val="2200"/>
              <a:buAutoNum type="alphaUcPeriod"/>
            </a:pPr>
            <a:r>
              <a:rPr lang="en" sz="2200"/>
              <a:t>on the surface is lower than the other levels</a:t>
            </a:r>
            <a:endParaRPr sz="2200"/>
          </a:p>
          <a:p>
            <a:pPr marL="457200" lvl="0" indent="-368300" algn="l" rtl="0">
              <a:lnSpc>
                <a:spcPct val="115000"/>
              </a:lnSpc>
              <a:spcBef>
                <a:spcPts val="0"/>
              </a:spcBef>
              <a:spcAft>
                <a:spcPts val="0"/>
              </a:spcAft>
              <a:buClr>
                <a:srgbClr val="E69138"/>
              </a:buClr>
              <a:buSzPts val="2200"/>
              <a:buAutoNum type="alphaUcPeriod"/>
            </a:pPr>
            <a:r>
              <a:rPr lang="en" sz="2200" i="1">
                <a:solidFill>
                  <a:srgbClr val="E69138"/>
                </a:solidFill>
              </a:rPr>
              <a:t>is different for at least one group</a:t>
            </a:r>
            <a:endParaRPr sz="2200" i="1">
              <a:solidFill>
                <a:srgbClr val="E69138"/>
              </a:solidFill>
            </a:endParaRPr>
          </a:p>
          <a:p>
            <a:pPr marL="457200" lvl="0" indent="-368300" algn="l" rtl="0">
              <a:lnSpc>
                <a:spcPct val="115000"/>
              </a:lnSpc>
              <a:spcBef>
                <a:spcPts val="0"/>
              </a:spcBef>
              <a:spcAft>
                <a:spcPts val="0"/>
              </a:spcAft>
              <a:buSzPts val="2200"/>
              <a:buAutoNum type="alphaUcPeriod"/>
            </a:pPr>
            <a:r>
              <a:rPr lang="en" sz="2200"/>
              <a:t>is the same for all groups</a:t>
            </a:r>
            <a:endParaRPr sz="2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0"/>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600" b="1">
                <a:solidFill>
                  <a:srgbClr val="3A81BA"/>
                </a:solidFill>
              </a:rPr>
            </a:br>
            <a:r>
              <a:rPr lang="en" sz="3600" b="1">
                <a:solidFill>
                  <a:srgbClr val="3A81BA"/>
                </a:solidFill>
              </a:rPr>
              <a:t>Conclusion </a:t>
            </a:r>
            <a:endParaRPr sz="3600" b="1">
              <a:solidFill>
                <a:srgbClr val="3A81BA"/>
              </a:solidFill>
            </a:endParaRPr>
          </a:p>
        </p:txBody>
      </p:sp>
      <p:sp>
        <p:nvSpPr>
          <p:cNvPr id="405" name="Google Shape;405;p60"/>
          <p:cNvSpPr txBox="1"/>
          <p:nvPr/>
        </p:nvSpPr>
        <p:spPr>
          <a:xfrm flipH="1">
            <a:off x="457350" y="1043175"/>
            <a:ext cx="8277300" cy="55812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dirty="0"/>
              <a:t>If p-value is small (less than α), reject </a:t>
            </a:r>
            <a:r>
              <a:rPr lang="en" sz="2200" i="1" dirty="0"/>
              <a:t>H</a:t>
            </a:r>
            <a:r>
              <a:rPr lang="en" sz="2200" i="1" baseline="-25000" dirty="0"/>
              <a:t>0</a:t>
            </a:r>
            <a:r>
              <a:rPr lang="en" sz="2200" dirty="0"/>
              <a:t>. The data provide convincing evidence that at least one mean is different from (but we can’t tell which one)</a:t>
            </a:r>
            <a:endParaRPr sz="22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1"/>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600" b="1">
                <a:solidFill>
                  <a:srgbClr val="3A81BA"/>
                </a:solidFill>
              </a:rPr>
            </a:br>
            <a:r>
              <a:rPr lang="en" sz="3600" b="1">
                <a:solidFill>
                  <a:srgbClr val="3A81BA"/>
                </a:solidFill>
              </a:rPr>
              <a:t>Conclusion </a:t>
            </a:r>
            <a:endParaRPr sz="3600" b="1">
              <a:solidFill>
                <a:srgbClr val="3A81BA"/>
              </a:solidFill>
            </a:endParaRPr>
          </a:p>
        </p:txBody>
      </p:sp>
      <p:sp>
        <p:nvSpPr>
          <p:cNvPr id="411" name="Google Shape;411;p61"/>
          <p:cNvSpPr txBox="1"/>
          <p:nvPr/>
        </p:nvSpPr>
        <p:spPr>
          <a:xfrm flipH="1">
            <a:off x="457350" y="1043175"/>
            <a:ext cx="8277300" cy="55812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a:t>If p-value is small (less than α), reject </a:t>
            </a:r>
            <a:r>
              <a:rPr lang="en" sz="2200" i="1"/>
              <a:t>H</a:t>
            </a:r>
            <a:r>
              <a:rPr lang="en" sz="2200" i="1" baseline="-25000"/>
              <a:t>0</a:t>
            </a:r>
            <a:r>
              <a:rPr lang="en" sz="2200"/>
              <a:t>. The data provide convincing evidence that at least one mean is different from (but we can’t tell which one)</a:t>
            </a:r>
            <a:endParaRPr sz="2200"/>
          </a:p>
          <a:p>
            <a:pPr marL="457200" lvl="0" indent="-368300" algn="l" rtl="0">
              <a:lnSpc>
                <a:spcPct val="115000"/>
              </a:lnSpc>
              <a:spcBef>
                <a:spcPts val="0"/>
              </a:spcBef>
              <a:spcAft>
                <a:spcPts val="0"/>
              </a:spcAft>
              <a:buSzPts val="2200"/>
              <a:buChar char="●"/>
            </a:pPr>
            <a:r>
              <a:rPr lang="en" sz="2200"/>
              <a:t>If p-value is large, fail to reject </a:t>
            </a:r>
            <a:r>
              <a:rPr lang="en" sz="2200" i="1"/>
              <a:t>H</a:t>
            </a:r>
            <a:r>
              <a:rPr lang="en" sz="2200" i="1" baseline="-25000"/>
              <a:t>0</a:t>
            </a:r>
            <a:r>
              <a:rPr lang="en" sz="2200"/>
              <a:t>. The data do not provide convincing evidence that at least one pair of means are different from each other, the observed differences in sample means are attributable to sampling variability (or chance)</a:t>
            </a:r>
            <a:endParaRPr sz="2200"/>
          </a:p>
          <a:p>
            <a:pPr marL="0" lvl="0" indent="0" algn="l" rtl="0">
              <a:lnSpc>
                <a:spcPct val="115000"/>
              </a:lnSpc>
              <a:spcBef>
                <a:spcPts val="0"/>
              </a:spcBef>
              <a:spcAft>
                <a:spcPts val="0"/>
              </a:spcAft>
              <a:buNone/>
            </a:pPr>
            <a:endParaRPr sz="2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Conditions</a:t>
            </a:r>
            <a:endParaRPr sz="3000" b="1">
              <a:solidFill>
                <a:srgbClr val="3A81BA"/>
              </a:solidFill>
            </a:endParaRPr>
          </a:p>
        </p:txBody>
      </p:sp>
      <p:sp>
        <p:nvSpPr>
          <p:cNvPr id="109" name="Google Shape;109;p21"/>
          <p:cNvSpPr txBox="1"/>
          <p:nvPr/>
        </p:nvSpPr>
        <p:spPr>
          <a:xfrm flipH="1">
            <a:off x="457250" y="881625"/>
            <a:ext cx="8545500" cy="50901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AutoNum type="arabicPeriod"/>
            </a:pPr>
            <a:r>
              <a:rPr lang="en" sz="2000" dirty="0"/>
              <a:t>The observations should be independent within and between groups </a:t>
            </a:r>
            <a:endParaRPr sz="2000" dirty="0"/>
          </a:p>
          <a:p>
            <a:pPr marL="914400" lvl="0" indent="-355600" algn="l" rtl="0">
              <a:lnSpc>
                <a:spcPct val="115000"/>
              </a:lnSpc>
              <a:spcBef>
                <a:spcPts val="0"/>
              </a:spcBef>
              <a:spcAft>
                <a:spcPts val="0"/>
              </a:spcAft>
              <a:buSzPts val="2000"/>
              <a:buChar char="●"/>
            </a:pPr>
            <a:r>
              <a:rPr lang="en" sz="2000" dirty="0"/>
              <a:t>If the data are a simple random sample from less than 10% of the population, this condition is satisfied</a:t>
            </a:r>
            <a:endParaRPr sz="2000" dirty="0"/>
          </a:p>
          <a:p>
            <a:pPr marL="914400" lvl="0" indent="-355600" algn="l" rtl="0">
              <a:lnSpc>
                <a:spcPct val="115000"/>
              </a:lnSpc>
              <a:spcBef>
                <a:spcPts val="0"/>
              </a:spcBef>
              <a:spcAft>
                <a:spcPts val="0"/>
              </a:spcAft>
              <a:buSzPts val="2000"/>
              <a:buChar char="●"/>
            </a:pPr>
            <a:r>
              <a:rPr lang="en" sz="2000" dirty="0"/>
              <a:t>Carefully consider whether the data may be independent (e.g. no pairing)</a:t>
            </a:r>
            <a:endParaRPr sz="2000" dirty="0"/>
          </a:p>
          <a:p>
            <a:pPr marL="914400" lvl="0" indent="-355600" algn="l" rtl="0">
              <a:lnSpc>
                <a:spcPct val="115000"/>
              </a:lnSpc>
              <a:spcBef>
                <a:spcPts val="0"/>
              </a:spcBef>
              <a:spcAft>
                <a:spcPts val="0"/>
              </a:spcAft>
              <a:buSzPts val="2000"/>
              <a:buChar char="●"/>
            </a:pPr>
            <a:r>
              <a:rPr lang="en" sz="2000" dirty="0"/>
              <a:t>Always important, but sometimes difficult to check</a:t>
            </a:r>
            <a:endParaRPr sz="2000" dirty="0"/>
          </a:p>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endParaRPr sz="2200" dirty="0"/>
          </a:p>
        </p:txBody>
      </p:sp>
    </p:spTree>
    <p:extLst>
      <p:ext uri="{BB962C8B-B14F-4D97-AF65-F5344CB8AC3E}">
        <p14:creationId xmlns:p14="http://schemas.microsoft.com/office/powerpoint/2010/main" val="3668050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Conditions</a:t>
            </a:r>
            <a:endParaRPr sz="3000" b="1">
              <a:solidFill>
                <a:srgbClr val="3A81BA"/>
              </a:solidFill>
            </a:endParaRPr>
          </a:p>
        </p:txBody>
      </p:sp>
      <p:sp>
        <p:nvSpPr>
          <p:cNvPr id="115" name="Google Shape;115;p22"/>
          <p:cNvSpPr txBox="1"/>
          <p:nvPr/>
        </p:nvSpPr>
        <p:spPr>
          <a:xfrm flipH="1">
            <a:off x="457250" y="881625"/>
            <a:ext cx="8545500" cy="56823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AutoNum type="arabicPeriod"/>
            </a:pPr>
            <a:r>
              <a:rPr lang="en" sz="2000"/>
              <a:t>The observations should be independent within and between groups </a:t>
            </a:r>
            <a:endParaRPr sz="2000"/>
          </a:p>
          <a:p>
            <a:pPr marL="914400" lvl="0" indent="-355600" algn="l" rtl="0">
              <a:lnSpc>
                <a:spcPct val="115000"/>
              </a:lnSpc>
              <a:spcBef>
                <a:spcPts val="0"/>
              </a:spcBef>
              <a:spcAft>
                <a:spcPts val="0"/>
              </a:spcAft>
              <a:buSzPts val="2000"/>
              <a:buChar char="●"/>
            </a:pPr>
            <a:r>
              <a:rPr lang="en" sz="2000"/>
              <a:t>If the data are a simple random sample from less than 10% of the population, this condition is satisfied</a:t>
            </a:r>
            <a:endParaRPr sz="2000"/>
          </a:p>
          <a:p>
            <a:pPr marL="914400" lvl="0" indent="-355600" algn="l" rtl="0">
              <a:lnSpc>
                <a:spcPct val="115000"/>
              </a:lnSpc>
              <a:spcBef>
                <a:spcPts val="0"/>
              </a:spcBef>
              <a:spcAft>
                <a:spcPts val="0"/>
              </a:spcAft>
              <a:buSzPts val="2000"/>
              <a:buChar char="●"/>
            </a:pPr>
            <a:r>
              <a:rPr lang="en" sz="2000"/>
              <a:t>Carefully consider whether the data may be independent (e.g. no pairing)</a:t>
            </a:r>
            <a:endParaRPr sz="2000"/>
          </a:p>
          <a:p>
            <a:pPr marL="914400" lvl="0" indent="-355600" algn="l" rtl="0">
              <a:lnSpc>
                <a:spcPct val="115000"/>
              </a:lnSpc>
              <a:spcBef>
                <a:spcPts val="0"/>
              </a:spcBef>
              <a:spcAft>
                <a:spcPts val="0"/>
              </a:spcAft>
              <a:buSzPts val="2000"/>
              <a:buChar char="●"/>
            </a:pPr>
            <a:r>
              <a:rPr lang="en" sz="2000"/>
              <a:t>Always important, but sometimes difficult to check</a:t>
            </a:r>
            <a:endParaRPr sz="2000"/>
          </a:p>
          <a:p>
            <a:pPr marL="0" lvl="0" indent="0" algn="l" rtl="0">
              <a:lnSpc>
                <a:spcPct val="115000"/>
              </a:lnSpc>
              <a:spcBef>
                <a:spcPts val="0"/>
              </a:spcBef>
              <a:spcAft>
                <a:spcPts val="0"/>
              </a:spcAft>
              <a:buNone/>
            </a:pPr>
            <a:endParaRPr sz="2000"/>
          </a:p>
          <a:p>
            <a:pPr marL="457200" lvl="0" indent="-355600" algn="l" rtl="0">
              <a:lnSpc>
                <a:spcPct val="115000"/>
              </a:lnSpc>
              <a:spcBef>
                <a:spcPts val="0"/>
              </a:spcBef>
              <a:spcAft>
                <a:spcPts val="0"/>
              </a:spcAft>
              <a:buSzPts val="2000"/>
              <a:buAutoNum type="arabicPeriod" startAt="2"/>
            </a:pPr>
            <a:r>
              <a:rPr lang="en" sz="2000"/>
              <a:t>The observations within each group should be nearly normal</a:t>
            </a:r>
            <a:endParaRPr sz="2000"/>
          </a:p>
          <a:p>
            <a:pPr marL="914400" lvl="0" indent="-355600" algn="l" rtl="0">
              <a:lnSpc>
                <a:spcPct val="115000"/>
              </a:lnSpc>
              <a:spcBef>
                <a:spcPts val="0"/>
              </a:spcBef>
              <a:spcAft>
                <a:spcPts val="0"/>
              </a:spcAft>
              <a:buSzPts val="2000"/>
              <a:buChar char="●"/>
            </a:pPr>
            <a:r>
              <a:rPr lang="en" sz="2000"/>
              <a:t>Especially important when the sample sizes are small</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 sz="2000">
                <a:solidFill>
                  <a:schemeClr val="accent1"/>
                </a:solidFill>
              </a:rPr>
              <a:t>How do we check for normality?</a:t>
            </a:r>
            <a:endParaRPr sz="20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endParaRPr sz="2200"/>
          </a:p>
        </p:txBody>
      </p:sp>
    </p:spTree>
    <p:extLst>
      <p:ext uri="{BB962C8B-B14F-4D97-AF65-F5344CB8AC3E}">
        <p14:creationId xmlns:p14="http://schemas.microsoft.com/office/powerpoint/2010/main" val="4110343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Conditions</a:t>
            </a:r>
            <a:endParaRPr sz="3000" b="1">
              <a:solidFill>
                <a:srgbClr val="3A81BA"/>
              </a:solidFill>
            </a:endParaRPr>
          </a:p>
        </p:txBody>
      </p:sp>
      <p:sp>
        <p:nvSpPr>
          <p:cNvPr id="121" name="Google Shape;121;p23"/>
          <p:cNvSpPr txBox="1"/>
          <p:nvPr/>
        </p:nvSpPr>
        <p:spPr>
          <a:xfrm flipH="1">
            <a:off x="457250" y="881625"/>
            <a:ext cx="8545500" cy="59763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AutoNum type="arabicPeriod"/>
            </a:pPr>
            <a:r>
              <a:rPr lang="en" sz="2000"/>
              <a:t>The observations should be independent within and between groups </a:t>
            </a:r>
            <a:endParaRPr sz="2000"/>
          </a:p>
          <a:p>
            <a:pPr marL="914400" lvl="0" indent="-355600" algn="l" rtl="0">
              <a:lnSpc>
                <a:spcPct val="115000"/>
              </a:lnSpc>
              <a:spcBef>
                <a:spcPts val="0"/>
              </a:spcBef>
              <a:spcAft>
                <a:spcPts val="0"/>
              </a:spcAft>
              <a:buSzPts val="2000"/>
              <a:buChar char="●"/>
            </a:pPr>
            <a:r>
              <a:rPr lang="en" sz="2000"/>
              <a:t>If the data are a simple random sample from less than 10% of the population, this condition is satisfied</a:t>
            </a:r>
            <a:endParaRPr sz="2000"/>
          </a:p>
          <a:p>
            <a:pPr marL="914400" lvl="0" indent="-355600" algn="l" rtl="0">
              <a:lnSpc>
                <a:spcPct val="115000"/>
              </a:lnSpc>
              <a:spcBef>
                <a:spcPts val="0"/>
              </a:spcBef>
              <a:spcAft>
                <a:spcPts val="0"/>
              </a:spcAft>
              <a:buSzPts val="2000"/>
              <a:buChar char="●"/>
            </a:pPr>
            <a:r>
              <a:rPr lang="en" sz="2000"/>
              <a:t>Carefully consider whether the data may be independent (e.g. no pairing)</a:t>
            </a:r>
            <a:endParaRPr sz="2000"/>
          </a:p>
          <a:p>
            <a:pPr marL="914400" lvl="0" indent="-355600" algn="l" rtl="0">
              <a:lnSpc>
                <a:spcPct val="115000"/>
              </a:lnSpc>
              <a:spcBef>
                <a:spcPts val="0"/>
              </a:spcBef>
              <a:spcAft>
                <a:spcPts val="0"/>
              </a:spcAft>
              <a:buSzPts val="2000"/>
              <a:buChar char="●"/>
            </a:pPr>
            <a:r>
              <a:rPr lang="en" sz="2000"/>
              <a:t>Always important, but sometimes difficult to check</a:t>
            </a:r>
            <a:endParaRPr sz="2000"/>
          </a:p>
          <a:p>
            <a:pPr marL="0" lvl="0" indent="0" algn="l" rtl="0">
              <a:lnSpc>
                <a:spcPct val="115000"/>
              </a:lnSpc>
              <a:spcBef>
                <a:spcPts val="0"/>
              </a:spcBef>
              <a:spcAft>
                <a:spcPts val="0"/>
              </a:spcAft>
              <a:buNone/>
            </a:pPr>
            <a:endParaRPr sz="2000"/>
          </a:p>
          <a:p>
            <a:pPr marL="457200" lvl="0" indent="-355600" algn="l" rtl="0">
              <a:lnSpc>
                <a:spcPct val="115000"/>
              </a:lnSpc>
              <a:spcBef>
                <a:spcPts val="0"/>
              </a:spcBef>
              <a:spcAft>
                <a:spcPts val="0"/>
              </a:spcAft>
              <a:buSzPts val="2000"/>
              <a:buAutoNum type="arabicPeriod" startAt="2"/>
            </a:pPr>
            <a:r>
              <a:rPr lang="en" sz="2000"/>
              <a:t>The observations within each group should be nearly normal</a:t>
            </a:r>
            <a:endParaRPr sz="2000"/>
          </a:p>
          <a:p>
            <a:pPr marL="914400" lvl="0" indent="-355600" algn="l" rtl="0">
              <a:lnSpc>
                <a:spcPct val="115000"/>
              </a:lnSpc>
              <a:spcBef>
                <a:spcPts val="0"/>
              </a:spcBef>
              <a:spcAft>
                <a:spcPts val="0"/>
              </a:spcAft>
              <a:buSzPts val="2000"/>
              <a:buChar char="●"/>
            </a:pPr>
            <a:r>
              <a:rPr lang="en" sz="2000"/>
              <a:t>Especially important when the sample sizes are small</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 sz="2000">
                <a:solidFill>
                  <a:schemeClr val="accent1"/>
                </a:solidFill>
              </a:rPr>
              <a:t>How do we check for normality?</a:t>
            </a:r>
            <a:endParaRPr sz="2000">
              <a:solidFill>
                <a:schemeClr val="accent1"/>
              </a:solidFill>
            </a:endParaRPr>
          </a:p>
          <a:p>
            <a:pPr marL="0" lvl="0" indent="0" algn="l" rtl="0">
              <a:lnSpc>
                <a:spcPct val="115000"/>
              </a:lnSpc>
              <a:spcBef>
                <a:spcPts val="0"/>
              </a:spcBef>
              <a:spcAft>
                <a:spcPts val="0"/>
              </a:spcAft>
              <a:buNone/>
            </a:pPr>
            <a:endParaRPr sz="2000">
              <a:solidFill>
                <a:schemeClr val="accent1"/>
              </a:solidFill>
            </a:endParaRPr>
          </a:p>
          <a:p>
            <a:pPr marL="457200" lvl="0" indent="-355600" algn="l" rtl="0">
              <a:lnSpc>
                <a:spcPct val="115000"/>
              </a:lnSpc>
              <a:spcBef>
                <a:spcPts val="0"/>
              </a:spcBef>
              <a:spcAft>
                <a:spcPts val="0"/>
              </a:spcAft>
              <a:buSzPts val="2000"/>
              <a:buAutoNum type="arabicPeriod" startAt="3"/>
            </a:pPr>
            <a:r>
              <a:rPr lang="en" sz="2000"/>
              <a:t>The variability across the groups should be about equal</a:t>
            </a:r>
            <a:endParaRPr sz="2000"/>
          </a:p>
          <a:p>
            <a:pPr marL="914400" lvl="0" indent="-355600" algn="l" rtl="0">
              <a:lnSpc>
                <a:spcPct val="115000"/>
              </a:lnSpc>
              <a:spcBef>
                <a:spcPts val="0"/>
              </a:spcBef>
              <a:spcAft>
                <a:spcPts val="0"/>
              </a:spcAft>
              <a:buSzPts val="2000"/>
              <a:buChar char="●"/>
            </a:pPr>
            <a:r>
              <a:rPr lang="en" sz="2000"/>
              <a:t>Especially important when the sample sizes differ between groups</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 sz="2000">
                <a:solidFill>
                  <a:schemeClr val="accent1"/>
                </a:solidFill>
              </a:rPr>
              <a:t>How can we check this condition?</a:t>
            </a:r>
            <a:endParaRPr sz="2000">
              <a:solidFill>
                <a:schemeClr val="accent1"/>
              </a:solidFill>
            </a:endParaRPr>
          </a:p>
        </p:txBody>
      </p:sp>
    </p:spTree>
    <p:extLst>
      <p:ext uri="{BB962C8B-B14F-4D97-AF65-F5344CB8AC3E}">
        <p14:creationId xmlns:p14="http://schemas.microsoft.com/office/powerpoint/2010/main" val="3280355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2"/>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457200" lvl="0" indent="-457200" algn="l" rtl="0">
              <a:spcBef>
                <a:spcPts val="0"/>
              </a:spcBef>
              <a:spcAft>
                <a:spcPts val="0"/>
              </a:spcAft>
              <a:buClr>
                <a:srgbClr val="3A81BA"/>
              </a:buClr>
              <a:buSzPts val="3600"/>
              <a:buAutoNum type="arabicParenBoth"/>
            </a:pPr>
            <a:r>
              <a:rPr lang="en" sz="3600" b="1">
                <a:solidFill>
                  <a:srgbClr val="3A81BA"/>
                </a:solidFill>
              </a:rPr>
              <a:t>independence</a:t>
            </a:r>
            <a:endParaRPr sz="3600" b="1">
              <a:solidFill>
                <a:srgbClr val="3A81BA"/>
              </a:solidFill>
            </a:endParaRPr>
          </a:p>
        </p:txBody>
      </p:sp>
      <p:sp>
        <p:nvSpPr>
          <p:cNvPr id="417" name="Google Shape;417;p62"/>
          <p:cNvSpPr txBox="1"/>
          <p:nvPr/>
        </p:nvSpPr>
        <p:spPr>
          <a:xfrm flipH="1">
            <a:off x="457250" y="1110225"/>
            <a:ext cx="8545500" cy="53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Does this condition appear to be satisfied?</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endParaRPr sz="2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3"/>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457200" lvl="0" indent="-457200" algn="l" rtl="0">
              <a:spcBef>
                <a:spcPts val="0"/>
              </a:spcBef>
              <a:spcAft>
                <a:spcPts val="0"/>
              </a:spcAft>
              <a:buClr>
                <a:srgbClr val="3A81BA"/>
              </a:buClr>
              <a:buSzPts val="3600"/>
              <a:buAutoNum type="arabicParenBoth"/>
            </a:pPr>
            <a:r>
              <a:rPr lang="en" sz="3600" b="1">
                <a:solidFill>
                  <a:srgbClr val="3A81BA"/>
                </a:solidFill>
              </a:rPr>
              <a:t>independence</a:t>
            </a:r>
            <a:endParaRPr sz="3600" b="1">
              <a:solidFill>
                <a:srgbClr val="3A81BA"/>
              </a:solidFill>
            </a:endParaRPr>
          </a:p>
        </p:txBody>
      </p:sp>
      <p:sp>
        <p:nvSpPr>
          <p:cNvPr id="423" name="Google Shape;423;p63"/>
          <p:cNvSpPr txBox="1"/>
          <p:nvPr/>
        </p:nvSpPr>
        <p:spPr>
          <a:xfrm flipH="1">
            <a:off x="457250" y="1110225"/>
            <a:ext cx="8545500" cy="53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chemeClr val="accent1"/>
                </a:solidFill>
              </a:rPr>
              <a:t>Does this condition appear to be satisfied?</a:t>
            </a:r>
            <a:endParaRPr sz="2200" dirty="0">
              <a:solidFill>
                <a:schemeClr val="accent1"/>
              </a:solidFill>
            </a:endParaRPr>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r>
              <a:rPr lang="en" sz="2200" i="1" dirty="0"/>
              <a:t>In this study the we have no reason to believe that the aldrin concentration won’t be independent of each other</a:t>
            </a:r>
            <a:endParaRPr sz="2200" i="1" dirty="0"/>
          </a:p>
          <a:p>
            <a:pPr marL="0" lvl="0" indent="0" algn="l" rtl="0">
              <a:lnSpc>
                <a:spcPct val="115000"/>
              </a:lnSpc>
              <a:spcBef>
                <a:spcPts val="0"/>
              </a:spcBef>
              <a:spcAft>
                <a:spcPts val="0"/>
              </a:spcAft>
              <a:buNone/>
            </a:pPr>
            <a:endParaRPr sz="2200" dirty="0">
              <a:solidFill>
                <a:schemeClr val="accent1"/>
              </a:solidFill>
            </a:endParaRPr>
          </a:p>
          <a:p>
            <a:pPr marL="0" lvl="0" indent="0" algn="l" rtl="0">
              <a:lnSpc>
                <a:spcPct val="115000"/>
              </a:lnSpc>
              <a:spcBef>
                <a:spcPts val="0"/>
              </a:spcBef>
              <a:spcAft>
                <a:spcPts val="0"/>
              </a:spcAft>
              <a:buNone/>
            </a:pPr>
            <a:endParaRPr sz="2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4"/>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457200" lvl="0" indent="-457200" algn="l" rtl="0">
              <a:spcBef>
                <a:spcPts val="0"/>
              </a:spcBef>
              <a:spcAft>
                <a:spcPts val="0"/>
              </a:spcAft>
              <a:buClr>
                <a:srgbClr val="3A81BA"/>
              </a:buClr>
              <a:buSzPts val="3600"/>
              <a:buAutoNum type="arabicParenBoth" startAt="2"/>
            </a:pPr>
            <a:r>
              <a:rPr lang="en" sz="3600" b="1">
                <a:solidFill>
                  <a:srgbClr val="3A81BA"/>
                </a:solidFill>
              </a:rPr>
              <a:t>approximately normal</a:t>
            </a:r>
            <a:endParaRPr sz="3600" b="1">
              <a:solidFill>
                <a:srgbClr val="3A81BA"/>
              </a:solidFill>
            </a:endParaRPr>
          </a:p>
        </p:txBody>
      </p:sp>
      <p:sp>
        <p:nvSpPr>
          <p:cNvPr id="429" name="Google Shape;429;p64"/>
          <p:cNvSpPr txBox="1"/>
          <p:nvPr/>
        </p:nvSpPr>
        <p:spPr>
          <a:xfrm flipH="1">
            <a:off x="457250" y="1110225"/>
            <a:ext cx="8545500" cy="53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Does this condition appear to be satisfied?</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endParaRPr sz="2200" i="1"/>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endParaRPr sz="2200"/>
          </a:p>
        </p:txBody>
      </p:sp>
      <p:pic>
        <p:nvPicPr>
          <p:cNvPr id="430" name="Google Shape;430;p64"/>
          <p:cNvPicPr preferRelativeResize="0"/>
          <p:nvPr/>
        </p:nvPicPr>
        <p:blipFill>
          <a:blip r:embed="rId3">
            <a:alphaModFix/>
          </a:blip>
          <a:stretch>
            <a:fillRect/>
          </a:stretch>
        </p:blipFill>
        <p:spPr>
          <a:xfrm>
            <a:off x="522338" y="1945825"/>
            <a:ext cx="8099326" cy="42808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5"/>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457200" lvl="0" indent="-457200" algn="l" rtl="0">
              <a:spcBef>
                <a:spcPts val="0"/>
              </a:spcBef>
              <a:spcAft>
                <a:spcPts val="0"/>
              </a:spcAft>
              <a:buClr>
                <a:srgbClr val="3A81BA"/>
              </a:buClr>
              <a:buSzPts val="3600"/>
              <a:buAutoNum type="arabicParenBoth" startAt="3"/>
            </a:pPr>
            <a:r>
              <a:rPr lang="en" sz="3600" b="1">
                <a:solidFill>
                  <a:srgbClr val="3A81BA"/>
                </a:solidFill>
              </a:rPr>
              <a:t>constant variance</a:t>
            </a:r>
            <a:endParaRPr sz="3600" b="1">
              <a:solidFill>
                <a:srgbClr val="3A81BA"/>
              </a:solidFill>
            </a:endParaRPr>
          </a:p>
        </p:txBody>
      </p:sp>
      <p:sp>
        <p:nvSpPr>
          <p:cNvPr id="436" name="Google Shape;436;p65"/>
          <p:cNvSpPr txBox="1"/>
          <p:nvPr/>
        </p:nvSpPr>
        <p:spPr>
          <a:xfrm flipH="1">
            <a:off x="457250" y="1110225"/>
            <a:ext cx="8545500" cy="53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Does this condition appear to be satisfied?</a:t>
            </a:r>
            <a:endParaRPr sz="2200">
              <a:solidFill>
                <a:schemeClr val="accent1"/>
              </a:solidFill>
            </a:endParaRPr>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endParaRPr sz="2200" i="1"/>
          </a:p>
          <a:p>
            <a:pPr marL="0" lvl="0" indent="0" algn="l" rtl="0">
              <a:lnSpc>
                <a:spcPct val="115000"/>
              </a:lnSpc>
              <a:spcBef>
                <a:spcPts val="0"/>
              </a:spcBef>
              <a:spcAft>
                <a:spcPts val="0"/>
              </a:spcAft>
              <a:buNone/>
            </a:pPr>
            <a:endParaRPr sz="2200">
              <a:solidFill>
                <a:schemeClr val="accent1"/>
              </a:solidFill>
            </a:endParaRPr>
          </a:p>
          <a:p>
            <a:pPr marL="0" lvl="0" indent="0" algn="l" rtl="0">
              <a:lnSpc>
                <a:spcPct val="115000"/>
              </a:lnSpc>
              <a:spcBef>
                <a:spcPts val="0"/>
              </a:spcBef>
              <a:spcAft>
                <a:spcPts val="0"/>
              </a:spcAft>
              <a:buNone/>
            </a:pPr>
            <a:endParaRPr sz="2200"/>
          </a:p>
        </p:txBody>
      </p:sp>
      <p:pic>
        <p:nvPicPr>
          <p:cNvPr id="437" name="Google Shape;437;p65"/>
          <p:cNvPicPr preferRelativeResize="0"/>
          <p:nvPr/>
        </p:nvPicPr>
        <p:blipFill>
          <a:blip r:embed="rId3">
            <a:alphaModFix/>
          </a:blip>
          <a:stretch>
            <a:fillRect/>
          </a:stretch>
        </p:blipFill>
        <p:spPr>
          <a:xfrm>
            <a:off x="1109650" y="1692188"/>
            <a:ext cx="6924675" cy="4124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Data</a:t>
            </a:r>
            <a:endParaRPr sz="3000" b="1">
              <a:solidFill>
                <a:srgbClr val="3A81BA"/>
              </a:solidFill>
            </a:endParaRPr>
          </a:p>
        </p:txBody>
      </p:sp>
      <p:sp>
        <p:nvSpPr>
          <p:cNvPr id="65" name="Google Shape;65;p14"/>
          <p:cNvSpPr txBox="1"/>
          <p:nvPr/>
        </p:nvSpPr>
        <p:spPr>
          <a:xfrm flipH="1">
            <a:off x="457250" y="878250"/>
            <a:ext cx="8545500" cy="547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t>Aldrin concentration (nanograms per liter) at three levels of depth</a:t>
            </a:r>
            <a:endParaRPr sz="20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66" name="Google Shape;66;p14"/>
          <p:cNvPicPr preferRelativeResize="0"/>
          <p:nvPr/>
        </p:nvPicPr>
        <p:blipFill>
          <a:blip r:embed="rId3">
            <a:alphaModFix/>
          </a:blip>
          <a:stretch>
            <a:fillRect/>
          </a:stretch>
        </p:blipFill>
        <p:spPr>
          <a:xfrm>
            <a:off x="3069860" y="1470175"/>
            <a:ext cx="3004275" cy="51913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6"/>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600" b="1">
                <a:solidFill>
                  <a:srgbClr val="3A81BA"/>
                </a:solidFill>
              </a:rPr>
            </a:br>
            <a:r>
              <a:rPr lang="en" sz="3600" b="1">
                <a:solidFill>
                  <a:srgbClr val="3A81BA"/>
                </a:solidFill>
              </a:rPr>
              <a:t>Which means differ?  </a:t>
            </a:r>
            <a:endParaRPr sz="3600" b="1">
              <a:solidFill>
                <a:srgbClr val="3A81BA"/>
              </a:solidFill>
            </a:endParaRPr>
          </a:p>
        </p:txBody>
      </p:sp>
      <p:sp>
        <p:nvSpPr>
          <p:cNvPr id="443" name="Google Shape;443;p66"/>
          <p:cNvSpPr txBox="1"/>
          <p:nvPr/>
        </p:nvSpPr>
        <p:spPr>
          <a:xfrm flipH="1">
            <a:off x="457200" y="974000"/>
            <a:ext cx="8277300" cy="55812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dirty="0"/>
              <a:t>Earlier we concluded that at least one pair of means differ. The natural question that follows is “which ones?”</a:t>
            </a:r>
            <a:endParaRPr sz="2200" dirty="0"/>
          </a:p>
          <a:p>
            <a:pPr marL="0" lvl="0" indent="0" algn="l" rtl="0">
              <a:lnSpc>
                <a:spcPct val="115000"/>
              </a:lnSpc>
              <a:spcBef>
                <a:spcPts val="0"/>
              </a:spcBef>
              <a:spcAft>
                <a:spcPts val="0"/>
              </a:spcAft>
              <a:buNone/>
            </a:pPr>
            <a:endParaRPr sz="2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7"/>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600" b="1">
                <a:solidFill>
                  <a:srgbClr val="3A81BA"/>
                </a:solidFill>
              </a:rPr>
            </a:br>
            <a:r>
              <a:rPr lang="en" sz="3600" b="1">
                <a:solidFill>
                  <a:srgbClr val="3A81BA"/>
                </a:solidFill>
              </a:rPr>
              <a:t>Which means differ?  </a:t>
            </a:r>
            <a:endParaRPr sz="3600" b="1">
              <a:solidFill>
                <a:srgbClr val="3A81BA"/>
              </a:solidFill>
            </a:endParaRPr>
          </a:p>
        </p:txBody>
      </p:sp>
      <p:sp>
        <p:nvSpPr>
          <p:cNvPr id="449" name="Google Shape;449;p67"/>
          <p:cNvSpPr txBox="1"/>
          <p:nvPr/>
        </p:nvSpPr>
        <p:spPr>
          <a:xfrm flipH="1">
            <a:off x="457200" y="974000"/>
            <a:ext cx="8277300" cy="55812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a:t>Earlier we concluded that at least one pair of means differ. The natural question that follows is “which ones?”</a:t>
            </a:r>
            <a:endParaRPr sz="2200"/>
          </a:p>
          <a:p>
            <a:pPr marL="457200" lvl="0" indent="-368300" algn="l" rtl="0">
              <a:lnSpc>
                <a:spcPct val="115000"/>
              </a:lnSpc>
              <a:spcBef>
                <a:spcPts val="0"/>
              </a:spcBef>
              <a:spcAft>
                <a:spcPts val="0"/>
              </a:spcAft>
              <a:buSzPts val="2200"/>
              <a:buChar char="●"/>
            </a:pPr>
            <a:r>
              <a:rPr lang="en" sz="2200"/>
              <a:t>We can do two sample 𝘵 tests for differences in each possible pair of groups</a:t>
            </a:r>
            <a:endParaRPr sz="2200"/>
          </a:p>
          <a:p>
            <a:pPr marL="0" lvl="0" indent="0" algn="l" rtl="0">
              <a:lnSpc>
                <a:spcPct val="115000"/>
              </a:lnSpc>
              <a:spcBef>
                <a:spcPts val="0"/>
              </a:spcBef>
              <a:spcAft>
                <a:spcPts val="0"/>
              </a:spcAft>
              <a:buNone/>
            </a:pPr>
            <a:endParaRPr sz="2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8"/>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600" b="1">
                <a:solidFill>
                  <a:srgbClr val="3A81BA"/>
                </a:solidFill>
              </a:rPr>
            </a:br>
            <a:r>
              <a:rPr lang="en" sz="3600" b="1">
                <a:solidFill>
                  <a:srgbClr val="3A81BA"/>
                </a:solidFill>
              </a:rPr>
              <a:t>Which means differ?  </a:t>
            </a:r>
            <a:endParaRPr sz="3600" b="1">
              <a:solidFill>
                <a:srgbClr val="3A81BA"/>
              </a:solidFill>
            </a:endParaRPr>
          </a:p>
        </p:txBody>
      </p:sp>
      <p:sp>
        <p:nvSpPr>
          <p:cNvPr id="455" name="Google Shape;455;p68"/>
          <p:cNvSpPr txBox="1"/>
          <p:nvPr/>
        </p:nvSpPr>
        <p:spPr>
          <a:xfrm flipH="1">
            <a:off x="457200" y="974000"/>
            <a:ext cx="8277300" cy="55812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a:t>Earlier we concluded that at least one pair of means differ. The natural question that follows is “which ones?”</a:t>
            </a:r>
            <a:endParaRPr sz="2200"/>
          </a:p>
          <a:p>
            <a:pPr marL="457200" lvl="0" indent="-368300" algn="l" rtl="0">
              <a:lnSpc>
                <a:spcPct val="115000"/>
              </a:lnSpc>
              <a:spcBef>
                <a:spcPts val="0"/>
              </a:spcBef>
              <a:spcAft>
                <a:spcPts val="0"/>
              </a:spcAft>
              <a:buSzPts val="2200"/>
              <a:buChar char="●"/>
            </a:pPr>
            <a:r>
              <a:rPr lang="en" sz="2200"/>
              <a:t>We can do two sample 𝘵 tests for differences in each possible pair of groups</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 sz="2200">
                <a:solidFill>
                  <a:schemeClr val="accent1"/>
                </a:solidFill>
              </a:rPr>
              <a:t>Can you see any pitfalls with this approach? </a:t>
            </a:r>
            <a:endParaRPr sz="2200">
              <a:solidFill>
                <a:schemeClr val="accent1"/>
              </a:solidFill>
            </a:endParaRPr>
          </a:p>
          <a:p>
            <a:pPr marL="0" lvl="0" indent="0" algn="l" rtl="0">
              <a:lnSpc>
                <a:spcPct val="115000"/>
              </a:lnSpc>
              <a:spcBef>
                <a:spcPts val="0"/>
              </a:spcBef>
              <a:spcAft>
                <a:spcPts val="0"/>
              </a:spcAft>
              <a:buNone/>
            </a:pPr>
            <a:endParaRPr sz="2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9"/>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600" b="1">
                <a:solidFill>
                  <a:srgbClr val="3A81BA"/>
                </a:solidFill>
              </a:rPr>
            </a:br>
            <a:r>
              <a:rPr lang="en" sz="3600" b="1">
                <a:solidFill>
                  <a:srgbClr val="3A81BA"/>
                </a:solidFill>
              </a:rPr>
              <a:t>Which means differ?  </a:t>
            </a:r>
            <a:endParaRPr sz="3600" b="1">
              <a:solidFill>
                <a:srgbClr val="3A81BA"/>
              </a:solidFill>
            </a:endParaRPr>
          </a:p>
        </p:txBody>
      </p:sp>
      <mc:AlternateContent xmlns:mc="http://schemas.openxmlformats.org/markup-compatibility/2006">
        <mc:Choice xmlns:a14="http://schemas.microsoft.com/office/drawing/2010/main" Requires="a14">
          <p:sp>
            <p:nvSpPr>
              <p:cNvPr id="461" name="Google Shape;461;p69"/>
              <p:cNvSpPr txBox="1"/>
              <p:nvPr/>
            </p:nvSpPr>
            <p:spPr>
              <a:xfrm flipH="1">
                <a:off x="457200" y="974000"/>
                <a:ext cx="8277300" cy="55812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US" sz="2200" dirty="0"/>
                  <a:t>Earlier we concluded that at least one pair of means differ. The natural question that follows is “which ones?”</a:t>
                </a:r>
              </a:p>
              <a:p>
                <a:pPr marL="457200" lvl="0" indent="-368300" algn="l" rtl="0">
                  <a:lnSpc>
                    <a:spcPct val="115000"/>
                  </a:lnSpc>
                  <a:spcBef>
                    <a:spcPts val="0"/>
                  </a:spcBef>
                  <a:spcAft>
                    <a:spcPts val="0"/>
                  </a:spcAft>
                  <a:buSzPts val="2200"/>
                  <a:buChar char="●"/>
                </a:pPr>
                <a:r>
                  <a:rPr lang="en-US" sz="2200" dirty="0"/>
                  <a:t>We can do two sample 𝘵 tests for differences in each possible pair of groups</a:t>
                </a:r>
              </a:p>
              <a:p>
                <a:pPr marL="0" lvl="0" indent="0" algn="l" rtl="0">
                  <a:lnSpc>
                    <a:spcPct val="115000"/>
                  </a:lnSpc>
                  <a:spcBef>
                    <a:spcPts val="0"/>
                  </a:spcBef>
                  <a:spcAft>
                    <a:spcPts val="0"/>
                  </a:spcAft>
                  <a:buNone/>
                </a:pPr>
                <a:endParaRPr lang="en-US" sz="2200" dirty="0"/>
              </a:p>
              <a:p>
                <a:pPr marL="0" lvl="0" indent="0" algn="l" rtl="0">
                  <a:lnSpc>
                    <a:spcPct val="115000"/>
                  </a:lnSpc>
                  <a:spcBef>
                    <a:spcPts val="0"/>
                  </a:spcBef>
                  <a:spcAft>
                    <a:spcPts val="0"/>
                  </a:spcAft>
                  <a:buNone/>
                </a:pPr>
                <a:r>
                  <a:rPr lang="en-US" sz="2200" dirty="0">
                    <a:solidFill>
                      <a:schemeClr val="accent1"/>
                    </a:solidFill>
                  </a:rPr>
                  <a:t>Can you see any pitfalls with this approach? </a:t>
                </a:r>
              </a:p>
              <a:p>
                <a:pPr marL="0" lvl="0" indent="0" algn="l" rtl="0">
                  <a:lnSpc>
                    <a:spcPct val="115000"/>
                  </a:lnSpc>
                  <a:spcBef>
                    <a:spcPts val="0"/>
                  </a:spcBef>
                  <a:spcAft>
                    <a:spcPts val="0"/>
                  </a:spcAft>
                  <a:buNone/>
                </a:pPr>
                <a:endParaRPr lang="en-US" sz="2200" dirty="0">
                  <a:solidFill>
                    <a:schemeClr val="accent1"/>
                  </a:solidFill>
                </a:endParaRPr>
              </a:p>
              <a:p>
                <a:pPr marL="457200" lvl="0" indent="-368300" algn="l" rtl="0">
                  <a:lnSpc>
                    <a:spcPct val="115000"/>
                  </a:lnSpc>
                  <a:spcBef>
                    <a:spcPts val="0"/>
                  </a:spcBef>
                  <a:spcAft>
                    <a:spcPts val="0"/>
                  </a:spcAft>
                  <a:buSzPts val="2200"/>
                  <a:buChar char="●"/>
                </a:pPr>
                <a:r>
                  <a:rPr lang="en-US" sz="2200" dirty="0"/>
                  <a:t>When we run too many tests, the Family-wise error rate increases</a:t>
                </a:r>
              </a:p>
              <a:p>
                <a:pPr marL="457200" lvl="0" indent="-368300" algn="l" rtl="0">
                  <a:lnSpc>
                    <a:spcPct val="115000"/>
                  </a:lnSpc>
                  <a:spcBef>
                    <a:spcPts val="0"/>
                  </a:spcBef>
                  <a:spcAft>
                    <a:spcPts val="0"/>
                  </a:spcAft>
                  <a:buSzPts val="2200"/>
                  <a:buChar char="●"/>
                </a:pPr>
                <a:r>
                  <a:rPr lang="en-US" sz="2200" dirty="0"/>
                  <a:t>We can use: Corrections for multiple comparisons (e.g., Bonferroni)</a:t>
                </a:r>
              </a:p>
              <a:p>
                <a:pPr marL="457200" lvl="0" indent="-368300" algn="l" rtl="0">
                  <a:lnSpc>
                    <a:spcPct val="115000"/>
                  </a:lnSpc>
                  <a:spcBef>
                    <a:spcPts val="0"/>
                  </a:spcBef>
                  <a:spcAft>
                    <a:spcPts val="0"/>
                  </a:spcAft>
                  <a:buSzPts val="2200"/>
                  <a:buChar char="●"/>
                </a:pPr>
                <a:r>
                  <a:rPr lang="en-US" sz="2200" dirty="0"/>
                  <a:t>Tukey-Kramer tests perform all pairwise comparisons while controlling for FWER at level </a:t>
                </a:r>
                <a14:m>
                  <m:oMath xmlns:m="http://schemas.openxmlformats.org/officeDocument/2006/math">
                    <m:r>
                      <a:rPr lang="en-US" sz="2200" b="0" i="1" smtClean="0">
                        <a:latin typeface="Cambria Math" panose="02040503050406030204" pitchFamily="18" charset="0"/>
                      </a:rPr>
                      <m:t>𝛼</m:t>
                    </m:r>
                  </m:oMath>
                </a14:m>
                <a:endParaRPr lang="en-US" sz="2200" dirty="0"/>
              </a:p>
              <a:p>
                <a:pPr marL="88900" lvl="0" algn="l" rtl="0">
                  <a:lnSpc>
                    <a:spcPct val="115000"/>
                  </a:lnSpc>
                  <a:spcBef>
                    <a:spcPts val="0"/>
                  </a:spcBef>
                  <a:spcAft>
                    <a:spcPts val="0"/>
                  </a:spcAft>
                  <a:buSzPts val="2200"/>
                </a:pPr>
                <a:endParaRPr lang="en-US" sz="2200" dirty="0"/>
              </a:p>
              <a:p>
                <a:pPr marL="0" lvl="0" indent="0" algn="l" rtl="0">
                  <a:lnSpc>
                    <a:spcPct val="115000"/>
                  </a:lnSpc>
                  <a:spcBef>
                    <a:spcPts val="0"/>
                  </a:spcBef>
                  <a:spcAft>
                    <a:spcPts val="0"/>
                  </a:spcAft>
                  <a:buNone/>
                </a:pPr>
                <a:endParaRPr sz="2200" dirty="0"/>
              </a:p>
            </p:txBody>
          </p:sp>
        </mc:Choice>
        <mc:Fallback>
          <p:sp>
            <p:nvSpPr>
              <p:cNvPr id="461" name="Google Shape;461;p69"/>
              <p:cNvSpPr txBox="1">
                <a:spLocks noRot="1" noChangeAspect="1" noMove="1" noResize="1" noEditPoints="1" noAdjustHandles="1" noChangeArrowheads="1" noChangeShapeType="1" noTextEdit="1"/>
              </p:cNvSpPr>
              <p:nvPr/>
            </p:nvSpPr>
            <p:spPr>
              <a:xfrm flipH="1">
                <a:off x="457200" y="974000"/>
                <a:ext cx="8277300" cy="5581200"/>
              </a:xfrm>
              <a:prstGeom prst="rect">
                <a:avLst/>
              </a:prstGeom>
              <a:blipFill>
                <a:blip r:embed="rId3"/>
                <a:stretch>
                  <a:fillRect l="-957" r="-1694"/>
                </a:stretch>
              </a:blipFill>
              <a:ln>
                <a:noFill/>
              </a:ln>
            </p:spPr>
            <p:txBody>
              <a:bodyPr/>
              <a:lstStyle/>
              <a:p>
                <a:r>
                  <a:rPr lang="en-US">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3E0E-7591-4BA8-907B-B0D80CAD5A45}"/>
              </a:ext>
            </a:extLst>
          </p:cNvPr>
          <p:cNvSpPr>
            <a:spLocks noGrp="1"/>
          </p:cNvSpPr>
          <p:nvPr>
            <p:ph type="title"/>
          </p:nvPr>
        </p:nvSpPr>
        <p:spPr/>
        <p:txBody>
          <a:bodyPr/>
          <a:lstStyle/>
          <a:p>
            <a:r>
              <a:rPr lang="en-US" dirty="0"/>
              <a:t>Why not just use pairwise comparisons?</a:t>
            </a:r>
          </a:p>
        </p:txBody>
      </p:sp>
      <p:sp>
        <p:nvSpPr>
          <p:cNvPr id="3" name="Text Placeholder 2">
            <a:extLst>
              <a:ext uri="{FF2B5EF4-FFF2-40B4-BE49-F238E27FC236}">
                <a16:creationId xmlns:a16="http://schemas.microsoft.com/office/drawing/2014/main" id="{0DCD5AC4-BA84-4A7F-CAD8-592896FA3B32}"/>
              </a:ext>
            </a:extLst>
          </p:cNvPr>
          <p:cNvSpPr>
            <a:spLocks noGrp="1"/>
          </p:cNvSpPr>
          <p:nvPr>
            <p:ph type="body" idx="1"/>
          </p:nvPr>
        </p:nvSpPr>
        <p:spPr/>
        <p:txBody>
          <a:bodyPr/>
          <a:lstStyle/>
          <a:p>
            <a:r>
              <a:rPr lang="en-US" sz="2400" dirty="0"/>
              <a:t>Controlling for family-wise error rate is conservative</a:t>
            </a:r>
          </a:p>
          <a:p>
            <a:endParaRPr lang="en-US" sz="2400" dirty="0"/>
          </a:p>
          <a:p>
            <a:r>
              <a:rPr lang="en-US" sz="2400" dirty="0"/>
              <a:t>It may be the case that we end up getting no significant p-values in pairwise comparisons, but a significant ANOVA p-value</a:t>
            </a:r>
          </a:p>
        </p:txBody>
      </p:sp>
    </p:spTree>
    <p:extLst>
      <p:ext uri="{BB962C8B-B14F-4D97-AF65-F5344CB8AC3E}">
        <p14:creationId xmlns:p14="http://schemas.microsoft.com/office/powerpoint/2010/main" val="1163679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90BA-5C0E-403E-BD1B-AED28A1C1E43}"/>
              </a:ext>
            </a:extLst>
          </p:cNvPr>
          <p:cNvSpPr>
            <a:spLocks noGrp="1"/>
          </p:cNvSpPr>
          <p:nvPr>
            <p:ph type="title"/>
          </p:nvPr>
        </p:nvSpPr>
        <p:spPr/>
        <p:txBody>
          <a:bodyPr/>
          <a:lstStyle/>
          <a:p>
            <a:r>
              <a:rPr lang="en-US" dirty="0"/>
              <a:t>Back to multiple linear regression</a:t>
            </a:r>
          </a:p>
        </p:txBody>
      </p:sp>
      <p:grpSp>
        <p:nvGrpSpPr>
          <p:cNvPr id="8" name="Group 7">
            <a:extLst>
              <a:ext uri="{FF2B5EF4-FFF2-40B4-BE49-F238E27FC236}">
                <a16:creationId xmlns:a16="http://schemas.microsoft.com/office/drawing/2014/main" id="{C60396A8-B335-AB87-EC66-2A7CF5ED3162}"/>
              </a:ext>
            </a:extLst>
          </p:cNvPr>
          <p:cNvGrpSpPr/>
          <p:nvPr/>
        </p:nvGrpSpPr>
        <p:grpSpPr>
          <a:xfrm>
            <a:off x="374523" y="1516519"/>
            <a:ext cx="8312277" cy="3346709"/>
            <a:chOff x="374523" y="1516519"/>
            <a:chExt cx="8312277" cy="3346709"/>
          </a:xfrm>
        </p:grpSpPr>
        <p:sp>
          <p:nvSpPr>
            <p:cNvPr id="9" name="Google Shape;250;p40">
              <a:extLst>
                <a:ext uri="{FF2B5EF4-FFF2-40B4-BE49-F238E27FC236}">
                  <a16:creationId xmlns:a16="http://schemas.microsoft.com/office/drawing/2014/main" id="{3D3ADF4A-AB89-0BF2-EED4-BB2D652E2331}"/>
                </a:ext>
              </a:extLst>
            </p:cNvPr>
            <p:cNvSpPr txBox="1"/>
            <p:nvPr/>
          </p:nvSpPr>
          <p:spPr>
            <a:xfrm>
              <a:off x="457200" y="1516519"/>
              <a:ext cx="1927041" cy="267084"/>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 sz="1900" dirty="0">
                  <a:solidFill>
                    <a:srgbClr val="22373A"/>
                  </a:solidFill>
                  <a:latin typeface="Courier New"/>
                  <a:ea typeface="Courier New"/>
                  <a:cs typeface="Courier New"/>
                  <a:sym typeface="Courier New"/>
                </a:rPr>
                <a:t>Coefficients:</a:t>
              </a:r>
              <a:endParaRPr sz="1900" dirty="0">
                <a:latin typeface="Courier New"/>
                <a:ea typeface="Courier New"/>
                <a:cs typeface="Courier New"/>
                <a:sym typeface="Courier New"/>
              </a:endParaRPr>
            </a:p>
          </p:txBody>
        </p:sp>
        <p:graphicFrame>
          <p:nvGraphicFramePr>
            <p:cNvPr id="10" name="Google Shape;251;p40">
              <a:extLst>
                <a:ext uri="{FF2B5EF4-FFF2-40B4-BE49-F238E27FC236}">
                  <a16:creationId xmlns:a16="http://schemas.microsoft.com/office/drawing/2014/main" id="{91B3D882-E597-C3B6-0794-9B80724C277B}"/>
                </a:ext>
              </a:extLst>
            </p:cNvPr>
            <p:cNvGraphicFramePr/>
            <p:nvPr>
              <p:extLst>
                <p:ext uri="{D42A27DB-BD31-4B8C-83A1-F6EECF244321}">
                  <p14:modId xmlns:p14="http://schemas.microsoft.com/office/powerpoint/2010/main" val="1138952580"/>
                </p:ext>
              </p:extLst>
            </p:nvPr>
          </p:nvGraphicFramePr>
          <p:xfrm>
            <a:off x="374523" y="1882485"/>
            <a:ext cx="7878750" cy="1233000"/>
          </p:xfrm>
          <a:graphic>
            <a:graphicData uri="http://schemas.openxmlformats.org/drawingml/2006/table">
              <a:tbl>
                <a:tblPr firstRow="1" bandRow="1">
                  <a:noFill/>
                </a:tblPr>
                <a:tblGrid>
                  <a:gridCol w="1703200">
                    <a:extLst>
                      <a:ext uri="{9D8B030D-6E8A-4147-A177-3AD203B41FA5}">
                        <a16:colId xmlns:a16="http://schemas.microsoft.com/office/drawing/2014/main" val="20000"/>
                      </a:ext>
                    </a:extLst>
                  </a:gridCol>
                  <a:gridCol w="1586975">
                    <a:extLst>
                      <a:ext uri="{9D8B030D-6E8A-4147-A177-3AD203B41FA5}">
                        <a16:colId xmlns:a16="http://schemas.microsoft.com/office/drawing/2014/main" val="20001"/>
                      </a:ext>
                    </a:extLst>
                  </a:gridCol>
                  <a:gridCol w="1586975">
                    <a:extLst>
                      <a:ext uri="{9D8B030D-6E8A-4147-A177-3AD203B41FA5}">
                        <a16:colId xmlns:a16="http://schemas.microsoft.com/office/drawing/2014/main" val="20002"/>
                      </a:ext>
                    </a:extLst>
                  </a:gridCol>
                  <a:gridCol w="1154175">
                    <a:extLst>
                      <a:ext uri="{9D8B030D-6E8A-4147-A177-3AD203B41FA5}">
                        <a16:colId xmlns:a16="http://schemas.microsoft.com/office/drawing/2014/main" val="20003"/>
                      </a:ext>
                    </a:extLst>
                  </a:gridCol>
                  <a:gridCol w="1298425">
                    <a:extLst>
                      <a:ext uri="{9D8B030D-6E8A-4147-A177-3AD203B41FA5}">
                        <a16:colId xmlns:a16="http://schemas.microsoft.com/office/drawing/2014/main" val="20004"/>
                      </a:ext>
                    </a:extLst>
                  </a:gridCol>
                  <a:gridCol w="549000">
                    <a:extLst>
                      <a:ext uri="{9D8B030D-6E8A-4147-A177-3AD203B41FA5}">
                        <a16:colId xmlns:a16="http://schemas.microsoft.com/office/drawing/2014/main" val="20005"/>
                      </a:ext>
                    </a:extLst>
                  </a:gridCol>
                </a:tblGrid>
                <a:tr h="300425">
                  <a:tc>
                    <a:txBody>
                      <a:bodyPr/>
                      <a:lstStyle/>
                      <a:p>
                        <a:pPr marL="0" marR="0" lvl="0" indent="0" algn="l" rtl="0">
                          <a:spcBef>
                            <a:spcPts val="0"/>
                          </a:spcBef>
                          <a:spcAft>
                            <a:spcPts val="0"/>
                          </a:spcAft>
                          <a:buNone/>
                        </a:pP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Estimate</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Std. Error</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t value</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Pr(&gt;|t|)</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0" lvl="0" indent="0" algn="l" rtl="0">
                          <a:spcBef>
                            <a:spcPts val="0"/>
                          </a:spcBef>
                          <a:spcAft>
                            <a:spcPts val="0"/>
                          </a:spcAft>
                          <a:buNone/>
                        </a:pPr>
                        <a:endParaRPr sz="1600" u="none" strike="noStrike" cap="none">
                          <a:latin typeface="Courier New"/>
                          <a:ea typeface="Courier New"/>
                          <a:cs typeface="Courier New"/>
                          <a:sym typeface="Courier New"/>
                        </a:endParaRPr>
                      </a:p>
                    </a:txBody>
                    <a:tcPr marL="0" marR="0" marT="0" marB="0">
                      <a:solidFill>
                        <a:srgbClr val="F9F9F9"/>
                      </a:solidFill>
                    </a:tcPr>
                  </a:tc>
                  <a:extLst>
                    <a:ext uri="{0D108BD9-81ED-4DB2-BD59-A6C34878D82A}">
                      <a16:rowId xmlns:a16="http://schemas.microsoft.com/office/drawing/2014/main" val="10000"/>
                    </a:ext>
                  </a:extLst>
                </a:tr>
                <a:tr h="294075">
                  <a:tc>
                    <a:txBody>
                      <a:bodyPr/>
                      <a:lstStyle/>
                      <a:p>
                        <a:pPr marL="38100" marR="0" lvl="0" indent="-25400" algn="l"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(Intercept)</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dirty="0">
                            <a:solidFill>
                              <a:srgbClr val="22373A"/>
                            </a:solidFill>
                            <a:latin typeface="Courier New"/>
                            <a:ea typeface="Courier New"/>
                            <a:cs typeface="Courier New"/>
                            <a:sym typeface="Courier New"/>
                          </a:rPr>
                          <a:t>197.96284</a:t>
                        </a:r>
                        <a:endParaRPr sz="1600" u="none" strike="noStrike" cap="none" dirty="0">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59.19274</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3.344</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0.005841</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76200" lvl="0" indent="0" algn="ct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a:t>
                        </a:r>
                        <a:endParaRPr sz="1600" u="none" strike="noStrike" cap="none">
                          <a:latin typeface="Courier New"/>
                          <a:ea typeface="Courier New"/>
                          <a:cs typeface="Courier New"/>
                          <a:sym typeface="Courier New"/>
                        </a:endParaRPr>
                      </a:p>
                    </a:txBody>
                    <a:tcPr marL="0" marR="0" marT="0" marB="0">
                      <a:solidFill>
                        <a:srgbClr val="F9F9F9"/>
                      </a:solidFill>
                    </a:tcPr>
                  </a:tc>
                  <a:extLst>
                    <a:ext uri="{0D108BD9-81ED-4DB2-BD59-A6C34878D82A}">
                      <a16:rowId xmlns:a16="http://schemas.microsoft.com/office/drawing/2014/main" val="10001"/>
                    </a:ext>
                  </a:extLst>
                </a:tr>
                <a:tr h="294125">
                  <a:tc>
                    <a:txBody>
                      <a:bodyPr/>
                      <a:lstStyle/>
                      <a:p>
                        <a:pPr marL="38100" marR="0" lvl="0" indent="-25400" algn="l"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volume</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0.71795</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0.06153</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11.669</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6.6e-08</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25400" marR="0" lvl="0" indent="-12700" algn="ct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a:t>
                        </a:r>
                        <a:endParaRPr sz="1600" u="none" strike="noStrike" cap="none">
                          <a:latin typeface="Courier New"/>
                          <a:ea typeface="Courier New"/>
                          <a:cs typeface="Courier New"/>
                          <a:sym typeface="Courier New"/>
                        </a:endParaRPr>
                      </a:p>
                    </a:txBody>
                    <a:tcPr marL="0" marR="0" marT="0" marB="0">
                      <a:solidFill>
                        <a:srgbClr val="F9F9F9"/>
                      </a:solidFill>
                    </a:tcPr>
                  </a:tc>
                  <a:extLst>
                    <a:ext uri="{0D108BD9-81ED-4DB2-BD59-A6C34878D82A}">
                      <a16:rowId xmlns:a16="http://schemas.microsoft.com/office/drawing/2014/main" val="10002"/>
                    </a:ext>
                  </a:extLst>
                </a:tr>
                <a:tr h="344375">
                  <a:tc>
                    <a:txBody>
                      <a:bodyPr/>
                      <a:lstStyle/>
                      <a:p>
                        <a:pPr marL="38100" marR="0" lvl="0" indent="-25400" algn="l" rtl="0">
                          <a:lnSpc>
                            <a:spcPct val="100000"/>
                          </a:lnSpc>
                          <a:spcBef>
                            <a:spcPts val="0"/>
                          </a:spcBef>
                          <a:spcAft>
                            <a:spcPts val="0"/>
                          </a:spcAft>
                          <a:buNone/>
                        </a:pPr>
                        <a:r>
                          <a:rPr lang="en" sz="1600" u="none" strike="noStrike" cap="none" dirty="0">
                            <a:solidFill>
                              <a:srgbClr val="22373A"/>
                            </a:solidFill>
                            <a:latin typeface="Courier New"/>
                            <a:ea typeface="Courier New"/>
                            <a:cs typeface="Courier New"/>
                            <a:sym typeface="Courier New"/>
                          </a:rPr>
                          <a:t>cover:pb</a:t>
                        </a:r>
                        <a:endParaRPr sz="1600" u="none" strike="noStrike" cap="none" dirty="0">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dirty="0">
                            <a:solidFill>
                              <a:srgbClr val="22373A"/>
                            </a:solidFill>
                            <a:latin typeface="Courier New"/>
                            <a:ea typeface="Courier New"/>
                            <a:cs typeface="Courier New"/>
                            <a:sym typeface="Courier New"/>
                          </a:rPr>
                          <a:t>-184.04727</a:t>
                        </a:r>
                        <a:endParaRPr sz="1600" u="none" strike="noStrike" cap="none" dirty="0">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40.49420</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-4.545</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0" marR="38100" lvl="0" indent="0" algn="r" rtl="0">
                          <a:lnSpc>
                            <a:spcPct val="100000"/>
                          </a:lnSpc>
                          <a:spcBef>
                            <a:spcPts val="0"/>
                          </a:spcBef>
                          <a:spcAft>
                            <a:spcPts val="0"/>
                          </a:spcAft>
                          <a:buNone/>
                        </a:pPr>
                        <a:r>
                          <a:rPr lang="en" sz="1600" u="none" strike="noStrike" cap="none">
                            <a:solidFill>
                              <a:srgbClr val="22373A"/>
                            </a:solidFill>
                            <a:latin typeface="Courier New"/>
                            <a:ea typeface="Courier New"/>
                            <a:cs typeface="Courier New"/>
                            <a:sym typeface="Courier New"/>
                          </a:rPr>
                          <a:t>0.000672</a:t>
                        </a:r>
                        <a:endParaRPr sz="1600" u="none" strike="noStrike" cap="none">
                          <a:latin typeface="Courier New"/>
                          <a:ea typeface="Courier New"/>
                          <a:cs typeface="Courier New"/>
                          <a:sym typeface="Courier New"/>
                        </a:endParaRPr>
                      </a:p>
                    </a:txBody>
                    <a:tcPr marL="0" marR="0" marT="0" marB="0">
                      <a:solidFill>
                        <a:srgbClr val="F9F9F9"/>
                      </a:solidFill>
                    </a:tcPr>
                  </a:tc>
                  <a:tc>
                    <a:txBody>
                      <a:bodyPr/>
                      <a:lstStyle/>
                      <a:p>
                        <a:pPr marL="25400" marR="0" lvl="0" indent="-12700" algn="ctr" rtl="0">
                          <a:lnSpc>
                            <a:spcPct val="100000"/>
                          </a:lnSpc>
                          <a:spcBef>
                            <a:spcPts val="0"/>
                          </a:spcBef>
                          <a:spcAft>
                            <a:spcPts val="0"/>
                          </a:spcAft>
                          <a:buNone/>
                        </a:pPr>
                        <a:r>
                          <a:rPr lang="en" sz="1600" u="none" strike="noStrike" cap="none" dirty="0">
                            <a:solidFill>
                              <a:srgbClr val="22373A"/>
                            </a:solidFill>
                            <a:latin typeface="Courier New"/>
                            <a:ea typeface="Courier New"/>
                            <a:cs typeface="Courier New"/>
                            <a:sym typeface="Courier New"/>
                          </a:rPr>
                          <a:t>***</a:t>
                        </a:r>
                        <a:endParaRPr sz="1600" u="none" strike="noStrike" cap="none" dirty="0">
                          <a:latin typeface="Courier New"/>
                          <a:ea typeface="Courier New"/>
                          <a:cs typeface="Courier New"/>
                          <a:sym typeface="Courier New"/>
                        </a:endParaRPr>
                      </a:p>
                    </a:txBody>
                    <a:tcPr marL="0" marR="0" marT="0" marB="0">
                      <a:solidFill>
                        <a:srgbClr val="F9F9F9"/>
                      </a:solidFill>
                    </a:tcPr>
                  </a:tc>
                  <a:extLst>
                    <a:ext uri="{0D108BD9-81ED-4DB2-BD59-A6C34878D82A}">
                      <a16:rowId xmlns:a16="http://schemas.microsoft.com/office/drawing/2014/main" val="10003"/>
                    </a:ext>
                  </a:extLst>
                </a:tr>
              </a:tbl>
            </a:graphicData>
          </a:graphic>
        </p:graphicFrame>
        <p:sp>
          <p:nvSpPr>
            <p:cNvPr id="11" name="Google Shape;252;p40">
              <a:extLst>
                <a:ext uri="{FF2B5EF4-FFF2-40B4-BE49-F238E27FC236}">
                  <a16:creationId xmlns:a16="http://schemas.microsoft.com/office/drawing/2014/main" id="{9D9F2CB1-BE72-88F6-2456-5F91ECD9963F}"/>
                </a:ext>
              </a:extLst>
            </p:cNvPr>
            <p:cNvSpPr txBox="1"/>
            <p:nvPr/>
          </p:nvSpPr>
          <p:spPr>
            <a:xfrm>
              <a:off x="374523" y="3962880"/>
              <a:ext cx="8312277" cy="900348"/>
            </a:xfrm>
            <a:prstGeom prst="rect">
              <a:avLst/>
            </a:prstGeom>
            <a:noFill/>
            <a:ln>
              <a:noFill/>
            </a:ln>
          </p:spPr>
          <p:txBody>
            <a:bodyPr spcFirstLastPara="1" wrap="square" lIns="0" tIns="0" rIns="0" bIns="0" anchor="t" anchorCtr="0">
              <a:noAutofit/>
            </a:bodyPr>
            <a:lstStyle/>
            <a:p>
              <a:pPr marL="25400" marR="12700" lvl="0" indent="0" algn="l" rtl="0">
                <a:lnSpc>
                  <a:spcPct val="118000"/>
                </a:lnSpc>
                <a:spcBef>
                  <a:spcPts val="0"/>
                </a:spcBef>
                <a:spcAft>
                  <a:spcPts val="0"/>
                </a:spcAft>
                <a:buNone/>
              </a:pPr>
              <a:r>
                <a:rPr lang="en" sz="1700" dirty="0">
                  <a:solidFill>
                    <a:srgbClr val="22373A"/>
                  </a:solidFill>
                  <a:latin typeface="Courier New"/>
                  <a:ea typeface="Courier New"/>
                  <a:cs typeface="Courier New"/>
                  <a:sym typeface="Courier New"/>
                </a:rPr>
                <a:t>Residual standard error: 78.2 on 12 degrees of freedom  Multiple R-squared: 0.9275,Adjusted R-squared: 0.9154 </a:t>
              </a:r>
            </a:p>
            <a:p>
              <a:pPr marL="25400" marR="12700" lvl="0" indent="0" algn="l" rtl="0">
                <a:lnSpc>
                  <a:spcPct val="118000"/>
                </a:lnSpc>
                <a:spcBef>
                  <a:spcPts val="0"/>
                </a:spcBef>
                <a:spcAft>
                  <a:spcPts val="0"/>
                </a:spcAft>
                <a:buNone/>
              </a:pPr>
              <a:r>
                <a:rPr lang="en" sz="1700" dirty="0">
                  <a:solidFill>
                    <a:srgbClr val="22373A"/>
                  </a:solidFill>
                  <a:highlight>
                    <a:srgbClr val="FFFF00"/>
                  </a:highlight>
                  <a:latin typeface="Courier New"/>
                  <a:ea typeface="Courier New"/>
                  <a:cs typeface="Courier New"/>
                  <a:sym typeface="Courier New"/>
                </a:rPr>
                <a:t>F-statistic: 76.73  on  2  and   12  DF,	p-value: 1.455e-07</a:t>
              </a:r>
              <a:endParaRPr sz="1700" dirty="0">
                <a:highlight>
                  <a:srgbClr val="FFFF00"/>
                </a:highlight>
                <a:latin typeface="Courier New"/>
                <a:ea typeface="Courier New"/>
                <a:cs typeface="Courier New"/>
                <a:sym typeface="Courier New"/>
              </a:endParaRPr>
            </a:p>
          </p:txBody>
        </p: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699557B-1B9F-D3CF-91AF-62F735A21F1A}"/>
                  </a:ext>
                </a:extLst>
              </p:cNvPr>
              <p:cNvSpPr txBox="1"/>
              <p:nvPr/>
            </p:nvSpPr>
            <p:spPr>
              <a:xfrm>
                <a:off x="990600" y="5033704"/>
                <a:ext cx="6915150" cy="738664"/>
              </a:xfrm>
              <a:prstGeom prst="rect">
                <a:avLst/>
              </a:prstGeom>
              <a:noFill/>
            </p:spPr>
            <p:txBody>
              <a:bodyPr wrap="square" rtlCol="0">
                <a:spAutoFit/>
              </a:bodyPr>
              <a:lstStyle/>
              <a:p>
                <a:r>
                  <a:rPr lang="en-US" dirty="0"/>
                  <a:t>Tests the hypothesis that all slopes are equal to zero</a:t>
                </a:r>
              </a:p>
              <a:p>
                <a:endParaRPr lang="en-US" dirty="0"/>
              </a:p>
              <a:p>
                <a:r>
                  <a:rPr lang="en-US" dirty="0"/>
                  <a:t>Null hypothesis: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𝑛</m:t>
                        </m:r>
                      </m:sub>
                    </m:sSub>
                    <m:r>
                      <a:rPr lang="en-US" b="0" i="1" smtClean="0">
                        <a:latin typeface="Cambria Math" panose="02040503050406030204" pitchFamily="18" charset="0"/>
                      </a:rPr>
                      <m:t>=0</m:t>
                    </m:r>
                  </m:oMath>
                </a14:m>
                <a:r>
                  <a:rPr lang="en-US" dirty="0"/>
                  <a:t> (all coefficients except intercept). </a:t>
                </a:r>
              </a:p>
            </p:txBody>
          </p:sp>
        </mc:Choice>
        <mc:Fallback>
          <p:sp>
            <p:nvSpPr>
              <p:cNvPr id="12" name="TextBox 11">
                <a:extLst>
                  <a:ext uri="{FF2B5EF4-FFF2-40B4-BE49-F238E27FC236}">
                    <a16:creationId xmlns:a16="http://schemas.microsoft.com/office/drawing/2014/main" id="{1699557B-1B9F-D3CF-91AF-62F735A21F1A}"/>
                  </a:ext>
                </a:extLst>
              </p:cNvPr>
              <p:cNvSpPr txBox="1">
                <a:spLocks noRot="1" noChangeAspect="1" noMove="1" noResize="1" noEditPoints="1" noAdjustHandles="1" noChangeArrowheads="1" noChangeShapeType="1" noTextEdit="1"/>
              </p:cNvSpPr>
              <p:nvPr/>
            </p:nvSpPr>
            <p:spPr>
              <a:xfrm>
                <a:off x="990600" y="5033704"/>
                <a:ext cx="6915150" cy="738664"/>
              </a:xfrm>
              <a:prstGeom prst="rect">
                <a:avLst/>
              </a:prstGeom>
              <a:blipFill>
                <a:blip r:embed="rId2"/>
                <a:stretch>
                  <a:fillRect l="-265" t="-1653" b="-7438"/>
                </a:stretch>
              </a:blipFill>
            </p:spPr>
            <p:txBody>
              <a:bodyPr/>
              <a:lstStyle/>
              <a:p>
                <a:r>
                  <a:rPr lang="en-US">
                    <a:noFill/>
                  </a:rPr>
                  <a:t> </a:t>
                </a:r>
              </a:p>
            </p:txBody>
          </p:sp>
        </mc:Fallback>
      </mc:AlternateContent>
    </p:spTree>
    <p:extLst>
      <p:ext uri="{BB962C8B-B14F-4D97-AF65-F5344CB8AC3E}">
        <p14:creationId xmlns:p14="http://schemas.microsoft.com/office/powerpoint/2010/main" val="281497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Exploratory analysis</a:t>
            </a:r>
            <a:endParaRPr sz="3000" b="1">
              <a:solidFill>
                <a:srgbClr val="3A81BA"/>
              </a:solidFill>
            </a:endParaRPr>
          </a:p>
        </p:txBody>
      </p:sp>
      <p:sp>
        <p:nvSpPr>
          <p:cNvPr id="72" name="Google Shape;72;p15"/>
          <p:cNvSpPr txBox="1"/>
          <p:nvPr/>
        </p:nvSpPr>
        <p:spPr>
          <a:xfrm flipH="1">
            <a:off x="457250" y="878250"/>
            <a:ext cx="8545500" cy="547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t>Aldrin concentration (nanograms per liter) at three levels of depth</a:t>
            </a:r>
            <a:endParaRPr sz="20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pic>
        <p:nvPicPr>
          <p:cNvPr id="73" name="Google Shape;73;p15"/>
          <p:cNvPicPr preferRelativeResize="0"/>
          <p:nvPr/>
        </p:nvPicPr>
        <p:blipFill>
          <a:blip r:embed="rId3">
            <a:alphaModFix/>
          </a:blip>
          <a:stretch>
            <a:fillRect/>
          </a:stretch>
        </p:blipFill>
        <p:spPr>
          <a:xfrm>
            <a:off x="1442713" y="1478850"/>
            <a:ext cx="6258575" cy="511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Research question</a:t>
            </a:r>
            <a:endParaRPr sz="3000" b="1">
              <a:solidFill>
                <a:srgbClr val="3A81BA"/>
              </a:solidFill>
            </a:endParaRPr>
          </a:p>
        </p:txBody>
      </p:sp>
      <p:sp>
        <p:nvSpPr>
          <p:cNvPr id="79" name="Google Shape;79;p16"/>
          <p:cNvSpPr txBox="1"/>
          <p:nvPr/>
        </p:nvSpPr>
        <p:spPr>
          <a:xfrm flipH="1">
            <a:off x="457250" y="878250"/>
            <a:ext cx="8545500" cy="547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Is there a difference between the mean aldrin concentrations among the three levels? </a:t>
            </a:r>
            <a:endParaRPr sz="2200">
              <a:solidFill>
                <a:schemeClr val="accent1"/>
              </a:solidFill>
            </a:endParaRPr>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p:nvPr/>
        </p:nvSpPr>
        <p:spPr>
          <a:xfrm>
            <a:off x="457200" y="212445"/>
            <a:ext cx="8229600" cy="702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br>
              <a:rPr lang="en" sz="3000" b="1">
                <a:solidFill>
                  <a:srgbClr val="3A81BA"/>
                </a:solidFill>
              </a:rPr>
            </a:br>
            <a:r>
              <a:rPr lang="en" sz="3000" b="1">
                <a:solidFill>
                  <a:srgbClr val="3A81BA"/>
                </a:solidFill>
              </a:rPr>
              <a:t>Research question</a:t>
            </a:r>
            <a:endParaRPr sz="3000" b="1">
              <a:solidFill>
                <a:srgbClr val="3A81BA"/>
              </a:solidFill>
            </a:endParaRPr>
          </a:p>
        </p:txBody>
      </p:sp>
      <p:sp>
        <p:nvSpPr>
          <p:cNvPr id="85" name="Google Shape;85;p17"/>
          <p:cNvSpPr txBox="1"/>
          <p:nvPr/>
        </p:nvSpPr>
        <p:spPr>
          <a:xfrm flipH="1">
            <a:off x="457250" y="878250"/>
            <a:ext cx="8545500" cy="547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accent1"/>
                </a:solidFill>
              </a:rPr>
              <a:t>Is there a difference between the mean aldrin concentrations among the three levels? </a:t>
            </a:r>
            <a:endParaRPr sz="2200">
              <a:solidFill>
                <a:schemeClr val="accent1"/>
              </a:solidFill>
            </a:endParaRPr>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Char char="●"/>
            </a:pPr>
            <a:r>
              <a:rPr lang="en" sz="2200"/>
              <a:t>To compare means of 2 groups we use a Z or a T statistic</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200"/>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TotalTime>
  <Words>2819</Words>
  <Application>Microsoft Office PowerPoint</Application>
  <PresentationFormat>On-screen Show (4:3)</PresentationFormat>
  <Paragraphs>410</Paragraphs>
  <Slides>65</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Cambria Math</vt:lpstr>
      <vt:lpstr>Courier New</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 distributions </vt:lpstr>
      <vt:lpstr>The F distributions</vt:lpstr>
      <vt:lpstr>The F distributions</vt:lpstr>
      <vt:lpstr>Comparing variances of two normals</vt:lpstr>
      <vt:lpstr>Comparing variances of two normals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variability</vt:lpstr>
      <vt:lpstr>Measuring variability</vt:lpstr>
      <vt:lpstr>PowerPoint Presentation</vt:lpstr>
      <vt:lpstr>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not just use pairwise comparisons?</vt:lpstr>
      <vt:lpstr>Back to multiple linear regression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Triantafillou</dc:creator>
  <cp:lastModifiedBy>Sofia Triantafillou</cp:lastModifiedBy>
  <cp:revision>6</cp:revision>
  <dcterms:modified xsi:type="dcterms:W3CDTF">2022-05-23T10:34:41Z</dcterms:modified>
</cp:coreProperties>
</file>