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4" r:id="rId4"/>
    <p:sldId id="276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9C2C88-588C-4986-A466-923B70EB5ED5}" v="193" dt="2021-11-29T12:19:52.7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226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2479B-38F5-4895-8B8F-7ACDD4FA8E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FDC86F-336D-44E6-89E0-20AD39B237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18947-85D2-4E0E-8EF0-ED4195742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2649A-145C-4192-87B1-71AFAC5A6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14AE3-D1A7-423F-B86E-7DEA5C3E3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693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BE80B-E3EE-451F-9B38-F5145B0B1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B0B93F-6FA3-4EC7-A3D1-1ED460B73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2FA4F-DF92-4798-9199-F137640F8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28611-6B68-409B-9375-8E121BD24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80CDE-11F0-49C4-99F8-52483E4D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59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032FC0-20C6-4AB0-AF5D-B779B08FA1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CB3A51-EC5B-43C7-B7B3-F42440A4C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2E89A-91B2-4751-B898-40149061F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55990-041B-4F97-A791-01CD01DDE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129F3-7AEB-40CD-8A84-8B735B630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76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8C63D-26F3-49E2-90CC-694F24BC0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802C3-1DB7-461A-A54B-4090B049F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DFC0C-ECDE-4337-A58F-E1FA841F5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0AB00-673A-4F56-A956-964F0D7EB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D87C2-5763-4946-9719-BD68CD43A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61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B480D-1803-49C9-96F0-A5BE8082B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D05A9-FC80-45BC-99A5-1BB871804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83854-E92D-49AB-BBA8-3A3F71974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E23D2-3146-4EE1-B872-A45D822A9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9E78F-81A1-4B43-BE0E-5565897F8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45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49CBD-F543-4E8B-9D00-98121D1C0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62B5E-05DB-4655-9469-88F8EDA8D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62C5C1-F966-4004-9AF6-83B8B47DD3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0B903B-D61E-46EC-929F-8380D3A02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09DA6-9F26-4416-A81F-0FD5182E6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05557-F3AA-4AE5-AF0E-94576041F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6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A5AF0-A566-4E12-900D-8C7A0C291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32105E-BDD0-4816-BB4B-D18A5C21F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E5CED3-2DB8-4E1E-8FC6-BE9B18951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C46887-FDD1-4F5A-A863-0A7FC7213B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7DD6B8-2E58-4DE2-ABEF-96D74B5D62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7C7A9F-CAEA-45CE-863F-3A1253748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2B632F-ED44-41FE-8F2A-5DE2CA858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2CF783-3A85-439F-8356-9D832C3ED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7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DFFDE-F702-40E0-B01D-A7E34331B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2685FB-FAB5-49D1-A39A-473CD59A3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CCAC3A-44AB-46E9-AA9D-73A554A56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35BCC9-64B5-45BD-8E4B-2B050CA94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4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F50160-F5CE-4C06-B426-261722EF8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58818C-C265-4312-8733-74B3CEA50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964C8-0D24-481B-861D-02B8B0E6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6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0033D-69EC-4B01-94E2-DADE2911F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BF5CF-BEC8-4174-9639-71A2C7B42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26967-4E8E-492A-A9CD-50A1A2063B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C5D67D-7B7C-444E-90B1-2599236ED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F92DD-9E0B-4C6D-B6A3-D50B0CF23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0B340-AB5A-4297-932F-04E4ACAC7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655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68B7C-9497-490B-AB3D-84597FCDC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2DFD07-96AB-4283-9166-39F183F410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8E240-2D5F-424E-A33F-7A9C34BB6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28AD1-EA6B-484D-B68E-FFEB0EC88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E6A53E-5C94-4348-B799-878165BFA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926D7-DF9E-4FDA-9982-62FB9FCB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8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ECDFDD-D0F7-4987-80A3-7C9996420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4B61A5-973B-4C4E-91A8-8C3249B46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54CC3-1B05-409D-802C-8128901753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15A31-655A-49ED-8113-F31218B6E52E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1CDB6-702C-460D-A474-27AC05824B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C34FB-7225-495F-81C2-CA8C865965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ACFDB-282C-45DF-9151-7F3E1B187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1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380DA-01C8-4A7F-AE8F-486AF786B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445E8-0009-4004-BB7C-4B9E315F0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Frequentist Inference</a:t>
            </a:r>
          </a:p>
          <a:p>
            <a:r>
              <a:rPr lang="en-US" dirty="0"/>
              <a:t>Maximum Likelihood Estimation</a:t>
            </a:r>
          </a:p>
          <a:p>
            <a:r>
              <a:rPr lang="en-US" dirty="0"/>
              <a:t>Confidence Intervals</a:t>
            </a:r>
          </a:p>
          <a:p>
            <a:endParaRPr lang="en-US" dirty="0"/>
          </a:p>
          <a:p>
            <a:pPr lvl="1"/>
            <a:r>
              <a:rPr lang="en-US" dirty="0"/>
              <a:t>Material in DeGroot and </a:t>
            </a:r>
            <a:r>
              <a:rPr lang="en-US" dirty="0" err="1"/>
              <a:t>Schervish</a:t>
            </a:r>
            <a:r>
              <a:rPr lang="en-US" dirty="0"/>
              <a:t> Chapter 7.1-7.4</a:t>
            </a:r>
          </a:p>
        </p:txBody>
      </p:sp>
    </p:spTree>
    <p:extLst>
      <p:ext uri="{BB962C8B-B14F-4D97-AF65-F5344CB8AC3E}">
        <p14:creationId xmlns:p14="http://schemas.microsoft.com/office/powerpoint/2010/main" val="2215291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231A6-B28E-4972-BE08-0982984AB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Frequentist Approach to estimation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F9436F-EBFB-4072-8A0C-6D27A5A687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/>
                  <a:t> is an unknown number</a:t>
                </a:r>
              </a:p>
              <a:p>
                <a:r>
                  <a:rPr lang="en-US" dirty="0"/>
                  <a:t>Each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/>
                  <a:t> defines a different probabilistic model for your data</a:t>
                </a:r>
              </a:p>
              <a:p>
                <a:r>
                  <a:rPr lang="en-US" dirty="0"/>
                  <a:t>Some models explain your data better than others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d>
                  </m:oMath>
                </a14:m>
                <a:r>
                  <a:rPr lang="en-US" dirty="0"/>
                  <a:t> is the likelihood function (not a conditional probability 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/>
                  <a:t> is not random</a:t>
                </a:r>
              </a:p>
              <a:p>
                <a:endParaRPr lang="en-US" dirty="0"/>
              </a:p>
              <a:p>
                <a:r>
                  <a:rPr lang="en-US" dirty="0"/>
                  <a:t>Estimation: Find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acc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The estimator is a random variable (why?)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F9436F-EBFB-4072-8A0C-6D27A5A687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4034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52CAD-5DC6-49FB-A17B-D101DC27E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Likelihood Estimation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C89AF5-D383-4C25-86ED-F8BF02821CD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You have the data from some distribution with unknown parameters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Different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/>
                  <a:t> lead to different densities</a:t>
                </a:r>
              </a:p>
              <a:p>
                <a:endParaRPr lang="en-US" dirty="0"/>
              </a:p>
              <a:p>
                <a:r>
                  <a:rPr lang="en-US" dirty="0"/>
                  <a:t>MLE estimate:</a:t>
                </a:r>
              </a:p>
              <a:p>
                <a:pPr lvl="1"/>
                <a:r>
                  <a:rPr lang="en-US" b="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 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𝑎𝑟𝑔𝑚𝑎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𝜃</m:t>
                            </m:r>
                          </m:sub>
                        </m:sSub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 </m:t>
                        </m:r>
                      </m:e>
                    </m:func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known as the likelihood and is often denoted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C89AF5-D383-4C25-86ED-F8BF02821C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0245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607EF-92A3-4A6E-A0ED-73BFD3D49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to MLE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11C24C-1BF8-4BF4-B4AF-58C07DFCD0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Compute the </a:t>
                </a:r>
                <a:r>
                  <a:rPr lang="en-US" dirty="0" err="1"/>
                  <a:t>likeliho</a:t>
                </a:r>
                <a:r>
                  <a:rPr lang="el-GR" dirty="0"/>
                  <a:t>ο</a:t>
                </a:r>
                <a:r>
                  <a:rPr lang="en-US" dirty="0"/>
                  <a:t>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Usually, it is more convenient to work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𝐿𝐿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)=</m:t>
                    </m:r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;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dirty="0"/>
              </a:p>
              <a:p>
                <a:r>
                  <a:rPr lang="en-US" dirty="0"/>
                  <a:t> The log is monotonic:</a:t>
                </a:r>
              </a:p>
              <a:p>
                <a:pPr marL="0" indent="0">
                  <a:buNone/>
                </a:pPr>
                <a:r>
                  <a:rPr lang="en-US" dirty="0"/>
                  <a:t>	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𝑎𝑟𝑔𝑚𝑎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𝑎𝑟𝑔𝑚𝑎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Maximize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Find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for which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𝑑𝐿𝐿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/>
                  <a:t> is zero, check that it is a maximum.</a:t>
                </a:r>
              </a:p>
              <a:p>
                <a:pPr lvl="1"/>
                <a:r>
                  <a:rPr lang="en-US" dirty="0"/>
                  <a:t>If there is no closed form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𝑑𝐿𝐿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dirty="0"/>
                  <a:t>, use numerical methods.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11C24C-1BF8-4BF4-B4AF-58C07DFCD0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8669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3C356-3AA6-47B1-B991-28D920605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Desired properties of estimators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5B0A8C-F5BA-45B9-9719-2F3A6305BB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Unbiased: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Θ</m:t>
                            </m:r>
                          </m:e>
                        </m:ac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Not always true for MLE estimator</a:t>
                </a:r>
              </a:p>
              <a:p>
                <a:endParaRPr lang="en-US" dirty="0"/>
              </a:p>
              <a:p>
                <a:r>
                  <a:rPr lang="en-US" dirty="0"/>
                  <a:t>Consistent: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True under mild conditions for </a:t>
                </a:r>
                <a:r>
                  <a:rPr lang="en-US" dirty="0" err="1"/>
                  <a:t>mle</a:t>
                </a:r>
                <a:r>
                  <a:rPr lang="en-US" dirty="0"/>
                  <a:t> estimators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Low Mean Squared Error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̂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b="0" i="0" smtClean="0">
                                        <a:latin typeface="Cambria Math" panose="02040503050406030204" pitchFamily="18" charset="0"/>
                                      </a:rPr>
                                      <m:t>Θ</m:t>
                                    </m:r>
                                  </m:e>
                                </m:acc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Var</m:t>
                    </m:r>
                    <m:d>
                      <m:dPr>
                        <m:ctrlPr>
                          <a:rPr lang="en-US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Θ</m:t>
                            </m:r>
                          </m:e>
                        </m:acc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𝐵𝑖𝑎𝑠</m:t>
                    </m:r>
                    <m:sSup>
                      <m:sSupPr>
                        <m:ctrlPr>
                          <a:rPr lang="en-US" b="0" i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̂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</m:e>
                            </m:acc>
                          </m:e>
                        </m:d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low.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5B0A8C-F5BA-45B9-9719-2F3A6305BB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4635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1466</TotalTime>
  <Words>270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 Theme</vt:lpstr>
      <vt:lpstr>Lecture Summary</vt:lpstr>
      <vt:lpstr>Frequentist Approach to estimation</vt:lpstr>
      <vt:lpstr>Maximum Likelihood Estimation</vt:lpstr>
      <vt:lpstr>Steps to MLE</vt:lpstr>
      <vt:lpstr>Desired properties of estimators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Summary</dc:title>
  <dc:creator>Sofia Triantafillou</dc:creator>
  <cp:lastModifiedBy>Sofia Triantafillou</cp:lastModifiedBy>
  <cp:revision>2</cp:revision>
  <dcterms:created xsi:type="dcterms:W3CDTF">2021-11-24T08:09:12Z</dcterms:created>
  <dcterms:modified xsi:type="dcterms:W3CDTF">2021-11-29T12:21:51Z</dcterms:modified>
</cp:coreProperties>
</file>