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7" r:id="rId3"/>
    <p:sldId id="259" r:id="rId4"/>
    <p:sldId id="258" r:id="rId5"/>
    <p:sldId id="260" r:id="rId6"/>
    <p:sldId id="261" r:id="rId7"/>
    <p:sldId id="262" r:id="rId8"/>
    <p:sldId id="263" r:id="rId9"/>
    <p:sldId id="264" r:id="rId10"/>
    <p:sldId id="265" r:id="rId11"/>
    <p:sldId id="268" r:id="rId12"/>
    <p:sldId id="266" r:id="rId13"/>
    <p:sldId id="354" r:id="rId14"/>
    <p:sldId id="276" r:id="rId15"/>
    <p:sldId id="277" r:id="rId16"/>
    <p:sldId id="278" r:id="rId17"/>
    <p:sldId id="279" r:id="rId18"/>
    <p:sldId id="280" r:id="rId19"/>
    <p:sldId id="281" r:id="rId20"/>
    <p:sldId id="339" r:id="rId21"/>
    <p:sldId id="340" r:id="rId22"/>
    <p:sldId id="341" r:id="rId23"/>
    <p:sldId id="342" r:id="rId24"/>
    <p:sldId id="343" r:id="rId25"/>
    <p:sldId id="344" r:id="rId26"/>
    <p:sldId id="345" r:id="rId27"/>
    <p:sldId id="346" r:id="rId28"/>
    <p:sldId id="347" r:id="rId29"/>
    <p:sldId id="348" r:id="rId30"/>
    <p:sldId id="267" r:id="rId31"/>
    <p:sldId id="350" r:id="rId32"/>
    <p:sldId id="351" r:id="rId33"/>
    <p:sldId id="352" r:id="rId34"/>
    <p:sldId id="353" r:id="rId35"/>
    <p:sldId id="283" r:id="rId36"/>
    <p:sldId id="284" r:id="rId37"/>
    <p:sldId id="285" r:id="rId38"/>
    <p:sldId id="286" r:id="rId39"/>
    <p:sldId id="287" r:id="rId40"/>
    <p:sldId id="288" r:id="rId41"/>
    <p:sldId id="289" r:id="rId42"/>
    <p:sldId id="290" r:id="rId43"/>
    <p:sldId id="291" r:id="rId44"/>
    <p:sldId id="355" r:id="rId45"/>
    <p:sldId id="356" r:id="rId46"/>
    <p:sldId id="292" r:id="rId47"/>
    <p:sldId id="293" r:id="rId48"/>
    <p:sldId id="294" r:id="rId49"/>
    <p:sldId id="358" r:id="rId50"/>
    <p:sldId id="269" r:id="rId51"/>
    <p:sldId id="271" r:id="rId52"/>
    <p:sldId id="272" r:id="rId53"/>
    <p:sldId id="273" r:id="rId54"/>
    <p:sldId id="275" r:id="rId55"/>
    <p:sldId id="295" r:id="rId56"/>
    <p:sldId id="296" r:id="rId57"/>
    <p:sldId id="297" r:id="rId58"/>
    <p:sldId id="298" r:id="rId59"/>
    <p:sldId id="299" r:id="rId60"/>
    <p:sldId id="300" r:id="rId61"/>
    <p:sldId id="301" r:id="rId62"/>
    <p:sldId id="302" r:id="rId63"/>
    <p:sldId id="303" r:id="rId64"/>
    <p:sldId id="357"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showGuides="1">
      <p:cViewPr varScale="1">
        <p:scale>
          <a:sx n="155" d="100"/>
          <a:sy n="155" d="100"/>
        </p:scale>
        <p:origin x="462" y="150"/>
      </p:cViewPr>
      <p:guideLst>
        <p:guide orient="horz" pos="2160"/>
        <p:guide pos="3840"/>
      </p:guideLst>
    </p:cSldViewPr>
  </p:slideViewPr>
  <p:notesTextViewPr>
    <p:cViewPr>
      <p:scale>
        <a:sx n="1" d="1"/>
        <a:sy n="1" d="1"/>
      </p:scale>
      <p:origin x="0" y="0"/>
    </p:cViewPr>
  </p:notesTextViewPr>
  <p:notesViewPr>
    <p:cSldViewPr snapToGrid="0" showGuides="1">
      <p:cViewPr varScale="1">
        <p:scale>
          <a:sx n="49" d="100"/>
          <a:sy n="49" d="100"/>
        </p:scale>
        <p:origin x="2876"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48D6BE-C31C-7F7F-EF0B-69AB411E25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909A35-1A49-93FA-AC25-26B08115CD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C75FF1-204D-4528-A2C4-71054D15E049}" type="datetimeFigureOut">
              <a:rPr lang="en-US" smtClean="0"/>
              <a:t>5/12/2022</a:t>
            </a:fld>
            <a:endParaRPr lang="en-US"/>
          </a:p>
        </p:txBody>
      </p:sp>
      <p:sp>
        <p:nvSpPr>
          <p:cNvPr id="4" name="Footer Placeholder 3">
            <a:extLst>
              <a:ext uri="{FF2B5EF4-FFF2-40B4-BE49-F238E27FC236}">
                <a16:creationId xmlns:a16="http://schemas.microsoft.com/office/drawing/2014/main" id="{3B5B7434-CFA0-93BD-1E5C-42439A7865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37E1D5-24DE-02B8-A32B-9AEB94D178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D426D3-F2AF-479E-9D56-F8AB74D90080}" type="slidenum">
              <a:rPr lang="en-US" smtClean="0"/>
              <a:t>‹#›</a:t>
            </a:fld>
            <a:endParaRPr lang="en-US"/>
          </a:p>
        </p:txBody>
      </p:sp>
    </p:spTree>
    <p:extLst>
      <p:ext uri="{BB962C8B-B14F-4D97-AF65-F5344CB8AC3E}">
        <p14:creationId xmlns:p14="http://schemas.microsoft.com/office/powerpoint/2010/main" val="940905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799F6-E214-4C1F-8C2B-482CD78A1D22}"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AADE-8508-41CB-B6F6-7B87DE38B57D}" type="slidenum">
              <a:rPr lang="en-US" smtClean="0"/>
              <a:t>‹#›</a:t>
            </a:fld>
            <a:endParaRPr lang="en-US"/>
          </a:p>
        </p:txBody>
      </p:sp>
    </p:spTree>
    <p:extLst>
      <p:ext uri="{BB962C8B-B14F-4D97-AF65-F5344CB8AC3E}">
        <p14:creationId xmlns:p14="http://schemas.microsoft.com/office/powerpoint/2010/main" val="128078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047626b_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047626b_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39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047626b_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047626b_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b5d90997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b5d90997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b5d90997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b5d90997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b5d909973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b5d90997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b5d909973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b5d909973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b5d90997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b5d90997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a332d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a332d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a332d6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a332d6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047626b_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047626b_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fa332d67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fa332d67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047626b_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047626b_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fa332d67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fa332d67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fa332d67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fa332d67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a332d67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a332d67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9b066a1b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29b066a1b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304decb5_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304decb5_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b5d4ca2f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b5d4ca2f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b5d4ca2f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b5d4ca2f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b5d4ca2f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b5d4ca2f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b5d4ca2f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b5d4ca2f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b5d4ca2f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b5d4ca2f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047626b_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047626b_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5d4ca2f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b5d4ca2f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04decb5_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04decb5_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fa1d17a6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fa1d17a6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406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a1d17a6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a1d17a6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909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a1d17a6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a1d17a6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6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a1d17a6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a1d17a6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861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a1d17a6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fa1d17a6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741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fa1d17a6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fa1d17a6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786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fa1d17a6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fa1d17a6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867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fa1d17a6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fa1d17a6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05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047626b_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047626b_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a1d17a6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a1d17a6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033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fa1d17a6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fa1d17a6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22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a1d17a6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fa1d17a6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451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fa1d17a6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fa1d17a6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48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a1d17a6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a1d17a6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589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fa1d17a6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fa1d17a6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29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fa1d17a6d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fa1d17a6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29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fa1d17a6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fa1d17a6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706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fa1d17a6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fa1d17a6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579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fa1d17a6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fa1d17a6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7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047626b_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3047626b_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304decb5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304decb5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04decb5_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04decb5_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5d4ca2f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5d4ca2f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b5d4ca2f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b5d4ca2f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04decb5_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304decb5_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b5d4ca2f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b5d4ca2f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b5d4ca2f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b5d4ca2f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304decb5_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304decb5_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04decb5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304decb5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304decb5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304decb5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047626b_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3047626b_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04decb5_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04decb5_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304decb5_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304decb5_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04decb5_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04decb5_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304decb5_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304decb5_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304decb5_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304decb5_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04decb5_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304decb5_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04decb5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304decb5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5d909973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b5d909973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9b066a1b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29b066a1b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9b066a1b_0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9b066a1b_0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D52-05E1-9AE9-0503-C4D298DE91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CE19B5-493E-B506-BFF9-628E38623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77468-F844-27F6-9CDD-696CD540FACF}"/>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D5B8B98C-3997-AE97-8E2B-A8C058F00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5F4DA-FD33-3887-3B16-DA0C62492B87}"/>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285643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FC28-86CF-6C28-166D-EE64C9B28BEE}"/>
              </a:ext>
            </a:extLst>
          </p:cNvPr>
          <p:cNvSpPr>
            <a:spLocks noGrp="1"/>
          </p:cNvSpPr>
          <p:nvPr>
            <p:ph type="title"/>
          </p:nvPr>
        </p:nvSpPr>
        <p:spPr>
          <a:xfrm>
            <a:off x="1183907" y="365125"/>
            <a:ext cx="10169893"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625D7-646A-2497-12D5-B52F8056A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110F3-16A8-E88C-A079-9F9670A1EB6D}"/>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55BB1265-1FB4-3109-9E52-1CDBAABDD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A9962-2C5D-34EA-7BCC-7C0181BF7841}"/>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163536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73C10-3818-4899-8BA4-337C5F297D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0CE0E8-CED1-15B7-0E6C-DDC80AAD2B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421F1-66C4-5ED3-6B39-2A5B29562658}"/>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549A8A18-CD53-E298-494D-BC4956A98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ED87F-5252-FB08-7FBA-ABA208B47493}"/>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110850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1838423" y="59094"/>
            <a:ext cx="9743976"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dirty="0"/>
          </a:p>
        </p:txBody>
      </p:sp>
      <p:sp>
        <p:nvSpPr>
          <p:cNvPr id="31" name="Google Shape;31;p10"/>
          <p:cNvSpPr txBox="1">
            <a:spLocks noGrp="1"/>
          </p:cNvSpPr>
          <p:nvPr>
            <p:ph type="body" idx="1"/>
          </p:nvPr>
        </p:nvSpPr>
        <p:spPr>
          <a:xfrm>
            <a:off x="1838424" y="1600200"/>
            <a:ext cx="9743975"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extLst>
      <p:ext uri="{BB962C8B-B14F-4D97-AF65-F5344CB8AC3E}">
        <p14:creationId xmlns:p14="http://schemas.microsoft.com/office/powerpoint/2010/main" val="10206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989B-B6A0-2274-902F-EA41C47F29FE}"/>
              </a:ext>
            </a:extLst>
          </p:cNvPr>
          <p:cNvSpPr>
            <a:spLocks noGrp="1"/>
          </p:cNvSpPr>
          <p:nvPr>
            <p:ph type="title"/>
          </p:nvPr>
        </p:nvSpPr>
        <p:spPr>
          <a:xfrm>
            <a:off x="1183907" y="365125"/>
            <a:ext cx="10169893"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74B85D7-3E0D-DCE4-520F-240174E65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E71CF-EBFE-7BCC-494C-C2C727516058}"/>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8472531A-E470-CEEB-F1E2-4798FA68E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1CE60-78A6-E408-7431-303E32F6B4ED}"/>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333580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2EFB-9E77-EA56-BA03-2E2796405E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227932-9795-868D-21F0-7A749338E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E1D63-E2A7-3EA4-64E6-30AC65E10BBC}"/>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42DDBADF-AD98-5450-37EB-41C3FB131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16D2D-2D6D-C960-38AF-9972BCA92ADB}"/>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125031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37E1-4CE1-B278-CECE-502AEE34D1CC}"/>
              </a:ext>
            </a:extLst>
          </p:cNvPr>
          <p:cNvSpPr>
            <a:spLocks noGrp="1"/>
          </p:cNvSpPr>
          <p:nvPr>
            <p:ph type="title"/>
          </p:nvPr>
        </p:nvSpPr>
        <p:spPr>
          <a:xfrm>
            <a:off x="1183907" y="365125"/>
            <a:ext cx="10169893"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6D7DF0-3F9A-522B-3063-A044BF4B4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1CA9D9-117A-237B-D066-C116486E66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44A498-ADF7-0138-E586-51150BD200DF}"/>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6" name="Footer Placeholder 5">
            <a:extLst>
              <a:ext uri="{FF2B5EF4-FFF2-40B4-BE49-F238E27FC236}">
                <a16:creationId xmlns:a16="http://schemas.microsoft.com/office/drawing/2014/main" id="{29971FA5-316D-EFB4-4EC9-34919F165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51429-79EE-0B76-51BF-B982035F0182}"/>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219410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0881-7746-D408-33B1-FC64418E6C6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F4DF03-0042-2688-94BE-4A86E11E5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13037-3F16-4CD6-A814-FDF476C2A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BBC9A-597E-A326-CAA6-556BFACFC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C327F5-9F16-D7DC-836C-46DFF534F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15C26-AC4A-C133-7A2D-BD53B80CA420}"/>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8" name="Footer Placeholder 7">
            <a:extLst>
              <a:ext uri="{FF2B5EF4-FFF2-40B4-BE49-F238E27FC236}">
                <a16:creationId xmlns:a16="http://schemas.microsoft.com/office/drawing/2014/main" id="{D15640FC-1C55-3078-661C-040C433C02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19C2F6-684C-559A-3D43-AC7D2B191914}"/>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197527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C38D-91EF-EC47-5999-B3B90F7AFFF0}"/>
              </a:ext>
            </a:extLst>
          </p:cNvPr>
          <p:cNvSpPr>
            <a:spLocks noGrp="1"/>
          </p:cNvSpPr>
          <p:nvPr>
            <p:ph type="title"/>
          </p:nvPr>
        </p:nvSpPr>
        <p:spPr>
          <a:xfrm>
            <a:off x="1183907" y="365125"/>
            <a:ext cx="10169893"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708539F-1A48-CF02-0117-8233F65A201B}"/>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4" name="Footer Placeholder 3">
            <a:extLst>
              <a:ext uri="{FF2B5EF4-FFF2-40B4-BE49-F238E27FC236}">
                <a16:creationId xmlns:a16="http://schemas.microsoft.com/office/drawing/2014/main" id="{2BF0E8EA-A47C-9347-124A-8D40CC55C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A4826-E9A7-3CD3-1E61-B7BFDBDD4867}"/>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38196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84115-E786-63D4-C6BD-28FEA8799DCF}"/>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3" name="Footer Placeholder 2">
            <a:extLst>
              <a:ext uri="{FF2B5EF4-FFF2-40B4-BE49-F238E27FC236}">
                <a16:creationId xmlns:a16="http://schemas.microsoft.com/office/drawing/2014/main" id="{8FBDB90E-C2F7-9EE0-819C-FF24BC884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E29B2-E16E-E797-8DC2-B55B49CBBB43}"/>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203601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1520-06C0-9B64-C2B5-FB80A165CD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A0F80-9CAE-D190-9CB5-97D8A257C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E48458-CBA7-C366-05D0-CBB2518EB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3AA8E-5D08-06AF-22A1-4928992134EB}"/>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6" name="Footer Placeholder 5">
            <a:extLst>
              <a:ext uri="{FF2B5EF4-FFF2-40B4-BE49-F238E27FC236}">
                <a16:creationId xmlns:a16="http://schemas.microsoft.com/office/drawing/2014/main" id="{E2243DFB-1C8A-4A07-5FF7-07AE432D6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C1938-D888-7E4C-4080-00B1C6E28E0D}"/>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379278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27AF-65C6-94CF-A06C-39298A895A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DC365-329D-2586-1BB8-AB5E771BE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E85C9C-158C-E7B5-F326-5149AD409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1B0F5-D6B0-AFB5-14B8-46E571437C51}"/>
              </a:ext>
            </a:extLst>
          </p:cNvPr>
          <p:cNvSpPr>
            <a:spLocks noGrp="1"/>
          </p:cNvSpPr>
          <p:nvPr>
            <p:ph type="dt" sz="half" idx="10"/>
          </p:nvPr>
        </p:nvSpPr>
        <p:spPr/>
        <p:txBody>
          <a:bodyPr/>
          <a:lstStyle/>
          <a:p>
            <a:fld id="{D85F10DF-4391-420A-A4C5-1CAB19BAA12A}" type="datetimeFigureOut">
              <a:rPr lang="en-US" smtClean="0"/>
              <a:t>5/12/2022</a:t>
            </a:fld>
            <a:endParaRPr lang="en-US"/>
          </a:p>
        </p:txBody>
      </p:sp>
      <p:sp>
        <p:nvSpPr>
          <p:cNvPr id="6" name="Footer Placeholder 5">
            <a:extLst>
              <a:ext uri="{FF2B5EF4-FFF2-40B4-BE49-F238E27FC236}">
                <a16:creationId xmlns:a16="http://schemas.microsoft.com/office/drawing/2014/main" id="{B0503F6C-EDC7-8328-D6ED-1A855D94D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48DB3-E259-7E77-A347-E355B8314F52}"/>
              </a:ext>
            </a:extLst>
          </p:cNvPr>
          <p:cNvSpPr>
            <a:spLocks noGrp="1"/>
          </p:cNvSpPr>
          <p:nvPr>
            <p:ph type="sldNum" sz="quarter" idx="12"/>
          </p:nvPr>
        </p:nvSpPr>
        <p:spPr/>
        <p:txBody>
          <a:bodyPr/>
          <a:lstStyle/>
          <a:p>
            <a:fld id="{8770A0E7-6A34-4FE2-9028-4B87C293AD7A}" type="slidenum">
              <a:rPr lang="en-US" smtClean="0"/>
              <a:t>‹#›</a:t>
            </a:fld>
            <a:endParaRPr lang="en-US"/>
          </a:p>
        </p:txBody>
      </p:sp>
    </p:spTree>
    <p:extLst>
      <p:ext uri="{BB962C8B-B14F-4D97-AF65-F5344CB8AC3E}">
        <p14:creationId xmlns:p14="http://schemas.microsoft.com/office/powerpoint/2010/main" val="396956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C33687-926B-2DC9-4CC0-E6B7DA00B503}"/>
              </a:ext>
            </a:extLst>
          </p:cNvPr>
          <p:cNvSpPr>
            <a:spLocks noGrp="1"/>
          </p:cNvSpPr>
          <p:nvPr>
            <p:ph type="body" idx="1"/>
          </p:nvPr>
        </p:nvSpPr>
        <p:spPr>
          <a:xfrm>
            <a:off x="2435192" y="1414914"/>
            <a:ext cx="8918608" cy="4762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220E1-0031-E3BE-B2B5-31EEB4786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F10DF-4391-420A-A4C5-1CAB19BAA12A}" type="datetimeFigureOut">
              <a:rPr lang="en-US" smtClean="0"/>
              <a:t>5/12/2022</a:t>
            </a:fld>
            <a:endParaRPr lang="en-US"/>
          </a:p>
        </p:txBody>
      </p:sp>
      <p:sp>
        <p:nvSpPr>
          <p:cNvPr id="5" name="Footer Placeholder 4">
            <a:extLst>
              <a:ext uri="{FF2B5EF4-FFF2-40B4-BE49-F238E27FC236}">
                <a16:creationId xmlns:a16="http://schemas.microsoft.com/office/drawing/2014/main" id="{D4D04CEC-A419-E2FD-AAC4-A4B152593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92FC0E-C7E3-73B2-3D7A-C6A4BD64E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0A0E7-6A34-4FE2-9028-4B87C293AD7A}" type="slidenum">
              <a:rPr lang="en-US" smtClean="0"/>
              <a:t>‹#›</a:t>
            </a:fld>
            <a:endParaRPr lang="en-US"/>
          </a:p>
        </p:txBody>
      </p:sp>
      <p:sp>
        <p:nvSpPr>
          <p:cNvPr id="7" name="Google Shape;100;p24">
            <a:extLst>
              <a:ext uri="{FF2B5EF4-FFF2-40B4-BE49-F238E27FC236}">
                <a16:creationId xmlns:a16="http://schemas.microsoft.com/office/drawing/2014/main" id="{C19A48B0-6DD4-2438-1777-A59C06580D79}"/>
              </a:ext>
            </a:extLst>
          </p:cNvPr>
          <p:cNvSpPr txBox="1">
            <a:spLocks/>
          </p:cNvSpPr>
          <p:nvPr userDrawn="1"/>
        </p:nvSpPr>
        <p:spPr>
          <a:xfrm>
            <a:off x="1981200" y="-12"/>
            <a:ext cx="8229600" cy="11430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i="0" baseline="0" dirty="0">
              <a:solidFill>
                <a:schemeClr val="accent1"/>
              </a:solidFill>
            </a:endParaRPr>
          </a:p>
        </p:txBody>
      </p:sp>
      <p:sp>
        <p:nvSpPr>
          <p:cNvPr id="8" name="Title Placeholder 7">
            <a:extLst>
              <a:ext uri="{FF2B5EF4-FFF2-40B4-BE49-F238E27FC236}">
                <a16:creationId xmlns:a16="http://schemas.microsoft.com/office/drawing/2014/main" id="{1136D63E-41C9-2323-1EB3-78B4C36A8E58}"/>
              </a:ext>
            </a:extLst>
          </p:cNvPr>
          <p:cNvSpPr>
            <a:spLocks noGrp="1"/>
          </p:cNvSpPr>
          <p:nvPr>
            <p:ph type="title"/>
          </p:nvPr>
        </p:nvSpPr>
        <p:spPr>
          <a:xfrm>
            <a:off x="2598821" y="18255"/>
            <a:ext cx="8754979" cy="11430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815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EC27-D2AA-8B83-F4B5-4F2832BE0863}"/>
              </a:ext>
            </a:extLst>
          </p:cNvPr>
          <p:cNvSpPr>
            <a:spLocks noGrp="1"/>
          </p:cNvSpPr>
          <p:nvPr>
            <p:ph type="ctrTitle"/>
          </p:nvPr>
        </p:nvSpPr>
        <p:spPr/>
        <p:txBody>
          <a:bodyPr/>
          <a:lstStyle/>
          <a:p>
            <a:r>
              <a:rPr lang="en-US" dirty="0"/>
              <a:t>Linear Regression</a:t>
            </a:r>
          </a:p>
        </p:txBody>
      </p:sp>
      <p:sp>
        <p:nvSpPr>
          <p:cNvPr id="3" name="Subtitle 2">
            <a:extLst>
              <a:ext uri="{FF2B5EF4-FFF2-40B4-BE49-F238E27FC236}">
                <a16:creationId xmlns:a16="http://schemas.microsoft.com/office/drawing/2014/main" id="{4DEA4B47-5F21-BF58-BFCA-AED68C81BEB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15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A818-6332-EF6C-4196-B0556E67B63E}"/>
              </a:ext>
            </a:extLst>
          </p:cNvPr>
          <p:cNvSpPr>
            <a:spLocks noGrp="1"/>
          </p:cNvSpPr>
          <p:nvPr>
            <p:ph type="title"/>
          </p:nvPr>
        </p:nvSpPr>
        <p:spPr/>
        <p:txBody>
          <a:bodyPr/>
          <a:lstStyle/>
          <a:p>
            <a:r>
              <a:rPr lang="en-US" dirty="0"/>
              <a:t>Correlation only measures linear dependence</a:t>
            </a:r>
          </a:p>
        </p:txBody>
      </p:sp>
      <p:pic>
        <p:nvPicPr>
          <p:cNvPr id="5" name="Picture 4">
            <a:extLst>
              <a:ext uri="{FF2B5EF4-FFF2-40B4-BE49-F238E27FC236}">
                <a16:creationId xmlns:a16="http://schemas.microsoft.com/office/drawing/2014/main" id="{5B0F9C14-CB32-CB45-183B-153B01FA1F15}"/>
              </a:ext>
            </a:extLst>
          </p:cNvPr>
          <p:cNvPicPr>
            <a:picLocks noChangeAspect="1"/>
          </p:cNvPicPr>
          <p:nvPr/>
        </p:nvPicPr>
        <p:blipFill rotWithShape="1">
          <a:blip r:embed="rId2"/>
          <a:srcRect r="4005"/>
          <a:stretch/>
        </p:blipFill>
        <p:spPr>
          <a:xfrm>
            <a:off x="606286" y="2122808"/>
            <a:ext cx="5420888" cy="463175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EEF903-BCC6-4D84-B342-1DBB316BA21F}"/>
                  </a:ext>
                </a:extLst>
              </p:cNvPr>
              <p:cNvSpPr txBox="1"/>
              <p:nvPr/>
            </p:nvSpPr>
            <p:spPr>
              <a:xfrm>
                <a:off x="6027174" y="2235369"/>
                <a:ext cx="6096000" cy="3539430"/>
              </a:xfrm>
              <a:prstGeom prst="rect">
                <a:avLst/>
              </a:prstGeom>
              <a:noFill/>
            </p:spPr>
            <p:txBody>
              <a:bodyPr wrap="square">
                <a:spAutoFit/>
              </a:bodyPr>
              <a:lstStyle/>
              <a:p>
                <a:pPr algn="l"/>
                <a:r>
                  <a:rPr lang="en-US" sz="2800" b="0" i="0" u="none" strike="noStrike" baseline="0" dirty="0">
                    <a:solidFill>
                      <a:srgbClr val="23373B"/>
                    </a:solidFill>
                    <a:latin typeface="NimbusSanL-Regu"/>
                  </a:rPr>
                  <a:t>The scatter plot below shows a </a:t>
                </a:r>
                <a:r>
                  <a:rPr lang="en-US" sz="2800" b="0" i="0" u="none" strike="noStrike" baseline="0" dirty="0">
                    <a:solidFill>
                      <a:srgbClr val="0DA6FF"/>
                    </a:solidFill>
                    <a:latin typeface="NimbusSanL-Regu-Slant_167"/>
                  </a:rPr>
                  <a:t>perfect nonlinear </a:t>
                </a:r>
                <a:r>
                  <a:rPr lang="en-US" sz="2800" b="0" i="0" u="none" strike="noStrike" baseline="0" dirty="0">
                    <a:solidFill>
                      <a:srgbClr val="23373B"/>
                    </a:solidFill>
                    <a:latin typeface="NimbusSanL-Regu"/>
                  </a:rPr>
                  <a:t>association. All points fall on the quadratic curve</a:t>
                </a:r>
              </a:p>
              <a:p>
                <a:pPr algn="l"/>
                <a:r>
                  <a:rPr lang="en-US" sz="2800" dirty="0">
                    <a:solidFill>
                      <a:srgbClr val="23373B"/>
                    </a:solidFill>
                    <a:latin typeface="NimbusSanL-Regu"/>
                  </a:rPr>
                  <a:t>	</a:t>
                </a:r>
                <a:r>
                  <a:rPr lang="en-US" sz="2800" b="0" i="0" u="none" strike="noStrike" baseline="0" dirty="0">
                    <a:solidFill>
                      <a:srgbClr val="23373B"/>
                    </a:solidFill>
                    <a:latin typeface="NimbusSanL-Regu"/>
                  </a:rPr>
                  <a:t> </a:t>
                </a:r>
                <a14:m>
                  <m:oMath xmlns:m="http://schemas.openxmlformats.org/officeDocument/2006/math">
                    <m:r>
                      <a:rPr lang="en-US" sz="2800" b="0" i="1" u="none" strike="noStrike" baseline="0" smtClean="0">
                        <a:solidFill>
                          <a:srgbClr val="23373B"/>
                        </a:solidFill>
                        <a:latin typeface="Cambria Math" panose="02040503050406030204" pitchFamily="18" charset="0"/>
                      </a:rPr>
                      <m:t>𝑦</m:t>
                    </m:r>
                    <m:r>
                      <a:rPr lang="en-US" sz="2800" b="0" i="1" u="none" strike="noStrike" baseline="0" smtClean="0">
                        <a:solidFill>
                          <a:srgbClr val="23373B"/>
                        </a:solidFill>
                        <a:latin typeface="Cambria Math" panose="02040503050406030204" pitchFamily="18" charset="0"/>
                      </a:rPr>
                      <m:t>=</m:t>
                    </m:r>
                    <m:r>
                      <a:rPr lang="en-US" sz="2800" b="0" i="1" u="none" strike="noStrike" baseline="0" smtClean="0">
                        <a:solidFill>
                          <a:srgbClr val="23373B"/>
                        </a:solidFill>
                        <a:latin typeface="Cambria Math" panose="02040503050406030204" pitchFamily="18" charset="0"/>
                      </a:rPr>
                      <m:t>1</m:t>
                    </m:r>
                    <m:r>
                      <a:rPr lang="en-US" sz="2800" b="0" i="1" u="none" strike="noStrike" baseline="0" smtClean="0">
                        <a:solidFill>
                          <a:srgbClr val="23373B"/>
                        </a:solidFill>
                        <a:latin typeface="Cambria Math" panose="02040503050406030204" pitchFamily="18" charset="0"/>
                      </a:rPr>
                      <m:t>−</m:t>
                    </m:r>
                    <m:r>
                      <a:rPr lang="en-US" sz="2800" b="0" i="1" u="none" strike="noStrike" baseline="0" smtClean="0">
                        <a:solidFill>
                          <a:srgbClr val="23373B"/>
                        </a:solidFill>
                        <a:latin typeface="Cambria Math" panose="02040503050406030204" pitchFamily="18" charset="0"/>
                      </a:rPr>
                      <m:t>4</m:t>
                    </m:r>
                    <m:sSup>
                      <m:sSupPr>
                        <m:ctrlPr>
                          <a:rPr lang="en-US" sz="2800" b="0" i="1" u="none" strike="noStrike" baseline="0" smtClean="0">
                            <a:solidFill>
                              <a:srgbClr val="23373B"/>
                            </a:solidFill>
                            <a:latin typeface="Cambria Math" panose="02040503050406030204" pitchFamily="18" charset="0"/>
                          </a:rPr>
                        </m:ctrlPr>
                      </m:sSupPr>
                      <m:e>
                        <m:d>
                          <m:dPr>
                            <m:ctrlPr>
                              <a:rPr lang="en-US" sz="2800" b="0" i="1" u="none" strike="noStrike" baseline="0" smtClean="0">
                                <a:solidFill>
                                  <a:srgbClr val="23373B"/>
                                </a:solidFill>
                                <a:latin typeface="Cambria Math" panose="02040503050406030204" pitchFamily="18" charset="0"/>
                              </a:rPr>
                            </m:ctrlPr>
                          </m:dPr>
                          <m:e>
                            <m:r>
                              <a:rPr lang="en-US" sz="2800" b="0" i="1" u="none" strike="noStrike" baseline="0" smtClean="0">
                                <a:solidFill>
                                  <a:srgbClr val="23373B"/>
                                </a:solidFill>
                                <a:latin typeface="Cambria Math" panose="02040503050406030204" pitchFamily="18" charset="0"/>
                              </a:rPr>
                              <m:t>𝑥</m:t>
                            </m:r>
                            <m:r>
                              <a:rPr lang="en-US" sz="2800" b="0" i="1" u="none" strike="noStrike" baseline="0" smtClean="0">
                                <a:solidFill>
                                  <a:srgbClr val="23373B"/>
                                </a:solidFill>
                                <a:latin typeface="Cambria Math" panose="02040503050406030204" pitchFamily="18" charset="0"/>
                              </a:rPr>
                              <m:t>−</m:t>
                            </m:r>
                            <m:r>
                              <a:rPr lang="en-US" sz="2800" b="0" i="1" u="none" strike="noStrike" baseline="0" smtClean="0">
                                <a:solidFill>
                                  <a:srgbClr val="23373B"/>
                                </a:solidFill>
                                <a:latin typeface="Cambria Math" panose="02040503050406030204" pitchFamily="18" charset="0"/>
                              </a:rPr>
                              <m:t>0</m:t>
                            </m:r>
                            <m:r>
                              <a:rPr lang="en-US" sz="2800" b="0" i="1" u="none" strike="noStrike" baseline="0" smtClean="0">
                                <a:solidFill>
                                  <a:srgbClr val="23373B"/>
                                </a:solidFill>
                                <a:latin typeface="Cambria Math" panose="02040503050406030204" pitchFamily="18" charset="0"/>
                              </a:rPr>
                              <m:t>.</m:t>
                            </m:r>
                            <m:r>
                              <a:rPr lang="en-US" sz="2800" b="0" i="1" u="none" strike="noStrike" baseline="0" smtClean="0">
                                <a:solidFill>
                                  <a:srgbClr val="23373B"/>
                                </a:solidFill>
                                <a:latin typeface="Cambria Math" panose="02040503050406030204" pitchFamily="18" charset="0"/>
                              </a:rPr>
                              <m:t>5</m:t>
                            </m:r>
                          </m:e>
                        </m:d>
                      </m:e>
                      <m:sup>
                        <m:r>
                          <a:rPr lang="en-US" sz="2800" b="0" i="1" u="none" strike="noStrike" baseline="0" smtClean="0">
                            <a:solidFill>
                              <a:srgbClr val="23373B"/>
                            </a:solidFill>
                            <a:latin typeface="Cambria Math" panose="02040503050406030204" pitchFamily="18" charset="0"/>
                          </a:rPr>
                          <m:t>2</m:t>
                        </m:r>
                      </m:sup>
                    </m:sSup>
                  </m:oMath>
                </a14:m>
                <a:endParaRPr lang="en-US" sz="2800" dirty="0"/>
              </a:p>
              <a:p>
                <a:pPr algn="l"/>
                <a:endParaRPr lang="en-US" sz="2800" dirty="0"/>
              </a:p>
              <a:p>
                <a:pPr/>
                <a14:m>
                  <m:oMathPara xmlns:m="http://schemas.openxmlformats.org/officeDocument/2006/math">
                    <m:oMathParaPr>
                      <m:jc m:val="centerGroup"/>
                    </m:oMathParaPr>
                    <m:oMath xmlns:m="http://schemas.openxmlformats.org/officeDocument/2006/math">
                      <m:r>
                        <m:rPr>
                          <m:nor/>
                        </m:rPr>
                        <a:rPr lang="en-US" sz="2800"/>
                        <m:t>r</m:t>
                      </m:r>
                      <m:r>
                        <m:rPr>
                          <m:nor/>
                        </m:rPr>
                        <a:rPr lang="en-US" sz="2800"/>
                        <m:t> </m:t>
                      </m:r>
                      <m:r>
                        <m:rPr>
                          <m:nor/>
                        </m:rPr>
                        <a:rPr lang="en-US" sz="2800"/>
                        <m:t>of</m:t>
                      </m:r>
                      <m:r>
                        <m:rPr>
                          <m:nor/>
                        </m:rPr>
                        <a:rPr lang="en-US" sz="2800"/>
                        <m:t> </m:t>
                      </m:r>
                      <m:r>
                        <m:rPr>
                          <m:nor/>
                        </m:rPr>
                        <a:rPr lang="en-US" sz="2800"/>
                        <m:t>all</m:t>
                      </m:r>
                      <m:r>
                        <m:rPr>
                          <m:nor/>
                        </m:rPr>
                        <a:rPr lang="en-US" sz="2800"/>
                        <m:t> </m:t>
                      </m:r>
                      <m:r>
                        <m:rPr>
                          <m:nor/>
                        </m:rPr>
                        <a:rPr lang="en-US" sz="2800"/>
                        <m:t>black</m:t>
                      </m:r>
                      <m:r>
                        <m:rPr>
                          <m:nor/>
                        </m:rPr>
                        <a:rPr lang="en-US" sz="2800"/>
                        <m:t> </m:t>
                      </m:r>
                      <m:r>
                        <m:rPr>
                          <m:nor/>
                        </m:rPr>
                        <a:rPr lang="en-US" sz="2800"/>
                        <m:t>dots</m:t>
                      </m:r>
                      <m:r>
                        <m:rPr>
                          <m:nor/>
                        </m:rPr>
                        <a:rPr lang="en-US" sz="2800"/>
                        <m:t> = </m:t>
                      </m:r>
                      <m:r>
                        <m:rPr>
                          <m:nor/>
                        </m:rPr>
                        <a:rPr lang="en-US" sz="2800"/>
                        <m:t>0</m:t>
                      </m:r>
                      <m:r>
                        <m:rPr>
                          <m:nor/>
                        </m:rPr>
                        <a:rPr lang="en-US" sz="2800"/>
                        <m:t>.</m:t>
                      </m:r>
                      <m:r>
                        <m:rPr>
                          <m:nor/>
                        </m:rPr>
                        <a:rPr lang="en-US" sz="2800"/>
                        <m:t>803</m:t>
                      </m:r>
                      <m:r>
                        <m:rPr>
                          <m:nor/>
                        </m:rPr>
                        <a:rPr lang="en-US" sz="2800"/>
                        <m:t>,</m:t>
                      </m:r>
                    </m:oMath>
                  </m:oMathPara>
                </a14:m>
                <a:endParaRPr lang="en-US" sz="2800" dirty="0"/>
              </a:p>
              <a:p>
                <a:pPr/>
                <a14:m>
                  <m:oMathPara xmlns:m="http://schemas.openxmlformats.org/officeDocument/2006/math">
                    <m:oMathParaPr>
                      <m:jc m:val="centerGroup"/>
                    </m:oMathParaPr>
                    <m:oMath xmlns:m="http://schemas.openxmlformats.org/officeDocument/2006/math">
                      <m:r>
                        <m:rPr>
                          <m:nor/>
                        </m:rPr>
                        <a:rPr lang="en-US" sz="2800"/>
                        <m:t>r</m:t>
                      </m:r>
                      <m:r>
                        <m:rPr>
                          <m:nor/>
                        </m:rPr>
                        <a:rPr lang="en-US" sz="2800"/>
                        <m:t> </m:t>
                      </m:r>
                      <m:r>
                        <m:rPr>
                          <m:nor/>
                        </m:rPr>
                        <a:rPr lang="en-US" sz="2800"/>
                        <m:t>of</m:t>
                      </m:r>
                      <m:r>
                        <m:rPr>
                          <m:nor/>
                        </m:rPr>
                        <a:rPr lang="en-US" sz="2800"/>
                        <m:t> </m:t>
                      </m:r>
                      <m:r>
                        <m:rPr>
                          <m:nor/>
                        </m:rPr>
                        <a:rPr lang="en-US" sz="2800"/>
                        <m:t>all</m:t>
                      </m:r>
                      <m:r>
                        <m:rPr>
                          <m:nor/>
                        </m:rPr>
                        <a:rPr lang="en-US" sz="2800"/>
                        <m:t> </m:t>
                      </m:r>
                      <m:r>
                        <m:rPr>
                          <m:nor/>
                        </m:rPr>
                        <a:rPr lang="en-US" sz="2800"/>
                        <m:t>dots</m:t>
                      </m:r>
                      <m:r>
                        <m:rPr>
                          <m:nor/>
                        </m:rPr>
                        <a:rPr lang="en-US" sz="2800"/>
                        <m:t> = </m:t>
                      </m:r>
                      <m:r>
                        <m:rPr>
                          <m:nor/>
                        </m:rPr>
                        <a:rPr lang="en-US" sz="2800"/>
                        <m:t>−</m:t>
                      </m:r>
                      <m:r>
                        <m:rPr>
                          <m:nor/>
                        </m:rPr>
                        <a:rPr lang="en-US" sz="2800"/>
                        <m:t>0</m:t>
                      </m:r>
                      <m:r>
                        <m:rPr>
                          <m:nor/>
                        </m:rPr>
                        <a:rPr lang="en-US" sz="2800"/>
                        <m:t>.</m:t>
                      </m:r>
                      <m:r>
                        <m:rPr>
                          <m:nor/>
                        </m:rPr>
                        <a:rPr lang="en-US" sz="2800"/>
                        <m:t>019</m:t>
                      </m:r>
                      <m:r>
                        <m:rPr>
                          <m:nor/>
                        </m:rPr>
                        <a:rPr lang="en-US" sz="2800"/>
                        <m:t>:</m:t>
                      </m:r>
                    </m:oMath>
                  </m:oMathPara>
                </a14:m>
                <a:endParaRPr lang="en-US" sz="2800" dirty="0"/>
              </a:p>
              <a:p>
                <a:pPr/>
                <a14:m>
                  <m:oMathPara xmlns:m="http://schemas.openxmlformats.org/officeDocument/2006/math">
                    <m:oMathParaPr>
                      <m:jc m:val="centerGroup"/>
                    </m:oMathParaPr>
                    <m:oMath xmlns:m="http://schemas.openxmlformats.org/officeDocument/2006/math">
                      <m:r>
                        <m:rPr>
                          <m:nor/>
                        </m:rPr>
                        <a:rPr lang="en-US" sz="2800"/>
                        <m:t>(</m:t>
                      </m:r>
                      <m:r>
                        <m:rPr>
                          <m:nor/>
                        </m:rPr>
                        <a:rPr lang="en-US" sz="2800"/>
                        <m:t>black</m:t>
                      </m:r>
                      <m:r>
                        <m:rPr>
                          <m:nor/>
                        </m:rPr>
                        <a:rPr lang="en-US" sz="2800"/>
                        <m:t> + </m:t>
                      </m:r>
                      <m:r>
                        <m:rPr>
                          <m:nor/>
                        </m:rPr>
                        <a:rPr lang="en-US" sz="2800"/>
                        <m:t>white</m:t>
                      </m:r>
                      <m:r>
                        <m:rPr>
                          <m:nor/>
                        </m:rPr>
                        <a:rPr lang="en-US" sz="2800"/>
                        <m:t>)</m:t>
                      </m:r>
                    </m:oMath>
                  </m:oMathPara>
                </a14:m>
                <a:endParaRPr lang="en-US" sz="4000" dirty="0"/>
              </a:p>
            </p:txBody>
          </p:sp>
        </mc:Choice>
        <mc:Fallback xmlns="">
          <p:sp>
            <p:nvSpPr>
              <p:cNvPr id="7" name="TextBox 6">
                <a:extLst>
                  <a:ext uri="{FF2B5EF4-FFF2-40B4-BE49-F238E27FC236}">
                    <a16:creationId xmlns:a16="http://schemas.microsoft.com/office/drawing/2014/main" id="{96EEF903-BCC6-4D84-B342-1DBB316BA21F}"/>
                  </a:ext>
                </a:extLst>
              </p:cNvPr>
              <p:cNvSpPr txBox="1">
                <a:spLocks noRot="1" noChangeAspect="1" noMove="1" noResize="1" noEditPoints="1" noAdjustHandles="1" noChangeArrowheads="1" noChangeShapeType="1" noTextEdit="1"/>
              </p:cNvSpPr>
              <p:nvPr/>
            </p:nvSpPr>
            <p:spPr>
              <a:xfrm>
                <a:off x="6027174" y="2235369"/>
                <a:ext cx="6096000" cy="3539430"/>
              </a:xfrm>
              <a:prstGeom prst="rect">
                <a:avLst/>
              </a:prstGeom>
              <a:blipFill>
                <a:blip r:embed="rId3"/>
                <a:stretch>
                  <a:fillRect l="-2100" t="-1724"/>
                </a:stretch>
              </a:blipFill>
            </p:spPr>
            <p:txBody>
              <a:bodyPr/>
              <a:lstStyle/>
              <a:p>
                <a:r>
                  <a:rPr lang="en-US">
                    <a:noFill/>
                  </a:rPr>
                  <a:t> </a:t>
                </a:r>
              </a:p>
            </p:txBody>
          </p:sp>
        </mc:Fallback>
      </mc:AlternateContent>
    </p:spTree>
    <p:extLst>
      <p:ext uri="{BB962C8B-B14F-4D97-AF65-F5344CB8AC3E}">
        <p14:creationId xmlns:p14="http://schemas.microsoft.com/office/powerpoint/2010/main" val="201152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3D4CD-ECCF-577C-3F67-FC9B787C4D56}"/>
              </a:ext>
            </a:extLst>
          </p:cNvPr>
          <p:cNvSpPr>
            <a:spLocks noGrp="1"/>
          </p:cNvSpPr>
          <p:nvPr>
            <p:ph type="title"/>
          </p:nvPr>
        </p:nvSpPr>
        <p:spPr/>
        <p:txBody>
          <a:bodyPr/>
          <a:lstStyle/>
          <a:p>
            <a:r>
              <a:rPr lang="en-US" dirty="0"/>
              <a:t>Correlation can be misleading</a:t>
            </a:r>
          </a:p>
        </p:txBody>
      </p:sp>
      <p:pic>
        <p:nvPicPr>
          <p:cNvPr id="3" name="Picture 2">
            <a:extLst>
              <a:ext uri="{FF2B5EF4-FFF2-40B4-BE49-F238E27FC236}">
                <a16:creationId xmlns:a16="http://schemas.microsoft.com/office/drawing/2014/main" id="{97CA5D24-28E8-19E5-4635-2A1DF5C4C2FC}"/>
              </a:ext>
            </a:extLst>
          </p:cNvPr>
          <p:cNvPicPr>
            <a:picLocks noChangeAspect="1"/>
          </p:cNvPicPr>
          <p:nvPr/>
        </p:nvPicPr>
        <p:blipFill>
          <a:blip r:embed="rId2"/>
          <a:stretch>
            <a:fillRect/>
          </a:stretch>
        </p:blipFill>
        <p:spPr>
          <a:xfrm>
            <a:off x="383459" y="2033798"/>
            <a:ext cx="10690593" cy="2790404"/>
          </a:xfrm>
          <a:prstGeom prst="rect">
            <a:avLst/>
          </a:prstGeom>
        </p:spPr>
      </p:pic>
      <p:sp>
        <p:nvSpPr>
          <p:cNvPr id="4" name="TextBox 3">
            <a:extLst>
              <a:ext uri="{FF2B5EF4-FFF2-40B4-BE49-F238E27FC236}">
                <a16:creationId xmlns:a16="http://schemas.microsoft.com/office/drawing/2014/main" id="{CB1CCC05-884B-08EA-6ABE-2B06ACACA65E}"/>
              </a:ext>
            </a:extLst>
          </p:cNvPr>
          <p:cNvSpPr txBox="1"/>
          <p:nvPr/>
        </p:nvSpPr>
        <p:spPr>
          <a:xfrm>
            <a:off x="953728" y="5279922"/>
            <a:ext cx="11159613" cy="523220"/>
          </a:xfrm>
          <a:prstGeom prst="rect">
            <a:avLst/>
          </a:prstGeom>
          <a:noFill/>
        </p:spPr>
        <p:txBody>
          <a:bodyPr wrap="square" rtlCol="0">
            <a:spAutoFit/>
          </a:bodyPr>
          <a:lstStyle/>
          <a:p>
            <a:r>
              <a:rPr lang="en-US" sz="2800" dirty="0"/>
              <a:t>In all these data sets, r =0.82!</a:t>
            </a:r>
          </a:p>
        </p:txBody>
      </p:sp>
    </p:spTree>
    <p:extLst>
      <p:ext uri="{BB962C8B-B14F-4D97-AF65-F5344CB8AC3E}">
        <p14:creationId xmlns:p14="http://schemas.microsoft.com/office/powerpoint/2010/main" val="101963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8719C0-0A90-AF6B-46FF-DA26B22D1E43}"/>
              </a:ext>
            </a:extLst>
          </p:cNvPr>
          <p:cNvPicPr>
            <a:picLocks noChangeAspect="1"/>
          </p:cNvPicPr>
          <p:nvPr/>
        </p:nvPicPr>
        <p:blipFill>
          <a:blip r:embed="rId2"/>
          <a:stretch>
            <a:fillRect/>
          </a:stretch>
        </p:blipFill>
        <p:spPr>
          <a:xfrm>
            <a:off x="540773" y="1486836"/>
            <a:ext cx="8239433" cy="5218764"/>
          </a:xfrm>
          <a:prstGeom prst="rect">
            <a:avLst/>
          </a:prstGeom>
        </p:spPr>
      </p:pic>
      <p:sp>
        <p:nvSpPr>
          <p:cNvPr id="6" name="Title 5">
            <a:extLst>
              <a:ext uri="{FF2B5EF4-FFF2-40B4-BE49-F238E27FC236}">
                <a16:creationId xmlns:a16="http://schemas.microsoft.com/office/drawing/2014/main" id="{6F03D4CD-ECCF-577C-3F67-FC9B787C4D56}"/>
              </a:ext>
            </a:extLst>
          </p:cNvPr>
          <p:cNvSpPr>
            <a:spLocks noGrp="1"/>
          </p:cNvSpPr>
          <p:nvPr>
            <p:ph type="title"/>
          </p:nvPr>
        </p:nvSpPr>
        <p:spPr/>
        <p:txBody>
          <a:bodyPr/>
          <a:lstStyle/>
          <a:p>
            <a:r>
              <a:rPr lang="en-US" dirty="0"/>
              <a:t>Correlation can be misleading</a:t>
            </a:r>
          </a:p>
        </p:txBody>
      </p:sp>
    </p:spTree>
    <p:extLst>
      <p:ext uri="{BB962C8B-B14F-4D97-AF65-F5344CB8AC3E}">
        <p14:creationId xmlns:p14="http://schemas.microsoft.com/office/powerpoint/2010/main" val="28322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65" name="Google Shape;65;p18"/>
          <p:cNvSpPr txBox="1">
            <a:spLocks noGrp="1"/>
          </p:cNvSpPr>
          <p:nvPr>
            <p:ph type="body" idx="1"/>
          </p:nvPr>
        </p:nvSpPr>
        <p:spPr>
          <a:xfrm flipH="1">
            <a:off x="1017514" y="2220175"/>
            <a:ext cx="3259519"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t>The </a:t>
            </a:r>
            <a:r>
              <a:rPr lang="en" sz="2200" i="1" dirty="0">
                <a:solidFill>
                  <a:schemeClr val="accent1"/>
                </a:solidFill>
              </a:rPr>
              <a:t>scatterplot</a:t>
            </a:r>
            <a:r>
              <a:rPr lang="en" sz="2200" i="1" dirty="0"/>
              <a:t> </a:t>
            </a:r>
            <a:r>
              <a:rPr lang="en" sz="2200" dirty="0"/>
              <a:t>below shows the relationship between HS graduate rate in all 50 US states and DC and the percent of residents who live below the poverty line</a:t>
            </a:r>
            <a:br>
              <a:rPr lang="en" sz="2200" dirty="0"/>
            </a:br>
            <a:r>
              <a:rPr lang="en" sz="2200" dirty="0"/>
              <a:t>(income below $23,050 for a family of 4 in 2012).</a:t>
            </a:r>
            <a:endParaRPr sz="2200" dirty="0"/>
          </a:p>
        </p:txBody>
      </p:sp>
      <p:pic>
        <p:nvPicPr>
          <p:cNvPr id="8" name="Google Shape;192;p35">
            <a:extLst>
              <a:ext uri="{FF2B5EF4-FFF2-40B4-BE49-F238E27FC236}">
                <a16:creationId xmlns:a16="http://schemas.microsoft.com/office/drawing/2014/main" id="{B4E303FB-4B89-2EEC-15BB-E0FFD295A833}"/>
              </a:ext>
            </a:extLst>
          </p:cNvPr>
          <p:cNvPicPr preferRelativeResize="0"/>
          <p:nvPr/>
        </p:nvPicPr>
        <p:blipFill>
          <a:blip r:embed="rId3">
            <a:alphaModFix/>
          </a:blip>
          <a:stretch>
            <a:fillRect/>
          </a:stretch>
        </p:blipFill>
        <p:spPr>
          <a:xfrm>
            <a:off x="4422239" y="2439064"/>
            <a:ext cx="5210175" cy="4048125"/>
          </a:xfrm>
          <a:prstGeom prst="rect">
            <a:avLst/>
          </a:prstGeom>
          <a:noFill/>
          <a:ln>
            <a:noFill/>
          </a:ln>
        </p:spPr>
      </p:pic>
    </p:spTree>
    <p:extLst>
      <p:ext uri="{BB962C8B-B14F-4D97-AF65-F5344CB8AC3E}">
        <p14:creationId xmlns:p14="http://schemas.microsoft.com/office/powerpoint/2010/main" val="248125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solidFill>
                  <a:schemeClr val="accent1"/>
                </a:solidFill>
              </a:rPr>
              <a:t>Which of the following is the best guess for the correlation between percent in poverty and percent HS grad?</a:t>
            </a:r>
            <a:endParaRPr sz="2200" dirty="0">
              <a:solidFill>
                <a:schemeClr val="accent1"/>
              </a:solidFill>
            </a:endParaRPr>
          </a:p>
          <a:p>
            <a:pPr marL="0" indent="0">
              <a:lnSpc>
                <a:spcPct val="115000"/>
              </a:lnSpc>
              <a:spcBef>
                <a:spcPts val="0"/>
              </a:spcBef>
              <a:buNone/>
            </a:pPr>
            <a:endParaRPr sz="2200" dirty="0"/>
          </a:p>
          <a:p>
            <a:pPr indent="-368300">
              <a:lnSpc>
                <a:spcPct val="115000"/>
              </a:lnSpc>
              <a:spcBef>
                <a:spcPts val="0"/>
              </a:spcBef>
              <a:buSzPts val="2200"/>
              <a:buAutoNum type="alphaLcParenBoth"/>
            </a:pPr>
            <a:r>
              <a:rPr lang="en" sz="2200" dirty="0"/>
              <a:t>0.6</a:t>
            </a:r>
            <a:endParaRPr sz="2200" dirty="0"/>
          </a:p>
          <a:p>
            <a:pPr indent="-368300">
              <a:lnSpc>
                <a:spcPct val="115000"/>
              </a:lnSpc>
              <a:spcBef>
                <a:spcPts val="0"/>
              </a:spcBef>
              <a:buSzPts val="2200"/>
              <a:buAutoNum type="alphaLcParenBoth"/>
            </a:pPr>
            <a:r>
              <a:rPr lang="en" sz="2200" dirty="0"/>
              <a:t>-0.75</a:t>
            </a:r>
            <a:endParaRPr sz="2200" dirty="0"/>
          </a:p>
          <a:p>
            <a:pPr indent="-368300">
              <a:lnSpc>
                <a:spcPct val="115000"/>
              </a:lnSpc>
              <a:spcBef>
                <a:spcPts val="0"/>
              </a:spcBef>
              <a:buSzPts val="2200"/>
              <a:buAutoNum type="alphaLcParenBoth"/>
            </a:pPr>
            <a:r>
              <a:rPr lang="en" sz="2200" dirty="0"/>
              <a:t>-0.1</a:t>
            </a:r>
            <a:endParaRPr sz="2200" dirty="0"/>
          </a:p>
          <a:p>
            <a:pPr indent="-368300">
              <a:lnSpc>
                <a:spcPct val="115000"/>
              </a:lnSpc>
              <a:spcBef>
                <a:spcPts val="0"/>
              </a:spcBef>
              <a:buSzPts val="2200"/>
              <a:buAutoNum type="alphaLcParenBoth"/>
            </a:pPr>
            <a:r>
              <a:rPr lang="en" sz="2200" dirty="0"/>
              <a:t>0.02</a:t>
            </a:r>
            <a:endParaRPr sz="2200" dirty="0"/>
          </a:p>
          <a:p>
            <a:pPr indent="-368300">
              <a:lnSpc>
                <a:spcPct val="115000"/>
              </a:lnSpc>
              <a:spcBef>
                <a:spcPts val="0"/>
              </a:spcBef>
              <a:buSzPts val="2200"/>
              <a:buAutoNum type="alphaLcParenBoth"/>
            </a:pPr>
            <a:r>
              <a:rPr lang="en" sz="2200" dirty="0"/>
              <a:t>-1.5</a:t>
            </a:r>
            <a:endParaRPr sz="2200" dirty="0"/>
          </a:p>
        </p:txBody>
      </p:sp>
      <p:sp>
        <p:nvSpPr>
          <p:cNvPr id="191" name="Google Shape;191;p35"/>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Guessing the correlation</a:t>
            </a:r>
            <a:endParaRPr baseline="30000" dirty="0">
              <a:solidFill>
                <a:schemeClr val="accent1"/>
              </a:solidFill>
            </a:endParaRPr>
          </a:p>
        </p:txBody>
      </p:sp>
      <p:pic>
        <p:nvPicPr>
          <p:cNvPr id="192" name="Google Shape;192;p35"/>
          <p:cNvPicPr preferRelativeResize="0"/>
          <p:nvPr/>
        </p:nvPicPr>
        <p:blipFill>
          <a:blip r:embed="rId3">
            <a:alphaModFix/>
          </a:blip>
          <a:stretch>
            <a:fillRect/>
          </a:stretch>
        </p:blipFill>
        <p:spPr>
          <a:xfrm>
            <a:off x="4422239" y="2439064"/>
            <a:ext cx="5210175" cy="404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solidFill>
                  <a:schemeClr val="accent1"/>
                </a:solidFill>
              </a:rPr>
              <a:t>Which of the following is the best guess for the correlation between percent in poverty and percent HS grad?</a:t>
            </a:r>
            <a:endParaRPr sz="2200">
              <a:solidFill>
                <a:schemeClr val="accent1"/>
              </a:solidFill>
            </a:endParaRPr>
          </a:p>
          <a:p>
            <a:pPr marL="0" indent="0">
              <a:lnSpc>
                <a:spcPct val="115000"/>
              </a:lnSpc>
              <a:spcBef>
                <a:spcPts val="0"/>
              </a:spcBef>
              <a:buNone/>
            </a:pPr>
            <a:endParaRPr sz="2200"/>
          </a:p>
          <a:p>
            <a:pPr indent="-368300">
              <a:lnSpc>
                <a:spcPct val="115000"/>
              </a:lnSpc>
              <a:spcBef>
                <a:spcPts val="0"/>
              </a:spcBef>
              <a:buSzPts val="2200"/>
              <a:buAutoNum type="alphaLcParenBoth"/>
            </a:pPr>
            <a:r>
              <a:rPr lang="en" sz="2200"/>
              <a:t>0.6</a:t>
            </a:r>
            <a:endParaRPr sz="2200"/>
          </a:p>
          <a:p>
            <a:pPr indent="-368300">
              <a:lnSpc>
                <a:spcPct val="115000"/>
              </a:lnSpc>
              <a:spcBef>
                <a:spcPts val="0"/>
              </a:spcBef>
              <a:buClr>
                <a:srgbClr val="FF9900"/>
              </a:buClr>
              <a:buSzPts val="2200"/>
              <a:buAutoNum type="alphaLcParenBoth"/>
            </a:pPr>
            <a:r>
              <a:rPr lang="en" sz="2200" i="1">
                <a:solidFill>
                  <a:srgbClr val="FF9900"/>
                </a:solidFill>
              </a:rPr>
              <a:t>-0.75</a:t>
            </a:r>
            <a:endParaRPr sz="2200" i="1">
              <a:solidFill>
                <a:srgbClr val="FF9900"/>
              </a:solidFill>
            </a:endParaRPr>
          </a:p>
          <a:p>
            <a:pPr indent="-368300">
              <a:lnSpc>
                <a:spcPct val="115000"/>
              </a:lnSpc>
              <a:spcBef>
                <a:spcPts val="0"/>
              </a:spcBef>
              <a:buSzPts val="2200"/>
              <a:buAutoNum type="alphaLcParenBoth"/>
            </a:pPr>
            <a:r>
              <a:rPr lang="en" sz="2200"/>
              <a:t>-0.1</a:t>
            </a:r>
            <a:endParaRPr sz="2200"/>
          </a:p>
          <a:p>
            <a:pPr indent="-368300">
              <a:lnSpc>
                <a:spcPct val="115000"/>
              </a:lnSpc>
              <a:spcBef>
                <a:spcPts val="0"/>
              </a:spcBef>
              <a:buSzPts val="2200"/>
              <a:buAutoNum type="alphaLcParenBoth"/>
            </a:pPr>
            <a:r>
              <a:rPr lang="en" sz="2200"/>
              <a:t>0.02</a:t>
            </a:r>
            <a:endParaRPr sz="2200"/>
          </a:p>
          <a:p>
            <a:pPr indent="-368300">
              <a:lnSpc>
                <a:spcPct val="115000"/>
              </a:lnSpc>
              <a:spcBef>
                <a:spcPts val="0"/>
              </a:spcBef>
              <a:buSzPts val="2200"/>
              <a:buAutoNum type="alphaLcParenBoth"/>
            </a:pPr>
            <a:r>
              <a:rPr lang="en" sz="2200"/>
              <a:t>-1.5</a:t>
            </a:r>
            <a:endParaRPr sz="2200"/>
          </a:p>
        </p:txBody>
      </p:sp>
      <p:sp>
        <p:nvSpPr>
          <p:cNvPr id="198" name="Google Shape;198;p3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Guessing the correlation</a:t>
            </a:r>
            <a:endParaRPr baseline="30000">
              <a:solidFill>
                <a:schemeClr val="accent1"/>
              </a:solidFill>
            </a:endParaRPr>
          </a:p>
        </p:txBody>
      </p:sp>
      <p:pic>
        <p:nvPicPr>
          <p:cNvPr id="199" name="Google Shape;199;p36"/>
          <p:cNvPicPr preferRelativeResize="0"/>
          <p:nvPr/>
        </p:nvPicPr>
        <p:blipFill>
          <a:blip r:embed="rId3">
            <a:alphaModFix/>
          </a:blip>
          <a:stretch>
            <a:fillRect/>
          </a:stretch>
        </p:blipFill>
        <p:spPr>
          <a:xfrm>
            <a:off x="4422239" y="2439064"/>
            <a:ext cx="5210175" cy="404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solidFill>
                  <a:schemeClr val="accent1"/>
                </a:solidFill>
              </a:rPr>
              <a:t>Which of the following is the best guess for the correlation between percent in poverty and percent female householder?</a:t>
            </a:r>
            <a:endParaRPr sz="2200" dirty="0">
              <a:solidFill>
                <a:schemeClr val="accent1"/>
              </a:solidFill>
            </a:endParaRPr>
          </a:p>
          <a:p>
            <a:pPr marL="0" indent="0">
              <a:lnSpc>
                <a:spcPct val="115000"/>
              </a:lnSpc>
              <a:spcBef>
                <a:spcPts val="0"/>
              </a:spcBef>
              <a:buNone/>
            </a:pPr>
            <a:endParaRPr sz="2200" dirty="0"/>
          </a:p>
          <a:p>
            <a:pPr indent="-368300">
              <a:lnSpc>
                <a:spcPct val="115000"/>
              </a:lnSpc>
              <a:spcBef>
                <a:spcPts val="0"/>
              </a:spcBef>
              <a:buSzPts val="2200"/>
              <a:buAutoNum type="alphaLcParenBoth"/>
            </a:pPr>
            <a:r>
              <a:rPr lang="en" sz="2200" dirty="0"/>
              <a:t>0.1</a:t>
            </a:r>
            <a:endParaRPr sz="2200" dirty="0"/>
          </a:p>
          <a:p>
            <a:pPr indent="-368300">
              <a:lnSpc>
                <a:spcPct val="115000"/>
              </a:lnSpc>
              <a:spcBef>
                <a:spcPts val="0"/>
              </a:spcBef>
              <a:buSzPts val="2200"/>
              <a:buAutoNum type="alphaLcParenBoth"/>
            </a:pPr>
            <a:r>
              <a:rPr lang="en" sz="2200" dirty="0"/>
              <a:t>-0.6</a:t>
            </a:r>
            <a:endParaRPr sz="2200" dirty="0"/>
          </a:p>
          <a:p>
            <a:pPr indent="-368300">
              <a:lnSpc>
                <a:spcPct val="115000"/>
              </a:lnSpc>
              <a:spcBef>
                <a:spcPts val="0"/>
              </a:spcBef>
              <a:buSzPts val="2200"/>
              <a:buAutoNum type="alphaLcParenBoth"/>
            </a:pPr>
            <a:r>
              <a:rPr lang="en" sz="2200" dirty="0"/>
              <a:t>-0.4</a:t>
            </a:r>
            <a:endParaRPr sz="2200" dirty="0"/>
          </a:p>
          <a:p>
            <a:pPr indent="-368300">
              <a:lnSpc>
                <a:spcPct val="115000"/>
              </a:lnSpc>
              <a:spcBef>
                <a:spcPts val="0"/>
              </a:spcBef>
              <a:buSzPts val="2200"/>
              <a:buAutoNum type="alphaLcParenBoth"/>
            </a:pPr>
            <a:r>
              <a:rPr lang="en" sz="2200" dirty="0"/>
              <a:t>0.9</a:t>
            </a:r>
            <a:endParaRPr sz="2200" dirty="0">
              <a:solidFill>
                <a:srgbClr val="000000"/>
              </a:solidFill>
            </a:endParaRPr>
          </a:p>
          <a:p>
            <a:pPr indent="-368300">
              <a:lnSpc>
                <a:spcPct val="115000"/>
              </a:lnSpc>
              <a:spcBef>
                <a:spcPts val="0"/>
              </a:spcBef>
              <a:buClr>
                <a:srgbClr val="000000"/>
              </a:buClr>
              <a:buSzPts val="2200"/>
              <a:buAutoNum type="alphaLcParenBoth"/>
            </a:pPr>
            <a:r>
              <a:rPr lang="en" sz="2200" dirty="0">
                <a:solidFill>
                  <a:srgbClr val="000000"/>
                </a:solidFill>
              </a:rPr>
              <a:t>0.5</a:t>
            </a:r>
            <a:endParaRPr sz="2200" dirty="0">
              <a:solidFill>
                <a:srgbClr val="000000"/>
              </a:solidFill>
            </a:endParaRPr>
          </a:p>
        </p:txBody>
      </p:sp>
      <p:sp>
        <p:nvSpPr>
          <p:cNvPr id="205" name="Google Shape;205;p3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Guessing the correlation</a:t>
            </a:r>
            <a:endParaRPr baseline="30000">
              <a:solidFill>
                <a:schemeClr val="accent1"/>
              </a:solidFill>
            </a:endParaRPr>
          </a:p>
        </p:txBody>
      </p:sp>
      <p:pic>
        <p:nvPicPr>
          <p:cNvPr id="206" name="Google Shape;206;p37"/>
          <p:cNvPicPr preferRelativeResize="0"/>
          <p:nvPr/>
        </p:nvPicPr>
        <p:blipFill>
          <a:blip r:embed="rId3">
            <a:alphaModFix/>
          </a:blip>
          <a:stretch>
            <a:fillRect/>
          </a:stretch>
        </p:blipFill>
        <p:spPr>
          <a:xfrm>
            <a:off x="4104139" y="2277075"/>
            <a:ext cx="5362575" cy="405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solidFill>
                  <a:schemeClr val="accent1"/>
                </a:solidFill>
              </a:rPr>
              <a:t>Which of the following is the best guess for the correlation between percent in poverty and percent female householder?</a:t>
            </a:r>
            <a:endParaRPr sz="2200">
              <a:solidFill>
                <a:schemeClr val="accent1"/>
              </a:solidFill>
            </a:endParaRPr>
          </a:p>
          <a:p>
            <a:pPr marL="0" indent="0">
              <a:lnSpc>
                <a:spcPct val="115000"/>
              </a:lnSpc>
              <a:spcBef>
                <a:spcPts val="0"/>
              </a:spcBef>
              <a:buNone/>
            </a:pPr>
            <a:endParaRPr sz="2200"/>
          </a:p>
          <a:p>
            <a:pPr indent="-368300">
              <a:lnSpc>
                <a:spcPct val="115000"/>
              </a:lnSpc>
              <a:spcBef>
                <a:spcPts val="0"/>
              </a:spcBef>
              <a:buSzPts val="2200"/>
              <a:buAutoNum type="alphaLcParenBoth"/>
            </a:pPr>
            <a:r>
              <a:rPr lang="en" sz="2200"/>
              <a:t>0.1</a:t>
            </a:r>
            <a:endParaRPr sz="2200"/>
          </a:p>
          <a:p>
            <a:pPr indent="-368300">
              <a:lnSpc>
                <a:spcPct val="115000"/>
              </a:lnSpc>
              <a:spcBef>
                <a:spcPts val="0"/>
              </a:spcBef>
              <a:buSzPts val="2200"/>
              <a:buAutoNum type="alphaLcParenBoth"/>
            </a:pPr>
            <a:r>
              <a:rPr lang="en" sz="2200"/>
              <a:t>-0.6</a:t>
            </a:r>
            <a:endParaRPr sz="2200"/>
          </a:p>
          <a:p>
            <a:pPr indent="-368300">
              <a:lnSpc>
                <a:spcPct val="115000"/>
              </a:lnSpc>
              <a:spcBef>
                <a:spcPts val="0"/>
              </a:spcBef>
              <a:buSzPts val="2200"/>
              <a:buAutoNum type="alphaLcParenBoth"/>
            </a:pPr>
            <a:r>
              <a:rPr lang="en" sz="2200"/>
              <a:t>-0.4</a:t>
            </a:r>
            <a:endParaRPr sz="2200"/>
          </a:p>
          <a:p>
            <a:pPr indent="-368300">
              <a:lnSpc>
                <a:spcPct val="115000"/>
              </a:lnSpc>
              <a:spcBef>
                <a:spcPts val="0"/>
              </a:spcBef>
              <a:buSzPts val="2200"/>
              <a:buAutoNum type="alphaLcParenBoth"/>
            </a:pPr>
            <a:r>
              <a:rPr lang="en" sz="2200"/>
              <a:t>0.9</a:t>
            </a:r>
            <a:endParaRPr sz="2200"/>
          </a:p>
          <a:p>
            <a:pPr indent="-368300">
              <a:lnSpc>
                <a:spcPct val="115000"/>
              </a:lnSpc>
              <a:spcBef>
                <a:spcPts val="0"/>
              </a:spcBef>
              <a:buClr>
                <a:srgbClr val="FF9900"/>
              </a:buClr>
              <a:buSzPts val="2200"/>
              <a:buAutoNum type="alphaLcParenBoth"/>
            </a:pPr>
            <a:r>
              <a:rPr lang="en" sz="2200" i="1">
                <a:solidFill>
                  <a:srgbClr val="FF9900"/>
                </a:solidFill>
              </a:rPr>
              <a:t>0.5</a:t>
            </a:r>
            <a:endParaRPr sz="2200" i="1">
              <a:solidFill>
                <a:srgbClr val="FF9900"/>
              </a:solidFill>
            </a:endParaRPr>
          </a:p>
        </p:txBody>
      </p:sp>
      <p:sp>
        <p:nvSpPr>
          <p:cNvPr id="212" name="Google Shape;212;p3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Guessing the correlation</a:t>
            </a:r>
            <a:endParaRPr baseline="30000" dirty="0">
              <a:solidFill>
                <a:schemeClr val="accent1"/>
              </a:solidFill>
            </a:endParaRPr>
          </a:p>
        </p:txBody>
      </p:sp>
      <p:pic>
        <p:nvPicPr>
          <p:cNvPr id="213" name="Google Shape;213;p38"/>
          <p:cNvPicPr preferRelativeResize="0"/>
          <p:nvPr/>
        </p:nvPicPr>
        <p:blipFill>
          <a:blip r:embed="rId3">
            <a:alphaModFix/>
          </a:blip>
          <a:stretch>
            <a:fillRect/>
          </a:stretch>
        </p:blipFill>
        <p:spPr>
          <a:xfrm>
            <a:off x="4104139" y="2277075"/>
            <a:ext cx="5362575" cy="405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body" idx="1"/>
          </p:nvPr>
        </p:nvSpPr>
        <p:spPr>
          <a:xfrm flipH="1">
            <a:off x="1981200" y="1305775"/>
            <a:ext cx="7658700" cy="835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solidFill>
                  <a:schemeClr val="accent1"/>
                </a:solidFill>
              </a:rPr>
              <a:t>Which of the following is has the strongest correlation, i.e. correlation coefficient closest to +1 or -1?</a:t>
            </a:r>
            <a:endParaRPr sz="2200">
              <a:solidFill>
                <a:schemeClr val="accent1"/>
              </a:solidFill>
            </a:endParaRPr>
          </a:p>
        </p:txBody>
      </p:sp>
      <p:sp>
        <p:nvSpPr>
          <p:cNvPr id="219" name="Google Shape;219;p3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Assessing the correlation</a:t>
            </a:r>
            <a:endParaRPr baseline="30000">
              <a:solidFill>
                <a:schemeClr val="accent1"/>
              </a:solidFill>
            </a:endParaRPr>
          </a:p>
        </p:txBody>
      </p:sp>
      <p:pic>
        <p:nvPicPr>
          <p:cNvPr id="220" name="Google Shape;220;p39"/>
          <p:cNvPicPr preferRelativeResize="0"/>
          <p:nvPr/>
        </p:nvPicPr>
        <p:blipFill>
          <a:blip r:embed="rId3">
            <a:alphaModFix/>
          </a:blip>
          <a:stretch>
            <a:fillRect/>
          </a:stretch>
        </p:blipFill>
        <p:spPr>
          <a:xfrm>
            <a:off x="2263450" y="2399451"/>
            <a:ext cx="4773824" cy="3755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body" idx="1"/>
          </p:nvPr>
        </p:nvSpPr>
        <p:spPr>
          <a:xfrm flipH="1">
            <a:off x="1981200" y="1305775"/>
            <a:ext cx="7658700" cy="835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solidFill>
                  <a:schemeClr val="accent1"/>
                </a:solidFill>
              </a:rPr>
              <a:t>Which of the following is has the strongest correlation, i.e. correlation coefficient closest to +1 or -1?</a:t>
            </a:r>
            <a:endParaRPr sz="2200">
              <a:solidFill>
                <a:schemeClr val="accent1"/>
              </a:solidFill>
            </a:endParaRPr>
          </a:p>
        </p:txBody>
      </p:sp>
      <p:sp>
        <p:nvSpPr>
          <p:cNvPr id="226" name="Google Shape;226;p4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Assessing the correlation</a:t>
            </a:r>
            <a:endParaRPr baseline="30000">
              <a:solidFill>
                <a:schemeClr val="accent1"/>
              </a:solidFill>
            </a:endParaRPr>
          </a:p>
        </p:txBody>
      </p:sp>
      <p:pic>
        <p:nvPicPr>
          <p:cNvPr id="227" name="Google Shape;227;p40"/>
          <p:cNvPicPr preferRelativeResize="0"/>
          <p:nvPr/>
        </p:nvPicPr>
        <p:blipFill>
          <a:blip r:embed="rId3">
            <a:alphaModFix/>
          </a:blip>
          <a:stretch>
            <a:fillRect/>
          </a:stretch>
        </p:blipFill>
        <p:spPr>
          <a:xfrm>
            <a:off x="2263450" y="2399451"/>
            <a:ext cx="4773824" cy="3755875"/>
          </a:xfrm>
          <a:prstGeom prst="rect">
            <a:avLst/>
          </a:prstGeom>
          <a:noFill/>
          <a:ln>
            <a:noFill/>
          </a:ln>
        </p:spPr>
      </p:pic>
      <p:sp>
        <p:nvSpPr>
          <p:cNvPr id="228" name="Google Shape;228;p40"/>
          <p:cNvSpPr txBox="1">
            <a:spLocks noGrp="1"/>
          </p:cNvSpPr>
          <p:nvPr>
            <p:ph type="body" idx="1"/>
          </p:nvPr>
        </p:nvSpPr>
        <p:spPr>
          <a:xfrm flipH="1">
            <a:off x="7352950" y="3111575"/>
            <a:ext cx="2905200" cy="835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i="1">
                <a:solidFill>
                  <a:srgbClr val="FF9900"/>
                </a:solidFill>
              </a:rPr>
              <a:t>(b)  → correlation means </a:t>
            </a:r>
            <a:r>
              <a:rPr lang="en" sz="2200" i="1" u="sng">
                <a:solidFill>
                  <a:srgbClr val="FF9900"/>
                </a:solidFill>
              </a:rPr>
              <a:t>linear</a:t>
            </a:r>
            <a:r>
              <a:rPr lang="en" sz="2200" i="1">
                <a:solidFill>
                  <a:srgbClr val="FF9900"/>
                </a:solidFill>
              </a:rPr>
              <a:t> association</a:t>
            </a:r>
            <a:endParaRPr sz="2200" i="1">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4BB0-DD99-483E-A134-8009084E43FF}"/>
              </a:ext>
            </a:extLst>
          </p:cNvPr>
          <p:cNvSpPr>
            <a:spLocks noGrp="1"/>
          </p:cNvSpPr>
          <p:nvPr>
            <p:ph type="title"/>
          </p:nvPr>
        </p:nvSpPr>
        <p:spPr/>
        <p:txBody>
          <a:bodyPr/>
          <a:lstStyle/>
          <a:p>
            <a:r>
              <a:rPr lang="en-US" dirty="0"/>
              <a:t>Correlation and Covariance</a:t>
            </a:r>
          </a:p>
        </p:txBody>
      </p:sp>
      <p:pic>
        <p:nvPicPr>
          <p:cNvPr id="8" name="Picture 7">
            <a:extLst>
              <a:ext uri="{FF2B5EF4-FFF2-40B4-BE49-F238E27FC236}">
                <a16:creationId xmlns:a16="http://schemas.microsoft.com/office/drawing/2014/main" id="{9DE2E898-2346-0A4A-951D-A15E0F674533}"/>
              </a:ext>
            </a:extLst>
          </p:cNvPr>
          <p:cNvPicPr>
            <a:picLocks noChangeAspect="1"/>
          </p:cNvPicPr>
          <p:nvPr/>
        </p:nvPicPr>
        <p:blipFill>
          <a:blip r:embed="rId2"/>
          <a:stretch>
            <a:fillRect/>
          </a:stretch>
        </p:blipFill>
        <p:spPr>
          <a:xfrm>
            <a:off x="384048" y="1487821"/>
            <a:ext cx="10049256" cy="5034257"/>
          </a:xfrm>
          <a:prstGeom prst="rect">
            <a:avLst/>
          </a:prstGeom>
        </p:spPr>
      </p:pic>
      <p:sp>
        <p:nvSpPr>
          <p:cNvPr id="9" name="TextBox 8">
            <a:extLst>
              <a:ext uri="{FF2B5EF4-FFF2-40B4-BE49-F238E27FC236}">
                <a16:creationId xmlns:a16="http://schemas.microsoft.com/office/drawing/2014/main" id="{62792F94-9282-B52D-8C66-FBDA55273325}"/>
              </a:ext>
            </a:extLst>
          </p:cNvPr>
          <p:cNvSpPr txBox="1"/>
          <p:nvPr/>
        </p:nvSpPr>
        <p:spPr>
          <a:xfrm>
            <a:off x="7240524" y="5559552"/>
            <a:ext cx="1581912" cy="369332"/>
          </a:xfrm>
          <a:prstGeom prst="rect">
            <a:avLst/>
          </a:prstGeom>
          <a:solidFill>
            <a:schemeClr val="bg1"/>
          </a:solidFill>
        </p:spPr>
        <p:txBody>
          <a:bodyPr wrap="square" rtlCol="0">
            <a:spAutoFit/>
          </a:bodyPr>
          <a:lstStyle/>
          <a:p>
            <a:r>
              <a:rPr lang="en-US" dirty="0"/>
              <a:t>Father’s height</a:t>
            </a:r>
          </a:p>
        </p:txBody>
      </p:sp>
      <p:sp>
        <p:nvSpPr>
          <p:cNvPr id="10" name="TextBox 9">
            <a:extLst>
              <a:ext uri="{FF2B5EF4-FFF2-40B4-BE49-F238E27FC236}">
                <a16:creationId xmlns:a16="http://schemas.microsoft.com/office/drawing/2014/main" id="{73702918-5782-F696-9854-5157EB21BA62}"/>
              </a:ext>
            </a:extLst>
          </p:cNvPr>
          <p:cNvSpPr txBox="1"/>
          <p:nvPr/>
        </p:nvSpPr>
        <p:spPr>
          <a:xfrm>
            <a:off x="2427732" y="5559552"/>
            <a:ext cx="1778508" cy="369332"/>
          </a:xfrm>
          <a:prstGeom prst="rect">
            <a:avLst/>
          </a:prstGeom>
          <a:solidFill>
            <a:schemeClr val="bg1"/>
          </a:solidFill>
        </p:spPr>
        <p:txBody>
          <a:bodyPr wrap="square" rtlCol="0">
            <a:spAutoFit/>
          </a:bodyPr>
          <a:lstStyle/>
          <a:p>
            <a:r>
              <a:rPr lang="en-US" dirty="0"/>
              <a:t>Father’s income</a:t>
            </a:r>
          </a:p>
        </p:txBody>
      </p:sp>
      <p:sp>
        <p:nvSpPr>
          <p:cNvPr id="11" name="TextBox 10">
            <a:extLst>
              <a:ext uri="{FF2B5EF4-FFF2-40B4-BE49-F238E27FC236}">
                <a16:creationId xmlns:a16="http://schemas.microsoft.com/office/drawing/2014/main" id="{9798E8DC-53A6-2DAF-C303-91BB0A937257}"/>
              </a:ext>
            </a:extLst>
          </p:cNvPr>
          <p:cNvSpPr txBox="1"/>
          <p:nvPr/>
        </p:nvSpPr>
        <p:spPr>
          <a:xfrm rot="16200000">
            <a:off x="38100" y="3367398"/>
            <a:ext cx="1778508" cy="369332"/>
          </a:xfrm>
          <a:prstGeom prst="rect">
            <a:avLst/>
          </a:prstGeom>
          <a:solidFill>
            <a:schemeClr val="bg1"/>
          </a:solidFill>
        </p:spPr>
        <p:txBody>
          <a:bodyPr wrap="square" rtlCol="0">
            <a:spAutoFit/>
          </a:bodyPr>
          <a:lstStyle/>
          <a:p>
            <a:r>
              <a:rPr lang="en-US" dirty="0"/>
              <a:t>Son’s height</a:t>
            </a:r>
          </a:p>
        </p:txBody>
      </p:sp>
      <p:sp>
        <p:nvSpPr>
          <p:cNvPr id="12" name="TextBox 11">
            <a:extLst>
              <a:ext uri="{FF2B5EF4-FFF2-40B4-BE49-F238E27FC236}">
                <a16:creationId xmlns:a16="http://schemas.microsoft.com/office/drawing/2014/main" id="{1A5F2E5D-B8AB-4AD1-DD11-66C9FCB34C5F}"/>
              </a:ext>
            </a:extLst>
          </p:cNvPr>
          <p:cNvSpPr txBox="1"/>
          <p:nvPr/>
        </p:nvSpPr>
        <p:spPr>
          <a:xfrm rot="16200000">
            <a:off x="4704088" y="3656958"/>
            <a:ext cx="1778508" cy="369332"/>
          </a:xfrm>
          <a:prstGeom prst="rect">
            <a:avLst/>
          </a:prstGeom>
          <a:solidFill>
            <a:schemeClr val="bg1"/>
          </a:solidFill>
        </p:spPr>
        <p:txBody>
          <a:bodyPr wrap="square" rtlCol="0">
            <a:spAutoFit/>
          </a:bodyPr>
          <a:lstStyle/>
          <a:p>
            <a:r>
              <a:rPr lang="en-US" dirty="0"/>
              <a:t>Son’s height</a:t>
            </a:r>
          </a:p>
        </p:txBody>
      </p:sp>
    </p:spTree>
    <p:extLst>
      <p:ext uri="{BB962C8B-B14F-4D97-AF65-F5344CB8AC3E}">
        <p14:creationId xmlns:p14="http://schemas.microsoft.com/office/powerpoint/2010/main" val="175871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6"/>
          <p:cNvSpPr txBox="1">
            <a:spLocks noGrp="1"/>
          </p:cNvSpPr>
          <p:nvPr>
            <p:ph type="ctrTitle"/>
          </p:nvPr>
        </p:nvSpPr>
        <p:spPr>
          <a:xfrm>
            <a:off x="2209800" y="2111126"/>
            <a:ext cx="7772400" cy="2281800"/>
          </a:xfrm>
          <a:prstGeom prst="rect">
            <a:avLst/>
          </a:prstGeom>
        </p:spPr>
        <p:txBody>
          <a:bodyPr spcFirstLastPara="1" vert="horz" wrap="square" lIns="91425" tIns="91425" rIns="91425" bIns="91425" rtlCol="0" anchor="b" anchorCtr="0">
            <a:noAutofit/>
          </a:bodyPr>
          <a:lstStyle/>
          <a:p>
            <a:pPr algn="l">
              <a:spcBef>
                <a:spcPts val="0"/>
              </a:spcBef>
            </a:pPr>
            <a:r>
              <a:rPr lang="en" dirty="0">
                <a:solidFill>
                  <a:schemeClr val="accent1"/>
                </a:solidFill>
              </a:rPr>
              <a:t>Line Fitting and</a:t>
            </a:r>
            <a:endParaRPr dirty="0">
              <a:solidFill>
                <a:schemeClr val="accent1"/>
              </a:solidFill>
            </a:endParaRPr>
          </a:p>
          <a:p>
            <a:pPr algn="l">
              <a:spcBef>
                <a:spcPts val="0"/>
              </a:spcBef>
            </a:pPr>
            <a:r>
              <a:rPr lang="en" dirty="0">
                <a:solidFill>
                  <a:schemeClr val="accent1"/>
                </a:solidFill>
              </a:rPr>
              <a:t>Residuals</a:t>
            </a:r>
            <a:endParaRPr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baseline="30000" dirty="0"/>
              <a:t>Predicting a numeric variable </a:t>
            </a:r>
            <a:endParaRPr baseline="30000" dirty="0">
              <a:solidFill>
                <a:schemeClr val="accent1"/>
              </a:solidFill>
            </a:endParaRPr>
          </a:p>
        </p:txBody>
      </p:sp>
      <p:sp>
        <p:nvSpPr>
          <p:cNvPr id="58" name="Google Shape;58;p1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US" sz="2200" dirty="0"/>
              <a:t>Correlation is symmetric: </a:t>
            </a:r>
            <a:r>
              <a:rPr lang="en-US" sz="2200" dirty="0" err="1"/>
              <a:t>corr</a:t>
            </a:r>
            <a:r>
              <a:rPr lang="en-US" sz="2200" dirty="0"/>
              <a:t>(X,Y) = </a:t>
            </a:r>
            <a:r>
              <a:rPr lang="en-US" sz="2200" dirty="0" err="1"/>
              <a:t>corr</a:t>
            </a:r>
            <a:r>
              <a:rPr lang="en-US" sz="2200" dirty="0"/>
              <a:t>(Y, X)</a:t>
            </a:r>
          </a:p>
          <a:p>
            <a:pPr marL="0" indent="0">
              <a:lnSpc>
                <a:spcPct val="115000"/>
              </a:lnSpc>
              <a:spcBef>
                <a:spcPts val="0"/>
              </a:spcBef>
              <a:buNone/>
            </a:pPr>
            <a:endParaRPr lang="en" sz="2200" dirty="0"/>
          </a:p>
          <a:p>
            <a:pPr marL="0" indent="0">
              <a:lnSpc>
                <a:spcPct val="115000"/>
              </a:lnSpc>
              <a:spcBef>
                <a:spcPts val="0"/>
              </a:spcBef>
              <a:buNone/>
            </a:pPr>
            <a:r>
              <a:rPr lang="en" sz="2200" dirty="0"/>
              <a:t>In this unit we will learn to model numerical response variables using a numerical or categorical explanatory variable.</a:t>
            </a:r>
          </a:p>
          <a:p>
            <a:pPr marL="0" indent="0">
              <a:lnSpc>
                <a:spcPct val="115000"/>
              </a:lnSpc>
              <a:spcBef>
                <a:spcPts val="0"/>
              </a:spcBef>
              <a:buNone/>
            </a:pPr>
            <a:endParaRPr lang="en"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solidFill>
                  <a:schemeClr val="accent1"/>
                </a:solidFill>
              </a:rPr>
              <a:t>Response variable?</a:t>
            </a:r>
            <a:endParaRPr sz="2200" dirty="0">
              <a:solidFill>
                <a:schemeClr val="accent1"/>
              </a:solidFill>
            </a:endParaRPr>
          </a:p>
          <a:p>
            <a:pPr marL="0" indent="0">
              <a:lnSpc>
                <a:spcPct val="115000"/>
              </a:lnSpc>
              <a:spcBef>
                <a:spcPts val="0"/>
              </a:spcBef>
              <a:buNone/>
            </a:pPr>
            <a:endParaRPr sz="2200" i="1" dirty="0"/>
          </a:p>
        </p:txBody>
      </p:sp>
      <p:sp>
        <p:nvSpPr>
          <p:cNvPr id="64" name="Google Shape;64;p1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65" name="Google Shape;65;p18"/>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t>The </a:t>
            </a:r>
            <a:r>
              <a:rPr lang="en" sz="2200" i="1" dirty="0">
                <a:solidFill>
                  <a:schemeClr val="accent1"/>
                </a:solidFill>
              </a:rPr>
              <a:t>scatterplot</a:t>
            </a:r>
            <a:r>
              <a:rPr lang="en" sz="2200" i="1" dirty="0"/>
              <a:t> </a:t>
            </a:r>
            <a:r>
              <a:rPr lang="en" sz="2200" dirty="0"/>
              <a:t>below shows the relationship between HS graduate rate in all 50 US states and DC and the percent of residents who live below the poverty line</a:t>
            </a:r>
            <a:br>
              <a:rPr lang="en" sz="2200" dirty="0"/>
            </a:br>
            <a:r>
              <a:rPr lang="en" sz="2200" dirty="0"/>
              <a:t>(income below $23,050 for a family of 4 in 2012).</a:t>
            </a:r>
            <a:endParaRPr sz="2200" dirty="0"/>
          </a:p>
        </p:txBody>
      </p:sp>
      <p:pic>
        <p:nvPicPr>
          <p:cNvPr id="66" name="Google Shape;66;p18"/>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9"/>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a:solidFill>
                  <a:schemeClr val="accent1"/>
                </a:solidFill>
              </a:rPr>
              <a:t>Response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in poverty</a:t>
            </a:r>
            <a:endParaRPr sz="2200" i="1"/>
          </a:p>
          <a:p>
            <a:pPr marL="0" indent="0">
              <a:lnSpc>
                <a:spcPct val="115000"/>
              </a:lnSpc>
              <a:spcBef>
                <a:spcPts val="1000"/>
              </a:spcBef>
              <a:buNone/>
            </a:pPr>
            <a:endParaRPr sz="2200" i="1"/>
          </a:p>
        </p:txBody>
      </p:sp>
      <p:sp>
        <p:nvSpPr>
          <p:cNvPr id="72" name="Google Shape;72;p1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73" name="Google Shape;73;p19"/>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a:t>
            </a:r>
            <a:r>
              <a:rPr lang="en" sz="2200" i="1">
                <a:solidFill>
                  <a:schemeClr val="accent1"/>
                </a:solidFill>
              </a:rPr>
              <a:t>scatterplot</a:t>
            </a:r>
            <a:r>
              <a:rPr lang="en" sz="2200" i="1"/>
              <a:t> </a:t>
            </a:r>
            <a:r>
              <a:rPr lang="en" sz="2200"/>
              <a:t>below shows the relationship between HS graduate rate in all 50 US states and DC and the percent of residents who live below the poverty line</a:t>
            </a:r>
            <a:br>
              <a:rPr lang="en" sz="2200"/>
            </a:br>
            <a:r>
              <a:rPr lang="en" sz="2200"/>
              <a:t>(income below $23,050 for a family of 4 in 2012).</a:t>
            </a:r>
            <a:endParaRPr sz="2200"/>
          </a:p>
        </p:txBody>
      </p:sp>
      <p:pic>
        <p:nvPicPr>
          <p:cNvPr id="74" name="Google Shape;74;p19"/>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a:solidFill>
                  <a:schemeClr val="accent1"/>
                </a:solidFill>
              </a:rPr>
              <a:t>Response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in poverty</a:t>
            </a:r>
            <a:endParaRPr sz="2200" i="1"/>
          </a:p>
          <a:p>
            <a:pPr marL="0" indent="0">
              <a:lnSpc>
                <a:spcPct val="115000"/>
              </a:lnSpc>
              <a:spcBef>
                <a:spcPts val="1000"/>
              </a:spcBef>
              <a:buClr>
                <a:schemeClr val="dk1"/>
              </a:buClr>
              <a:buSzPts val="1100"/>
              <a:buNone/>
            </a:pPr>
            <a:r>
              <a:rPr lang="en" sz="2200">
                <a:solidFill>
                  <a:schemeClr val="accent1"/>
                </a:solidFill>
              </a:rPr>
              <a:t>Explanatory variable?</a:t>
            </a:r>
            <a:endParaRPr sz="2200">
              <a:solidFill>
                <a:schemeClr val="accent1"/>
              </a:solidFill>
            </a:endParaRPr>
          </a:p>
          <a:p>
            <a:pPr marL="0" indent="0">
              <a:lnSpc>
                <a:spcPct val="115000"/>
              </a:lnSpc>
              <a:spcBef>
                <a:spcPts val="0"/>
              </a:spcBef>
              <a:buNone/>
            </a:pPr>
            <a:endParaRPr sz="2200" i="1"/>
          </a:p>
        </p:txBody>
      </p:sp>
      <p:sp>
        <p:nvSpPr>
          <p:cNvPr id="80" name="Google Shape;80;p2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81" name="Google Shape;81;p20"/>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a:t>
            </a:r>
            <a:r>
              <a:rPr lang="en" sz="2200" i="1">
                <a:solidFill>
                  <a:schemeClr val="accent1"/>
                </a:solidFill>
              </a:rPr>
              <a:t>scatterplot</a:t>
            </a:r>
            <a:r>
              <a:rPr lang="en" sz="2200" i="1"/>
              <a:t> </a:t>
            </a:r>
            <a:r>
              <a:rPr lang="en" sz="2200"/>
              <a:t>below shows the relationship between HS graduate rate in all 50 US states and DC and the percent of residents who live below the poverty line</a:t>
            </a:r>
            <a:br>
              <a:rPr lang="en" sz="2200"/>
            </a:br>
            <a:r>
              <a:rPr lang="en" sz="2200"/>
              <a:t>(income below $23,050 for a family of 4 in 2012).</a:t>
            </a:r>
            <a:endParaRPr sz="2200"/>
          </a:p>
        </p:txBody>
      </p:sp>
      <p:pic>
        <p:nvPicPr>
          <p:cNvPr id="82" name="Google Shape;82;p20"/>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1"/>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a:solidFill>
                  <a:schemeClr val="accent1"/>
                </a:solidFill>
              </a:rPr>
              <a:t>Response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in poverty</a:t>
            </a:r>
            <a:endParaRPr sz="2200" i="1"/>
          </a:p>
          <a:p>
            <a:pPr marL="0" indent="0">
              <a:lnSpc>
                <a:spcPct val="115000"/>
              </a:lnSpc>
              <a:spcBef>
                <a:spcPts val="1000"/>
              </a:spcBef>
              <a:buClr>
                <a:schemeClr val="dk1"/>
              </a:buClr>
              <a:buSzPts val="1100"/>
              <a:buNone/>
            </a:pPr>
            <a:r>
              <a:rPr lang="en" sz="2200">
                <a:solidFill>
                  <a:schemeClr val="accent1"/>
                </a:solidFill>
              </a:rPr>
              <a:t>Explanatory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HS grad</a:t>
            </a:r>
            <a:endParaRPr sz="2200" i="1"/>
          </a:p>
          <a:p>
            <a:pPr marL="0" indent="0">
              <a:lnSpc>
                <a:spcPct val="115000"/>
              </a:lnSpc>
              <a:spcBef>
                <a:spcPts val="1000"/>
              </a:spcBef>
              <a:buNone/>
            </a:pPr>
            <a:endParaRPr sz="2200" i="1"/>
          </a:p>
        </p:txBody>
      </p:sp>
      <p:sp>
        <p:nvSpPr>
          <p:cNvPr id="88" name="Google Shape;88;p21"/>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89" name="Google Shape;89;p21"/>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a:t>
            </a:r>
            <a:r>
              <a:rPr lang="en" sz="2200" i="1">
                <a:solidFill>
                  <a:schemeClr val="accent1"/>
                </a:solidFill>
              </a:rPr>
              <a:t>scatterplot</a:t>
            </a:r>
            <a:r>
              <a:rPr lang="en" sz="2200" i="1"/>
              <a:t> </a:t>
            </a:r>
            <a:r>
              <a:rPr lang="en" sz="2200"/>
              <a:t>below shows the relationship between HS graduate rate in all 50 US states and DC and the percent of residents who live below the poverty line</a:t>
            </a:r>
            <a:br>
              <a:rPr lang="en" sz="2200"/>
            </a:br>
            <a:r>
              <a:rPr lang="en" sz="2200"/>
              <a:t>(income below $23,050 for a family of 4 in 2012).</a:t>
            </a:r>
            <a:endParaRPr sz="2200"/>
          </a:p>
        </p:txBody>
      </p:sp>
      <p:pic>
        <p:nvPicPr>
          <p:cNvPr id="90" name="Google Shape;90;p21"/>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a:solidFill>
                  <a:schemeClr val="accent1"/>
                </a:solidFill>
              </a:rPr>
              <a:t>Response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in poverty</a:t>
            </a:r>
            <a:endParaRPr sz="2200" i="1"/>
          </a:p>
          <a:p>
            <a:pPr marL="0" indent="0">
              <a:lnSpc>
                <a:spcPct val="115000"/>
              </a:lnSpc>
              <a:spcBef>
                <a:spcPts val="1000"/>
              </a:spcBef>
              <a:buClr>
                <a:schemeClr val="dk1"/>
              </a:buClr>
              <a:buSzPts val="1100"/>
              <a:buNone/>
            </a:pPr>
            <a:r>
              <a:rPr lang="en" sz="2200">
                <a:solidFill>
                  <a:schemeClr val="accent1"/>
                </a:solidFill>
              </a:rPr>
              <a:t>Explanatory variable?</a:t>
            </a:r>
            <a:endParaRPr sz="2200">
              <a:solidFill>
                <a:schemeClr val="accent1"/>
              </a:solidFill>
            </a:endParaRPr>
          </a:p>
          <a:p>
            <a:pPr marL="0" indent="0">
              <a:lnSpc>
                <a:spcPct val="115000"/>
              </a:lnSpc>
              <a:spcBef>
                <a:spcPts val="0"/>
              </a:spcBef>
              <a:buClr>
                <a:schemeClr val="dk1"/>
              </a:buClr>
              <a:buSzPts val="1100"/>
              <a:buNone/>
            </a:pPr>
            <a:r>
              <a:rPr lang="en" sz="2200"/>
              <a:t> </a:t>
            </a:r>
            <a:r>
              <a:rPr lang="en" sz="2200" i="1"/>
              <a:t>% HS grad</a:t>
            </a:r>
            <a:endParaRPr sz="2200" i="1"/>
          </a:p>
          <a:p>
            <a:pPr marL="0" indent="0">
              <a:lnSpc>
                <a:spcPct val="115000"/>
              </a:lnSpc>
              <a:spcBef>
                <a:spcPts val="1000"/>
              </a:spcBef>
              <a:buClr>
                <a:schemeClr val="dk1"/>
              </a:buClr>
              <a:buSzPts val="1100"/>
              <a:buNone/>
            </a:pPr>
            <a:r>
              <a:rPr lang="en" sz="2200">
                <a:solidFill>
                  <a:schemeClr val="accent1"/>
                </a:solidFill>
              </a:rPr>
              <a:t>Relationship?</a:t>
            </a:r>
            <a:endParaRPr sz="2200">
              <a:solidFill>
                <a:schemeClr val="accent1"/>
              </a:solidFill>
            </a:endParaRPr>
          </a:p>
          <a:p>
            <a:pPr marL="0" indent="0">
              <a:lnSpc>
                <a:spcPct val="115000"/>
              </a:lnSpc>
              <a:spcBef>
                <a:spcPts val="0"/>
              </a:spcBef>
              <a:buNone/>
            </a:pPr>
            <a:endParaRPr sz="2200" i="1"/>
          </a:p>
        </p:txBody>
      </p:sp>
      <p:sp>
        <p:nvSpPr>
          <p:cNvPr id="96" name="Google Shape;96;p22"/>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97" name="Google Shape;97;p22"/>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t>The </a:t>
            </a:r>
            <a:r>
              <a:rPr lang="en" sz="2200" i="1" dirty="0">
                <a:solidFill>
                  <a:schemeClr val="accent1"/>
                </a:solidFill>
              </a:rPr>
              <a:t>scatterplot</a:t>
            </a:r>
            <a:r>
              <a:rPr lang="en" sz="2200" i="1" dirty="0"/>
              <a:t> </a:t>
            </a:r>
            <a:r>
              <a:rPr lang="en" sz="2200" dirty="0"/>
              <a:t>below shows the relationship between HS graduate rate in all 50 US states and DC and the percent of residents who live below the poverty line</a:t>
            </a:r>
            <a:br>
              <a:rPr lang="en" sz="2200" dirty="0"/>
            </a:br>
            <a:r>
              <a:rPr lang="en" sz="2200" dirty="0"/>
              <a:t>(income below $23,050 for a family of 4 in 2012).</a:t>
            </a:r>
            <a:endParaRPr sz="2200" dirty="0"/>
          </a:p>
        </p:txBody>
      </p:sp>
      <p:pic>
        <p:nvPicPr>
          <p:cNvPr id="98" name="Google Shape;98;p22"/>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flipH="1">
            <a:off x="6839000" y="2992825"/>
            <a:ext cx="3321000" cy="3714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solidFill>
                  <a:schemeClr val="accent1"/>
                </a:solidFill>
              </a:rPr>
              <a:t>Response variable?</a:t>
            </a:r>
            <a:endParaRPr sz="2200" dirty="0">
              <a:solidFill>
                <a:schemeClr val="accent1"/>
              </a:solidFill>
            </a:endParaRPr>
          </a:p>
          <a:p>
            <a:pPr marL="0" indent="0">
              <a:lnSpc>
                <a:spcPct val="115000"/>
              </a:lnSpc>
              <a:spcBef>
                <a:spcPts val="0"/>
              </a:spcBef>
              <a:buClr>
                <a:schemeClr val="dk1"/>
              </a:buClr>
              <a:buSzPts val="1100"/>
              <a:buNone/>
            </a:pPr>
            <a:r>
              <a:rPr lang="en" sz="2200" dirty="0"/>
              <a:t> </a:t>
            </a:r>
            <a:r>
              <a:rPr lang="en" sz="2200" i="1" dirty="0"/>
              <a:t>% in poverty</a:t>
            </a:r>
            <a:endParaRPr sz="2200" i="1" dirty="0"/>
          </a:p>
          <a:p>
            <a:pPr marL="0" indent="0">
              <a:lnSpc>
                <a:spcPct val="115000"/>
              </a:lnSpc>
              <a:spcBef>
                <a:spcPts val="1000"/>
              </a:spcBef>
              <a:buClr>
                <a:schemeClr val="dk1"/>
              </a:buClr>
              <a:buSzPts val="1100"/>
              <a:buNone/>
            </a:pPr>
            <a:r>
              <a:rPr lang="en" sz="2200" dirty="0">
                <a:solidFill>
                  <a:schemeClr val="accent1"/>
                </a:solidFill>
              </a:rPr>
              <a:t>Explanatory variable?</a:t>
            </a:r>
            <a:endParaRPr sz="2200" dirty="0">
              <a:solidFill>
                <a:schemeClr val="accent1"/>
              </a:solidFill>
            </a:endParaRPr>
          </a:p>
          <a:p>
            <a:pPr marL="0" indent="0">
              <a:lnSpc>
                <a:spcPct val="115000"/>
              </a:lnSpc>
              <a:spcBef>
                <a:spcPts val="0"/>
              </a:spcBef>
              <a:buClr>
                <a:schemeClr val="dk1"/>
              </a:buClr>
              <a:buSzPts val="1100"/>
              <a:buNone/>
            </a:pPr>
            <a:r>
              <a:rPr lang="en" sz="2200" dirty="0"/>
              <a:t> </a:t>
            </a:r>
            <a:r>
              <a:rPr lang="en" sz="2200" i="1" dirty="0"/>
              <a:t>% HS grad</a:t>
            </a:r>
            <a:endParaRPr sz="2200" i="1" dirty="0"/>
          </a:p>
          <a:p>
            <a:pPr marL="0" indent="0">
              <a:lnSpc>
                <a:spcPct val="115000"/>
              </a:lnSpc>
              <a:spcBef>
                <a:spcPts val="1000"/>
              </a:spcBef>
              <a:buClr>
                <a:schemeClr val="dk1"/>
              </a:buClr>
              <a:buSzPts val="1100"/>
              <a:buNone/>
            </a:pPr>
            <a:r>
              <a:rPr lang="en" sz="2200" dirty="0">
                <a:solidFill>
                  <a:schemeClr val="accent1"/>
                </a:solidFill>
              </a:rPr>
              <a:t>Relationship?</a:t>
            </a:r>
            <a:endParaRPr sz="2200" dirty="0">
              <a:solidFill>
                <a:schemeClr val="accent1"/>
              </a:solidFill>
            </a:endParaRPr>
          </a:p>
          <a:p>
            <a:pPr marL="0" indent="0">
              <a:lnSpc>
                <a:spcPct val="115000"/>
              </a:lnSpc>
              <a:spcBef>
                <a:spcPts val="0"/>
              </a:spcBef>
              <a:buNone/>
            </a:pPr>
            <a:r>
              <a:rPr lang="en" sz="2200" i="1" dirty="0"/>
              <a:t> linear</a:t>
            </a:r>
            <a:endParaRPr sz="2200" i="1" dirty="0"/>
          </a:p>
        </p:txBody>
      </p:sp>
      <p:sp>
        <p:nvSpPr>
          <p:cNvPr id="104" name="Google Shape;104;p23"/>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
        <p:nvSpPr>
          <p:cNvPr id="105" name="Google Shape;105;p23"/>
          <p:cNvSpPr txBox="1">
            <a:spLocks noGrp="1"/>
          </p:cNvSpPr>
          <p:nvPr>
            <p:ph type="body" idx="1"/>
          </p:nvPr>
        </p:nvSpPr>
        <p:spPr>
          <a:xfrm flipH="1">
            <a:off x="1981075" y="1305775"/>
            <a:ext cx="7822200" cy="19356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a:t>
            </a:r>
            <a:r>
              <a:rPr lang="en" sz="2200" i="1">
                <a:solidFill>
                  <a:schemeClr val="accent1"/>
                </a:solidFill>
              </a:rPr>
              <a:t>scatterplot</a:t>
            </a:r>
            <a:r>
              <a:rPr lang="en" sz="2200" i="1"/>
              <a:t> </a:t>
            </a:r>
            <a:r>
              <a:rPr lang="en" sz="2200"/>
              <a:t>below shows the relationship between HS graduate rate in all 50 US states and DC and the percent of residents who live below the poverty line</a:t>
            </a:r>
            <a:br>
              <a:rPr lang="en" sz="2200"/>
            </a:br>
            <a:r>
              <a:rPr lang="en" sz="2200"/>
              <a:t>(income below $23,050 for a family of 4 in 2012).</a:t>
            </a:r>
            <a:endParaRPr sz="2200"/>
          </a:p>
        </p:txBody>
      </p:sp>
      <p:pic>
        <p:nvPicPr>
          <p:cNvPr id="106" name="Google Shape;106;p23"/>
          <p:cNvPicPr preferRelativeResize="0"/>
          <p:nvPr/>
        </p:nvPicPr>
        <p:blipFill>
          <a:blip r:embed="rId3">
            <a:alphaModFix/>
          </a:blip>
          <a:stretch>
            <a:fillRect/>
          </a:stretch>
        </p:blipFill>
        <p:spPr>
          <a:xfrm>
            <a:off x="1917425" y="2992750"/>
            <a:ext cx="4857750" cy="3714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1" name="Google Shape;111;p24"/>
              <p:cNvSpPr txBox="1">
                <a:spLocks noGrp="1"/>
              </p:cNvSpPr>
              <p:nvPr>
                <p:ph type="body" idx="1"/>
              </p:nvPr>
            </p:nvSpPr>
            <p:spPr>
              <a:xfrm flipH="1">
                <a:off x="1981075" y="1305775"/>
                <a:ext cx="7822200" cy="4147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US" sz="2200" dirty="0"/>
                  <a:t>The linear model for predicting poverty from high school graduation rate in the US is</a:t>
                </a:r>
              </a:p>
              <a:p>
                <a:pPr marL="0" indent="0">
                  <a:lnSpc>
                    <a:spcPct val="115000"/>
                  </a:lnSpc>
                  <a:spcBef>
                    <a:spcPts val="0"/>
                  </a:spcBef>
                  <a:buClr>
                    <a:schemeClr val="dk1"/>
                  </a:buClr>
                  <a:buSzPts val="1100"/>
                  <a:buNone/>
                </a:pPr>
                <a:endParaRPr lang="en-US" sz="2200" b="0" i="1" dirty="0">
                  <a:latin typeface="Cambria Math" panose="02040503050406030204" pitchFamily="18" charset="0"/>
                </a:endParaRPr>
              </a:p>
              <a:p>
                <a:pPr marL="0" indent="0">
                  <a:lnSpc>
                    <a:spcPct val="115000"/>
                  </a:lnSpc>
                  <a:spcBef>
                    <a:spcPts val="0"/>
                  </a:spcBef>
                  <a:buClr>
                    <a:schemeClr val="dk1"/>
                  </a:buClr>
                  <a:buSzPts val="1100"/>
                  <a:buNone/>
                </a:pPr>
                <a14:m>
                  <m:oMathPara xmlns:m="http://schemas.openxmlformats.org/officeDocument/2006/math">
                    <m:oMathParaPr>
                      <m:jc m:val="centerGroup"/>
                    </m:oMathParaPr>
                    <m:oMath xmlns:m="http://schemas.openxmlformats.org/officeDocument/2006/math">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𝑝𝑜𝑣𝑒𝑟𝑡𝑦</m:t>
                          </m:r>
                        </m:e>
                      </m:acc>
                      <m:r>
                        <a:rPr lang="en-US" sz="220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𝛽</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𝛽</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r>
                        <a:rPr lang="en-US" sz="2200" b="0" i="1" smtClean="0">
                          <a:latin typeface="Cambria Math" panose="02040503050406030204" pitchFamily="18" charset="0"/>
                        </a:rPr>
                        <m:t>𝐻</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𝑔𝑟𝑎𝑑</m:t>
                          </m:r>
                        </m:sub>
                      </m:sSub>
                    </m:oMath>
                  </m:oMathPara>
                </a14:m>
                <a:endParaRPr lang="ar-AE" sz="2200" dirty="0"/>
              </a:p>
              <a:p>
                <a:pPr marL="0" indent="0">
                  <a:lnSpc>
                    <a:spcPct val="115000"/>
                  </a:lnSpc>
                  <a:spcBef>
                    <a:spcPts val="0"/>
                  </a:spcBef>
                  <a:buNone/>
                </a:pPr>
                <a:endParaRPr lang="ar-AE" sz="2200" dirty="0"/>
              </a:p>
              <a:p>
                <a:pPr marL="0" indent="0">
                  <a:lnSpc>
                    <a:spcPct val="115000"/>
                  </a:lnSpc>
                  <a:spcBef>
                    <a:spcPts val="0"/>
                  </a:spcBef>
                  <a:buNone/>
                </a:pPr>
                <a:endParaRPr lang="ar-AE" sz="2200" dirty="0"/>
              </a:p>
              <a:p>
                <a:pPr marL="0" indent="0">
                  <a:lnSpc>
                    <a:spcPct val="115000"/>
                  </a:lnSpc>
                  <a:spcBef>
                    <a:spcPts val="0"/>
                  </a:spcBef>
                  <a:buNone/>
                </a:pPr>
                <a:r>
                  <a:rPr lang="en-US" sz="2200" dirty="0"/>
                  <a:t>The "hat" is used to signify that this is an estimate.</a:t>
                </a:r>
                <a:endParaRPr sz="2200" dirty="0"/>
              </a:p>
            </p:txBody>
          </p:sp>
        </mc:Choice>
        <mc:Fallback xmlns="">
          <p:sp>
            <p:nvSpPr>
              <p:cNvPr id="111" name="Google Shape;111;p24"/>
              <p:cNvSpPr txBox="1">
                <a:spLocks noGrp="1" noRot="1" noChangeAspect="1" noMove="1" noResize="1" noEditPoints="1" noAdjustHandles="1" noChangeArrowheads="1" noChangeShapeType="1" noTextEdit="1"/>
              </p:cNvSpPr>
              <p:nvPr>
                <p:ph type="body" idx="1"/>
              </p:nvPr>
            </p:nvSpPr>
            <p:spPr>
              <a:xfrm flipH="1">
                <a:off x="1981075" y="1305775"/>
                <a:ext cx="7822200" cy="4147200"/>
              </a:xfrm>
              <a:prstGeom prst="rect">
                <a:avLst/>
              </a:prstGeom>
              <a:blipFill>
                <a:blip r:embed="rId3"/>
                <a:stretch>
                  <a:fillRect l="-1013"/>
                </a:stretch>
              </a:blipFill>
            </p:spPr>
            <p:txBody>
              <a:bodyPr/>
              <a:lstStyle/>
              <a:p>
                <a:r>
                  <a:rPr lang="en-US">
                    <a:noFill/>
                  </a:rPr>
                  <a:t> </a:t>
                </a:r>
              </a:p>
            </p:txBody>
          </p:sp>
        </mc:Fallback>
      </mc:AlternateContent>
      <p:sp>
        <p:nvSpPr>
          <p:cNvPr id="112" name="Google Shape;112;p24"/>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sp>
        <p:nvSpPr>
          <p:cNvPr id="118" name="Google Shape;118;p25"/>
          <p:cNvSpPr txBox="1">
            <a:spLocks noGrp="1"/>
          </p:cNvSpPr>
          <p:nvPr>
            <p:ph type="body" idx="1"/>
          </p:nvPr>
        </p:nvSpPr>
        <p:spPr>
          <a:xfrm flipH="1">
            <a:off x="1981075" y="1305775"/>
            <a:ext cx="7822200" cy="4147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t>The linear model for predicting poverty from high school graduation rate in the US is</a:t>
            </a:r>
            <a:endParaRPr sz="2200" dirty="0"/>
          </a:p>
          <a:p>
            <a:pPr marL="0" indent="0">
              <a:lnSpc>
                <a:spcPct val="115000"/>
              </a:lnSpc>
              <a:spcBef>
                <a:spcPts val="0"/>
              </a:spcBef>
              <a:buNone/>
            </a:pPr>
            <a:endParaRPr sz="2200" dirty="0"/>
          </a:p>
          <a:p>
            <a:pPr marL="0" indent="0">
              <a:lnSpc>
                <a:spcPct val="115000"/>
              </a:lnSpc>
              <a:spcBef>
                <a:spcPts val="0"/>
              </a:spcBef>
              <a:buNone/>
            </a:pPr>
            <a:endParaRPr sz="2200" dirty="0"/>
          </a:p>
          <a:p>
            <a:pPr marL="0" indent="0">
              <a:lnSpc>
                <a:spcPct val="115000"/>
              </a:lnSpc>
              <a:spcBef>
                <a:spcPts val="0"/>
              </a:spcBef>
              <a:buNone/>
            </a:pPr>
            <a:r>
              <a:rPr lang="en" sz="2200" dirty="0"/>
              <a:t>The "hat" is used to signify that this is an estimate.</a:t>
            </a:r>
            <a:endParaRPr sz="2200" dirty="0"/>
          </a:p>
          <a:p>
            <a:pPr marL="0" indent="0">
              <a:lnSpc>
                <a:spcPct val="115000"/>
              </a:lnSpc>
              <a:spcBef>
                <a:spcPts val="0"/>
              </a:spcBef>
              <a:buNone/>
            </a:pPr>
            <a:endParaRPr sz="2200" dirty="0"/>
          </a:p>
          <a:p>
            <a:pPr marL="0" indent="0">
              <a:lnSpc>
                <a:spcPct val="115000"/>
              </a:lnSpc>
              <a:spcBef>
                <a:spcPts val="0"/>
              </a:spcBef>
              <a:buNone/>
            </a:pPr>
            <a:r>
              <a:rPr lang="en" sz="2200" dirty="0">
                <a:solidFill>
                  <a:srgbClr val="3D85C6"/>
                </a:solidFill>
              </a:rPr>
              <a:t>The high school graduate rate in Georgia is 85.1%. What poverty level does the model predict for this state?</a:t>
            </a:r>
            <a:endParaRPr sz="2200" dirty="0">
              <a:solidFill>
                <a:srgbClr val="3D85C6"/>
              </a:solidFill>
            </a:endParaRPr>
          </a:p>
          <a:p>
            <a:pPr marL="0" indent="0">
              <a:lnSpc>
                <a:spcPct val="115000"/>
              </a:lnSpc>
              <a:spcBef>
                <a:spcPts val="0"/>
              </a:spcBef>
              <a:buNone/>
            </a:pPr>
            <a:endParaRPr sz="2200" dirty="0"/>
          </a:p>
          <a:p>
            <a:pPr marL="914400" indent="457200">
              <a:lnSpc>
                <a:spcPct val="115000"/>
              </a:lnSpc>
              <a:spcBef>
                <a:spcPts val="0"/>
              </a:spcBef>
              <a:buNone/>
            </a:pPr>
            <a:r>
              <a:rPr lang="en" sz="2200" dirty="0"/>
              <a:t>64.78 − 0.62 x 85.1 = 12.018</a:t>
            </a:r>
            <a:endParaRPr sz="2200" dirty="0"/>
          </a:p>
        </p:txBody>
      </p:sp>
      <p:sp>
        <p:nvSpPr>
          <p:cNvPr id="119" name="Google Shape;119;p25"/>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Poverty vs. HS graduate rate</a:t>
            </a:r>
            <a:endParaRPr baseline="30000">
              <a:solidFill>
                <a:schemeClr val="accent1"/>
              </a:solidFill>
            </a:endParaRPr>
          </a:p>
        </p:txBody>
      </p:sp>
      <p:pic>
        <p:nvPicPr>
          <p:cNvPr id="120" name="Google Shape;120;p25"/>
          <p:cNvPicPr preferRelativeResize="0"/>
          <p:nvPr/>
        </p:nvPicPr>
        <p:blipFill>
          <a:blip r:embed="rId3">
            <a:alphaModFix/>
          </a:blip>
          <a:stretch>
            <a:fillRect/>
          </a:stretch>
        </p:blipFill>
        <p:spPr>
          <a:xfrm>
            <a:off x="3257800" y="2336351"/>
            <a:ext cx="4073124" cy="52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25A7-034E-B194-3F09-9AAFF595357A}"/>
              </a:ext>
            </a:extLst>
          </p:cNvPr>
          <p:cNvSpPr>
            <a:spLocks noGrp="1"/>
          </p:cNvSpPr>
          <p:nvPr>
            <p:ph type="title"/>
          </p:nvPr>
        </p:nvSpPr>
        <p:spPr/>
        <p:txBody>
          <a:bodyPr/>
          <a:lstStyle/>
          <a:p>
            <a:r>
              <a:rPr lang="en-US" dirty="0"/>
              <a:t>Covariance and 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600AD3-6DA4-20D2-AD5E-143C2C6A9D9E}"/>
                  </a:ext>
                </a:extLst>
              </p:cNvPr>
              <p:cNvSpPr>
                <a:spLocks noGrp="1"/>
              </p:cNvSpPr>
              <p:nvPr>
                <p:ph idx="1"/>
              </p:nvPr>
            </p:nvSpPr>
            <p:spPr>
              <a:xfrm>
                <a:off x="993058" y="1414914"/>
                <a:ext cx="10360742" cy="4762049"/>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𝐶𝑜𝑣</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e>
                      </m:d>
                      <m:r>
                        <a:rPr lang="en-US" b="0" i="1" smtClean="0">
                          <a:latin typeface="Cambria Math" panose="02040503050406030204" pitchFamily="18" charset="0"/>
                        </a:rPr>
                        <m:t>= </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e>
                          </m:d>
                        </m:e>
                      </m:d>
                      <m:r>
                        <a:rPr lang="en-US" b="0" i="1" smtClean="0">
                          <a:latin typeface="Cambria Math" panose="02040503050406030204" pitchFamily="18" charset="0"/>
                        </a:rPr>
                        <m:t>=  </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m:oMathPara>
                </a14:m>
                <a:endParaRPr lang="en-US" dirty="0"/>
              </a:p>
              <a:p>
                <a:pPr marL="0" indent="0">
                  <a:buNone/>
                </a:pPr>
                <a:endParaRPr lang="en-US" dirty="0"/>
              </a:p>
              <a:p>
                <a:r>
                  <a:rPr lang="en-US" dirty="0"/>
                  <a:t>Captures the degree to which X and Y vary together</a:t>
                </a:r>
              </a:p>
              <a:p>
                <a:r>
                  <a:rPr lang="en-US" dirty="0"/>
                  <a:t>Large covariance: X’s and Y’s are far away from their mean together.</a:t>
                </a:r>
              </a:p>
              <a:p>
                <a:r>
                  <a:rPr lang="en-US" dirty="0"/>
                  <a:t>Are influenced by the magnitude of X and Y </a:t>
                </a:r>
              </a:p>
              <a:p>
                <a:pPr lvl="1"/>
                <a:r>
                  <a:rPr lang="en-US" dirty="0"/>
                  <a:t>Consider heights measured in inches vs centimeters vs meters.</a:t>
                </a:r>
              </a:p>
              <a:p>
                <a:pPr marL="0" lvl="1" indent="0">
                  <a:buNone/>
                </a:pPr>
                <a:endParaRPr lang="en-US" dirty="0"/>
              </a:p>
              <a:p>
                <a:pPr marL="0" lvl="1" indent="0">
                  <a:buNone/>
                </a:pPr>
                <a:r>
                  <a:rPr lang="en-US" dirty="0"/>
                  <a:t>Correlation: </a:t>
                </a:r>
                <a14:m>
                  <m:oMath xmlns:m="http://schemas.openxmlformats.org/officeDocument/2006/math">
                    <m:r>
                      <m:rPr>
                        <m:sty m:val="p"/>
                      </m:rPr>
                      <a:rPr lang="en-US" b="0" i="0" smtClean="0">
                        <a:latin typeface="Cambria Math" panose="02040503050406030204" pitchFamily="18" charset="0"/>
                      </a:rPr>
                      <m:t>r</m:t>
                    </m:r>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𝐶𝑜𝑣</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r>
                          <a:rPr lang="en-US" b="0" i="1" smtClean="0">
                            <a:latin typeface="Cambria Math" panose="02040503050406030204" pitchFamily="18" charset="0"/>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𝑋</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𝑌</m:t>
                            </m:r>
                          </m:sub>
                        </m:sSub>
                      </m:den>
                    </m:f>
                  </m:oMath>
                </a14:m>
                <a:endParaRPr lang="en-US" dirty="0"/>
              </a:p>
              <a:p>
                <a:pPr lvl="1"/>
                <a:endParaRPr lang="en-US" dirty="0"/>
              </a:p>
              <a:p>
                <a:pPr marL="457200" lvl="1"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B600AD3-6DA4-20D2-AD5E-143C2C6A9D9E}"/>
                  </a:ext>
                </a:extLst>
              </p:cNvPr>
              <p:cNvSpPr>
                <a:spLocks noGrp="1" noRot="1" noChangeAspect="1" noMove="1" noResize="1" noEditPoints="1" noAdjustHandles="1" noChangeArrowheads="1" noChangeShapeType="1" noTextEdit="1"/>
              </p:cNvSpPr>
              <p:nvPr>
                <p:ph idx="1"/>
              </p:nvPr>
            </p:nvSpPr>
            <p:spPr>
              <a:xfrm>
                <a:off x="993058" y="1414914"/>
                <a:ext cx="10360742" cy="4762049"/>
              </a:xfrm>
              <a:blipFill>
                <a:blip r:embed="rId2"/>
                <a:stretch>
                  <a:fillRect l="-1059"/>
                </a:stretch>
              </a:blipFill>
            </p:spPr>
            <p:txBody>
              <a:bodyPr/>
              <a:lstStyle/>
              <a:p>
                <a:r>
                  <a:rPr lang="en-US">
                    <a:noFill/>
                  </a:rPr>
                  <a:t> </a:t>
                </a:r>
              </a:p>
            </p:txBody>
          </p:sp>
        </mc:Fallback>
      </mc:AlternateContent>
    </p:spTree>
    <p:extLst>
      <p:ext uri="{BB962C8B-B14F-4D97-AF65-F5344CB8AC3E}">
        <p14:creationId xmlns:p14="http://schemas.microsoft.com/office/powerpoint/2010/main" val="160193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Eyeballing the line</a:t>
            </a:r>
            <a:endParaRPr baseline="30000">
              <a:solidFill>
                <a:schemeClr val="accent1"/>
              </a:solidFill>
            </a:endParaRPr>
          </a:p>
        </p:txBody>
      </p:sp>
      <p:sp>
        <p:nvSpPr>
          <p:cNvPr id="126" name="Google Shape;126;p26"/>
          <p:cNvSpPr txBox="1">
            <a:spLocks noGrp="1"/>
          </p:cNvSpPr>
          <p:nvPr>
            <p:ph type="body" idx="1"/>
          </p:nvPr>
        </p:nvSpPr>
        <p:spPr>
          <a:xfrm flipH="1">
            <a:off x="1980900" y="1305775"/>
            <a:ext cx="2654700" cy="4542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t>Which of the following appears to be the line that best fits the linear relationship between % in poverty and % HS grad? Choose one.</a:t>
            </a:r>
            <a:endParaRPr sz="2200" dirty="0"/>
          </a:p>
          <a:p>
            <a:pPr marL="0" indent="0">
              <a:lnSpc>
                <a:spcPct val="115000"/>
              </a:lnSpc>
              <a:spcBef>
                <a:spcPts val="0"/>
              </a:spcBef>
              <a:buNone/>
            </a:pPr>
            <a:endParaRPr sz="2200" dirty="0"/>
          </a:p>
          <a:p>
            <a:pPr marL="0" indent="0">
              <a:lnSpc>
                <a:spcPct val="115000"/>
              </a:lnSpc>
              <a:spcBef>
                <a:spcPts val="0"/>
              </a:spcBef>
              <a:buNone/>
            </a:pPr>
            <a:endParaRPr sz="2200" dirty="0"/>
          </a:p>
        </p:txBody>
      </p:sp>
      <p:pic>
        <p:nvPicPr>
          <p:cNvPr id="127" name="Google Shape;127;p26"/>
          <p:cNvPicPr preferRelativeResize="0"/>
          <p:nvPr/>
        </p:nvPicPr>
        <p:blipFill>
          <a:blip r:embed="rId3">
            <a:alphaModFix/>
          </a:blip>
          <a:stretch>
            <a:fillRect/>
          </a:stretch>
        </p:blipFill>
        <p:spPr>
          <a:xfrm>
            <a:off x="4862901" y="1305775"/>
            <a:ext cx="5347899" cy="48920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Residuals</a:t>
            </a:r>
            <a:endParaRPr baseline="30000">
              <a:solidFill>
                <a:schemeClr val="accent1"/>
              </a:solidFill>
            </a:endParaRPr>
          </a:p>
        </p:txBody>
      </p:sp>
      <p:sp>
        <p:nvSpPr>
          <p:cNvPr id="140" name="Google Shape;140;p28"/>
          <p:cNvSpPr txBox="1">
            <a:spLocks noGrp="1"/>
          </p:cNvSpPr>
          <p:nvPr>
            <p:ph type="body" idx="1"/>
          </p:nvPr>
        </p:nvSpPr>
        <p:spPr>
          <a:xfrm flipH="1">
            <a:off x="1981075" y="1305775"/>
            <a:ext cx="7822200" cy="15054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b="1"/>
              <a:t>Residuals</a:t>
            </a:r>
            <a:r>
              <a:rPr lang="en" sz="2200"/>
              <a:t> are the leftovers from the model fit:</a:t>
            </a:r>
            <a:endParaRPr sz="2200"/>
          </a:p>
          <a:p>
            <a:pPr marL="1371600" indent="457200">
              <a:lnSpc>
                <a:spcPct val="115000"/>
              </a:lnSpc>
              <a:spcBef>
                <a:spcPts val="0"/>
              </a:spcBef>
              <a:buNone/>
            </a:pPr>
            <a:r>
              <a:rPr lang="en" sz="2200"/>
              <a:t>Data = Fit + Residual</a:t>
            </a:r>
            <a:endParaRPr sz="2200"/>
          </a:p>
          <a:p>
            <a:pPr marL="0" indent="0">
              <a:lnSpc>
                <a:spcPct val="115000"/>
              </a:lnSpc>
              <a:spcBef>
                <a:spcPts val="0"/>
              </a:spcBef>
              <a:buClr>
                <a:schemeClr val="dk1"/>
              </a:buClr>
              <a:buSzPts val="1100"/>
              <a:buNone/>
            </a:pPr>
            <a:endParaRPr sz="2200"/>
          </a:p>
          <a:p>
            <a:pPr marL="0" indent="0">
              <a:lnSpc>
                <a:spcPct val="115000"/>
              </a:lnSpc>
              <a:spcBef>
                <a:spcPts val="0"/>
              </a:spcBef>
              <a:buNone/>
            </a:pPr>
            <a:endParaRPr sz="2200"/>
          </a:p>
          <a:p>
            <a:pPr marL="0" indent="0">
              <a:lnSpc>
                <a:spcPct val="115000"/>
              </a:lnSpc>
              <a:spcBef>
                <a:spcPts val="0"/>
              </a:spcBef>
              <a:buNone/>
            </a:pPr>
            <a:endParaRPr sz="2200"/>
          </a:p>
        </p:txBody>
      </p:sp>
      <p:pic>
        <p:nvPicPr>
          <p:cNvPr id="141" name="Google Shape;141;p28"/>
          <p:cNvPicPr preferRelativeResize="0"/>
          <p:nvPr/>
        </p:nvPicPr>
        <p:blipFill>
          <a:blip r:embed="rId3">
            <a:alphaModFix/>
          </a:blip>
          <a:stretch>
            <a:fillRect/>
          </a:stretch>
        </p:blipFill>
        <p:spPr>
          <a:xfrm>
            <a:off x="2433175" y="2210276"/>
            <a:ext cx="5650402" cy="43555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Residuals (cont.)</a:t>
            </a:r>
            <a:endParaRPr baseline="30000">
              <a:solidFill>
                <a:schemeClr val="accent1"/>
              </a:solidFill>
            </a:endParaRPr>
          </a:p>
        </p:txBody>
      </p:sp>
      <p:sp>
        <p:nvSpPr>
          <p:cNvPr id="147" name="Google Shape;147;p29"/>
          <p:cNvSpPr txBox="1">
            <a:spLocks noGrp="1"/>
          </p:cNvSpPr>
          <p:nvPr>
            <p:ph type="body" idx="1"/>
          </p:nvPr>
        </p:nvSpPr>
        <p:spPr>
          <a:xfrm flipH="1">
            <a:off x="1981075" y="1305775"/>
            <a:ext cx="7822200" cy="10584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Residual is the difference between the observed (y</a:t>
            </a:r>
            <a:r>
              <a:rPr lang="en" sz="2200" baseline="-25000"/>
              <a:t>i</a:t>
            </a:r>
            <a:r>
              <a:rPr lang="en" sz="2200"/>
              <a:t>) and predicted ŷ</a:t>
            </a:r>
            <a:r>
              <a:rPr lang="en" sz="2200" baseline="-25000"/>
              <a:t>i</a:t>
            </a:r>
            <a:r>
              <a:rPr lang="en" sz="2200"/>
              <a:t>.</a:t>
            </a:r>
            <a:endParaRPr sz="2200"/>
          </a:p>
        </p:txBody>
      </p:sp>
      <p:pic>
        <p:nvPicPr>
          <p:cNvPr id="148" name="Google Shape;148;p29"/>
          <p:cNvPicPr preferRelativeResize="0"/>
          <p:nvPr/>
        </p:nvPicPr>
        <p:blipFill>
          <a:blip r:embed="rId3">
            <a:alphaModFix/>
          </a:blip>
          <a:stretch>
            <a:fillRect/>
          </a:stretch>
        </p:blipFill>
        <p:spPr>
          <a:xfrm>
            <a:off x="4249226" y="2081475"/>
            <a:ext cx="1806199" cy="598500"/>
          </a:xfrm>
          <a:prstGeom prst="rect">
            <a:avLst/>
          </a:prstGeom>
          <a:noFill/>
          <a:ln>
            <a:noFill/>
          </a:ln>
        </p:spPr>
      </p:pic>
      <p:pic>
        <p:nvPicPr>
          <p:cNvPr id="149" name="Google Shape;149;p29"/>
          <p:cNvPicPr preferRelativeResize="0"/>
          <p:nvPr/>
        </p:nvPicPr>
        <p:blipFill>
          <a:blip r:embed="rId4">
            <a:alphaModFix/>
          </a:blip>
          <a:stretch>
            <a:fillRect/>
          </a:stretch>
        </p:blipFill>
        <p:spPr>
          <a:xfrm>
            <a:off x="1981200" y="2850851"/>
            <a:ext cx="4560998" cy="3549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flipH="1">
            <a:off x="7082050" y="2793025"/>
            <a:ext cx="2774700" cy="314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 living in poverty in DC is 5.44% more than predicted.</a:t>
            </a:r>
            <a:endParaRPr sz="2200"/>
          </a:p>
        </p:txBody>
      </p:sp>
      <p:sp>
        <p:nvSpPr>
          <p:cNvPr id="155" name="Google Shape;155;p3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Residuals (cont.)</a:t>
            </a:r>
            <a:endParaRPr baseline="30000">
              <a:solidFill>
                <a:schemeClr val="accent1"/>
              </a:solidFill>
            </a:endParaRPr>
          </a:p>
        </p:txBody>
      </p:sp>
      <p:sp>
        <p:nvSpPr>
          <p:cNvPr id="156" name="Google Shape;156;p30"/>
          <p:cNvSpPr txBox="1">
            <a:spLocks noGrp="1"/>
          </p:cNvSpPr>
          <p:nvPr>
            <p:ph type="body" idx="1"/>
          </p:nvPr>
        </p:nvSpPr>
        <p:spPr>
          <a:xfrm flipH="1">
            <a:off x="1981075" y="1305775"/>
            <a:ext cx="7822200" cy="10584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Residual is the difference between the observed (y</a:t>
            </a:r>
            <a:r>
              <a:rPr lang="en" sz="2200" baseline="-25000"/>
              <a:t>i</a:t>
            </a:r>
            <a:r>
              <a:rPr lang="en" sz="2200"/>
              <a:t>) and predicted ŷ</a:t>
            </a:r>
            <a:r>
              <a:rPr lang="en" sz="2200" baseline="-25000"/>
              <a:t>i</a:t>
            </a:r>
            <a:r>
              <a:rPr lang="en" sz="2200"/>
              <a:t>.</a:t>
            </a:r>
            <a:endParaRPr sz="2200"/>
          </a:p>
        </p:txBody>
      </p:sp>
      <p:pic>
        <p:nvPicPr>
          <p:cNvPr id="157" name="Google Shape;157;p30"/>
          <p:cNvPicPr preferRelativeResize="0"/>
          <p:nvPr/>
        </p:nvPicPr>
        <p:blipFill>
          <a:blip r:embed="rId3">
            <a:alphaModFix/>
          </a:blip>
          <a:stretch>
            <a:fillRect/>
          </a:stretch>
        </p:blipFill>
        <p:spPr>
          <a:xfrm>
            <a:off x="4249226" y="2081475"/>
            <a:ext cx="1806199" cy="598500"/>
          </a:xfrm>
          <a:prstGeom prst="rect">
            <a:avLst/>
          </a:prstGeom>
          <a:noFill/>
          <a:ln>
            <a:noFill/>
          </a:ln>
        </p:spPr>
      </p:pic>
      <p:pic>
        <p:nvPicPr>
          <p:cNvPr id="158" name="Google Shape;158;p30"/>
          <p:cNvPicPr preferRelativeResize="0"/>
          <p:nvPr/>
        </p:nvPicPr>
        <p:blipFill>
          <a:blip r:embed="rId4">
            <a:alphaModFix/>
          </a:blip>
          <a:stretch>
            <a:fillRect/>
          </a:stretch>
        </p:blipFill>
        <p:spPr>
          <a:xfrm>
            <a:off x="1981200" y="2850851"/>
            <a:ext cx="4560998" cy="3549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Residuals (cont.)</a:t>
            </a:r>
            <a:endParaRPr baseline="30000">
              <a:solidFill>
                <a:schemeClr val="accent1"/>
              </a:solidFill>
            </a:endParaRPr>
          </a:p>
        </p:txBody>
      </p:sp>
      <p:sp>
        <p:nvSpPr>
          <p:cNvPr id="164" name="Google Shape;164;p31"/>
          <p:cNvSpPr txBox="1">
            <a:spLocks noGrp="1"/>
          </p:cNvSpPr>
          <p:nvPr>
            <p:ph type="body" idx="1"/>
          </p:nvPr>
        </p:nvSpPr>
        <p:spPr>
          <a:xfrm flipH="1">
            <a:off x="1981075" y="1305775"/>
            <a:ext cx="7822200" cy="10584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Residual is the difference between the observed (y</a:t>
            </a:r>
            <a:r>
              <a:rPr lang="en" sz="2200" baseline="-25000"/>
              <a:t>i</a:t>
            </a:r>
            <a:r>
              <a:rPr lang="en" sz="2200"/>
              <a:t>) and predicted ŷ</a:t>
            </a:r>
            <a:r>
              <a:rPr lang="en" sz="2200" baseline="-25000"/>
              <a:t>i</a:t>
            </a:r>
            <a:r>
              <a:rPr lang="en" sz="2200"/>
              <a:t>.</a:t>
            </a:r>
            <a:endParaRPr sz="2200"/>
          </a:p>
        </p:txBody>
      </p:sp>
      <p:pic>
        <p:nvPicPr>
          <p:cNvPr id="165" name="Google Shape;165;p31"/>
          <p:cNvPicPr preferRelativeResize="0"/>
          <p:nvPr/>
        </p:nvPicPr>
        <p:blipFill>
          <a:blip r:embed="rId3">
            <a:alphaModFix/>
          </a:blip>
          <a:stretch>
            <a:fillRect/>
          </a:stretch>
        </p:blipFill>
        <p:spPr>
          <a:xfrm>
            <a:off x="4249226" y="2081475"/>
            <a:ext cx="1806199" cy="598500"/>
          </a:xfrm>
          <a:prstGeom prst="rect">
            <a:avLst/>
          </a:prstGeom>
          <a:noFill/>
          <a:ln>
            <a:noFill/>
          </a:ln>
        </p:spPr>
      </p:pic>
      <p:pic>
        <p:nvPicPr>
          <p:cNvPr id="166" name="Google Shape;166;p31"/>
          <p:cNvPicPr preferRelativeResize="0"/>
          <p:nvPr/>
        </p:nvPicPr>
        <p:blipFill>
          <a:blip r:embed="rId4">
            <a:alphaModFix/>
          </a:blip>
          <a:stretch>
            <a:fillRect/>
          </a:stretch>
        </p:blipFill>
        <p:spPr>
          <a:xfrm>
            <a:off x="1981200" y="2850851"/>
            <a:ext cx="4560998" cy="3549325"/>
          </a:xfrm>
          <a:prstGeom prst="rect">
            <a:avLst/>
          </a:prstGeom>
          <a:noFill/>
          <a:ln>
            <a:noFill/>
          </a:ln>
        </p:spPr>
      </p:pic>
      <p:sp>
        <p:nvSpPr>
          <p:cNvPr id="167" name="Google Shape;167;p31"/>
          <p:cNvSpPr txBox="1">
            <a:spLocks noGrp="1"/>
          </p:cNvSpPr>
          <p:nvPr>
            <p:ph type="body" idx="1"/>
          </p:nvPr>
        </p:nvSpPr>
        <p:spPr>
          <a:xfrm flipH="1">
            <a:off x="7082050" y="2793025"/>
            <a:ext cx="2774700" cy="314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 living in poverty in DC is 5.44% more than predicted.</a:t>
            </a:r>
            <a:endParaRPr sz="2200"/>
          </a:p>
          <a:p>
            <a:pPr marL="0" indent="0">
              <a:lnSpc>
                <a:spcPct val="115000"/>
              </a:lnSpc>
              <a:spcBef>
                <a:spcPts val="0"/>
              </a:spcBef>
              <a:buNone/>
            </a:pPr>
            <a:endParaRPr sz="2200"/>
          </a:p>
          <a:p>
            <a:pPr marL="0" indent="0">
              <a:lnSpc>
                <a:spcPct val="115000"/>
              </a:lnSpc>
              <a:spcBef>
                <a:spcPts val="0"/>
              </a:spcBef>
              <a:buNone/>
            </a:pPr>
            <a:r>
              <a:rPr lang="en" sz="2200"/>
              <a:t>% living in poverty in RI is 4.16% less than predicted.</a:t>
            </a:r>
            <a:endParaRPr sz="2200"/>
          </a:p>
          <a:p>
            <a:pPr marL="0" indent="0">
              <a:lnSpc>
                <a:spcPct val="115000"/>
              </a:lnSpc>
              <a:spcBef>
                <a:spcPts val="0"/>
              </a:spcBef>
              <a:buNone/>
            </a:pP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6"/>
          <p:cNvSpPr txBox="1">
            <a:spLocks noGrp="1"/>
          </p:cNvSpPr>
          <p:nvPr>
            <p:ph type="ctrTitle"/>
          </p:nvPr>
        </p:nvSpPr>
        <p:spPr>
          <a:xfrm>
            <a:off x="2209800" y="2111126"/>
            <a:ext cx="7772400" cy="2281800"/>
          </a:xfrm>
          <a:prstGeom prst="rect">
            <a:avLst/>
          </a:prstGeom>
        </p:spPr>
        <p:txBody>
          <a:bodyPr spcFirstLastPara="1" vert="horz" wrap="square" lIns="91425" tIns="91425" rIns="91425" bIns="91425" rtlCol="0" anchor="b" anchorCtr="0">
            <a:noAutofit/>
          </a:bodyPr>
          <a:lstStyle/>
          <a:p>
            <a:pPr algn="l">
              <a:spcBef>
                <a:spcPts val="0"/>
              </a:spcBef>
            </a:pPr>
            <a:r>
              <a:rPr lang="en">
                <a:solidFill>
                  <a:schemeClr val="accent1"/>
                </a:solidFill>
              </a:rPr>
              <a:t>Fitting a line by least squares regression</a:t>
            </a:r>
            <a:endParaRPr>
              <a:solidFill>
                <a:schemeClr val="accent1"/>
              </a:solidFill>
            </a:endParaRPr>
          </a:p>
          <a:p>
            <a:pPr algn="l">
              <a:spcBef>
                <a:spcPts val="0"/>
              </a:spcBef>
            </a:pPr>
            <a:endParaRPr>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dirty="0">
                <a:solidFill>
                  <a:srgbClr val="000000"/>
                </a:solidFill>
              </a:rPr>
              <a:t>We want a line that has small residuals</a:t>
            </a:r>
            <a:endParaRPr sz="2000" dirty="0">
              <a:solidFill>
                <a:srgbClr val="000000"/>
              </a:solidFill>
            </a:endParaRPr>
          </a:p>
          <a:p>
            <a:pPr marL="0" indent="0">
              <a:lnSpc>
                <a:spcPct val="115000"/>
              </a:lnSpc>
              <a:spcBef>
                <a:spcPts val="1000"/>
              </a:spcBef>
              <a:buNone/>
            </a:pPr>
            <a:endParaRPr sz="2000" dirty="0"/>
          </a:p>
          <a:p>
            <a:pPr marL="0" indent="0">
              <a:lnSpc>
                <a:spcPct val="115000"/>
              </a:lnSpc>
              <a:spcBef>
                <a:spcPts val="0"/>
              </a:spcBef>
              <a:buNone/>
            </a:pPr>
            <a:endParaRPr sz="2000" dirty="0"/>
          </a:p>
        </p:txBody>
      </p:sp>
      <p:sp>
        <p:nvSpPr>
          <p:cNvPr id="58" name="Google Shape;58;p1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a:solidFill>
                  <a:srgbClr val="000000"/>
                </a:solidFill>
              </a:rPr>
              <a:t>We want a line that has small residuals</a:t>
            </a:r>
            <a:endParaRPr sz="2000">
              <a:solidFill>
                <a:srgbClr val="000000"/>
              </a:solidFill>
            </a:endParaRPr>
          </a:p>
          <a:p>
            <a:pPr marL="914400" indent="-355600">
              <a:lnSpc>
                <a:spcPct val="115000"/>
              </a:lnSpc>
              <a:spcBef>
                <a:spcPts val="0"/>
              </a:spcBef>
              <a:buSzPts val="2000"/>
              <a:buAutoNum type="arabicPeriod"/>
            </a:pPr>
            <a:r>
              <a:rPr lang="en" sz="2000"/>
              <a:t>Option 1: Minimize the sum of magnitudes (absolute values) of residuals</a:t>
            </a:r>
            <a:br>
              <a:rPr lang="en" sz="2000"/>
            </a:br>
            <a:r>
              <a:rPr lang="en" sz="2000"/>
              <a:t>                          |</a:t>
            </a:r>
            <a:r>
              <a:rPr lang="en" sz="2000" i="1"/>
              <a:t>e</a:t>
            </a:r>
            <a:r>
              <a:rPr lang="en" sz="2000" i="1" baseline="-25000"/>
              <a:t>1</a:t>
            </a:r>
            <a:r>
              <a:rPr lang="en" sz="2000"/>
              <a:t>| + |</a:t>
            </a:r>
            <a:r>
              <a:rPr lang="en" sz="2000" i="1"/>
              <a:t>e</a:t>
            </a:r>
            <a:r>
              <a:rPr lang="en" sz="2000" i="1" baseline="-25000"/>
              <a:t>2</a:t>
            </a:r>
            <a:r>
              <a:rPr lang="en" sz="2000"/>
              <a:t>| + … + |</a:t>
            </a:r>
            <a:r>
              <a:rPr lang="en" sz="2000" i="1"/>
              <a:t>e</a:t>
            </a:r>
            <a:r>
              <a:rPr lang="en" sz="2000" i="1" baseline="-25000"/>
              <a:t>n</a:t>
            </a:r>
            <a:r>
              <a:rPr lang="en" sz="2000"/>
              <a:t>|</a:t>
            </a:r>
            <a:endParaRPr sz="2000"/>
          </a:p>
          <a:p>
            <a:pPr marL="0" indent="0">
              <a:lnSpc>
                <a:spcPct val="115000"/>
              </a:lnSpc>
              <a:spcBef>
                <a:spcPts val="1000"/>
              </a:spcBef>
              <a:buNone/>
            </a:pPr>
            <a:endParaRPr sz="2000"/>
          </a:p>
          <a:p>
            <a:pPr marL="0" indent="0">
              <a:lnSpc>
                <a:spcPct val="115000"/>
              </a:lnSpc>
              <a:spcBef>
                <a:spcPts val="0"/>
              </a:spcBef>
              <a:buNone/>
            </a:pPr>
            <a:endParaRPr sz="2000"/>
          </a:p>
        </p:txBody>
      </p:sp>
      <p:sp>
        <p:nvSpPr>
          <p:cNvPr id="64" name="Google Shape;64;p1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9"/>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dirty="0">
                <a:solidFill>
                  <a:srgbClr val="000000"/>
                </a:solidFill>
              </a:rPr>
              <a:t>We want a line that has small residuals</a:t>
            </a:r>
            <a:endParaRPr sz="2000" dirty="0">
              <a:solidFill>
                <a:srgbClr val="000000"/>
              </a:solidFill>
            </a:endParaRPr>
          </a:p>
          <a:p>
            <a:pPr marL="914400" indent="-355600">
              <a:lnSpc>
                <a:spcPct val="115000"/>
              </a:lnSpc>
              <a:spcBef>
                <a:spcPts val="0"/>
              </a:spcBef>
              <a:buSzPts val="2000"/>
              <a:buAutoNum type="arabicPeriod"/>
            </a:pPr>
            <a:r>
              <a:rPr lang="en" sz="2000" dirty="0"/>
              <a:t>Option 1: Minimize the sum of magnitudes (absolute values) of residuals</a:t>
            </a:r>
            <a:br>
              <a:rPr lang="en" sz="2000" dirty="0"/>
            </a:br>
            <a:r>
              <a:rPr lang="en" sz="2000" dirty="0"/>
              <a:t>                          |</a:t>
            </a:r>
            <a:r>
              <a:rPr lang="en" sz="2000" i="1" dirty="0"/>
              <a:t>e</a:t>
            </a:r>
            <a:r>
              <a:rPr lang="en" sz="2000" i="1" baseline="-25000" dirty="0"/>
              <a:t>1</a:t>
            </a:r>
            <a:r>
              <a:rPr lang="en" sz="2000" dirty="0"/>
              <a:t>| + |</a:t>
            </a:r>
            <a:r>
              <a:rPr lang="en" sz="2000" i="1" dirty="0"/>
              <a:t>e</a:t>
            </a:r>
            <a:r>
              <a:rPr lang="en" sz="2000" i="1" baseline="-25000" dirty="0"/>
              <a:t>2</a:t>
            </a:r>
            <a:r>
              <a:rPr lang="en" sz="2000" dirty="0"/>
              <a:t>| + … + |</a:t>
            </a:r>
            <a:r>
              <a:rPr lang="en" sz="2000" i="1" dirty="0"/>
              <a:t>e</a:t>
            </a:r>
            <a:r>
              <a:rPr lang="en" sz="2000" i="1" baseline="-25000" dirty="0"/>
              <a:t>n</a:t>
            </a:r>
            <a:r>
              <a:rPr lang="en" sz="2000" dirty="0"/>
              <a:t>|</a:t>
            </a:r>
            <a:endParaRPr sz="2000" dirty="0"/>
          </a:p>
          <a:p>
            <a:pPr marL="914400" indent="-355600">
              <a:lnSpc>
                <a:spcPct val="115000"/>
              </a:lnSpc>
              <a:spcBef>
                <a:spcPts val="0"/>
              </a:spcBef>
              <a:buSzPts val="2000"/>
              <a:buAutoNum type="arabicPeriod"/>
            </a:pPr>
            <a:r>
              <a:rPr lang="en" sz="2000" dirty="0"/>
              <a:t>Option 2: Minimize the sum of squared residuals -- </a:t>
            </a:r>
            <a:r>
              <a:rPr lang="en" sz="2000" i="1" dirty="0">
                <a:solidFill>
                  <a:schemeClr val="accent1"/>
                </a:solidFill>
              </a:rPr>
              <a:t>least squares</a:t>
            </a:r>
            <a:endParaRPr sz="2000" i="1" dirty="0">
              <a:solidFill>
                <a:schemeClr val="accent1"/>
              </a:solidFill>
            </a:endParaRPr>
          </a:p>
          <a:p>
            <a:pPr marL="0" indent="0">
              <a:lnSpc>
                <a:spcPct val="115000"/>
              </a:lnSpc>
              <a:spcBef>
                <a:spcPts val="0"/>
              </a:spcBef>
              <a:buClr>
                <a:schemeClr val="dk1"/>
              </a:buClr>
              <a:buSzPts val="1100"/>
              <a:buNone/>
            </a:pPr>
            <a:r>
              <a:rPr lang="en" sz="2000" dirty="0"/>
              <a:t>                                        e</a:t>
            </a:r>
            <a:r>
              <a:rPr lang="en" sz="2000" baseline="-25000" dirty="0"/>
              <a:t>1</a:t>
            </a:r>
            <a:r>
              <a:rPr lang="en" sz="2000" baseline="30000" dirty="0"/>
              <a:t>2</a:t>
            </a:r>
            <a:r>
              <a:rPr lang="en" sz="2000" dirty="0"/>
              <a:t> + e</a:t>
            </a:r>
            <a:r>
              <a:rPr lang="en" sz="2000" baseline="-25000" dirty="0"/>
              <a:t>2</a:t>
            </a:r>
            <a:r>
              <a:rPr lang="en" sz="2000" baseline="30000" dirty="0"/>
              <a:t>2</a:t>
            </a:r>
            <a:r>
              <a:rPr lang="en" sz="2000" dirty="0"/>
              <a:t> + … + e</a:t>
            </a:r>
            <a:r>
              <a:rPr lang="en" sz="2000" baseline="-25000" dirty="0"/>
              <a:t>n</a:t>
            </a:r>
            <a:r>
              <a:rPr lang="en" sz="2000" baseline="30000" dirty="0"/>
              <a:t>2</a:t>
            </a:r>
            <a:endParaRPr sz="2000" dirty="0"/>
          </a:p>
          <a:p>
            <a:pPr marL="0" indent="0">
              <a:lnSpc>
                <a:spcPct val="115000"/>
              </a:lnSpc>
              <a:spcBef>
                <a:spcPts val="0"/>
              </a:spcBef>
              <a:buClr>
                <a:schemeClr val="dk1"/>
              </a:buClr>
              <a:buSzPts val="1100"/>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p:txBody>
      </p:sp>
      <p:sp>
        <p:nvSpPr>
          <p:cNvPr id="70" name="Google Shape;70;p1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0"/>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dirty="0">
                <a:solidFill>
                  <a:srgbClr val="000000"/>
                </a:solidFill>
              </a:rPr>
              <a:t>We want a line that has small residuals</a:t>
            </a:r>
            <a:endParaRPr sz="2000" dirty="0">
              <a:solidFill>
                <a:srgbClr val="000000"/>
              </a:solidFill>
            </a:endParaRPr>
          </a:p>
          <a:p>
            <a:pPr marL="914400" indent="-355600">
              <a:lnSpc>
                <a:spcPct val="115000"/>
              </a:lnSpc>
              <a:spcBef>
                <a:spcPts val="0"/>
              </a:spcBef>
              <a:buSzPts val="2000"/>
              <a:buAutoNum type="arabicPeriod"/>
            </a:pPr>
            <a:r>
              <a:rPr lang="en" sz="2000" dirty="0"/>
              <a:t>Option 1: Minimize the sum of magnitudes (absolute values) of residuals</a:t>
            </a:r>
            <a:br>
              <a:rPr lang="en" sz="2000" dirty="0"/>
            </a:br>
            <a:r>
              <a:rPr lang="en" sz="2000" dirty="0"/>
              <a:t>                          |</a:t>
            </a:r>
            <a:r>
              <a:rPr lang="en" sz="2000" i="1" dirty="0"/>
              <a:t>e</a:t>
            </a:r>
            <a:r>
              <a:rPr lang="en" sz="2000" i="1" baseline="-25000" dirty="0"/>
              <a:t>1</a:t>
            </a:r>
            <a:r>
              <a:rPr lang="en" sz="2000" dirty="0"/>
              <a:t>| + |</a:t>
            </a:r>
            <a:r>
              <a:rPr lang="en" sz="2000" i="1" dirty="0"/>
              <a:t>e</a:t>
            </a:r>
            <a:r>
              <a:rPr lang="en" sz="2000" i="1" baseline="-25000" dirty="0"/>
              <a:t>2</a:t>
            </a:r>
            <a:r>
              <a:rPr lang="en" sz="2000" dirty="0"/>
              <a:t>| + … + |</a:t>
            </a:r>
            <a:r>
              <a:rPr lang="en" sz="2000" i="1" dirty="0"/>
              <a:t>e</a:t>
            </a:r>
            <a:r>
              <a:rPr lang="en" sz="2000" i="1" baseline="-25000" dirty="0"/>
              <a:t>n</a:t>
            </a:r>
            <a:r>
              <a:rPr lang="en" sz="2000" dirty="0"/>
              <a:t>|</a:t>
            </a:r>
            <a:endParaRPr sz="2000" dirty="0"/>
          </a:p>
          <a:p>
            <a:pPr marL="914400" indent="-355600">
              <a:lnSpc>
                <a:spcPct val="115000"/>
              </a:lnSpc>
              <a:spcBef>
                <a:spcPts val="0"/>
              </a:spcBef>
              <a:buSzPts val="2000"/>
              <a:buAutoNum type="arabicPeriod"/>
            </a:pPr>
            <a:r>
              <a:rPr lang="en" sz="2000" dirty="0"/>
              <a:t>Option 2: Minimize the sum of squared residuals -- </a:t>
            </a:r>
            <a:r>
              <a:rPr lang="en" sz="2000" i="1" dirty="0">
                <a:solidFill>
                  <a:schemeClr val="accent1"/>
                </a:solidFill>
              </a:rPr>
              <a:t>least squares</a:t>
            </a:r>
            <a:endParaRPr sz="2000" i="1" dirty="0">
              <a:solidFill>
                <a:schemeClr val="accent1"/>
              </a:solidFill>
            </a:endParaRPr>
          </a:p>
          <a:p>
            <a:pPr marL="0" indent="0">
              <a:lnSpc>
                <a:spcPct val="115000"/>
              </a:lnSpc>
              <a:spcBef>
                <a:spcPts val="0"/>
              </a:spcBef>
              <a:buClr>
                <a:schemeClr val="dk1"/>
              </a:buClr>
              <a:buSzPts val="1100"/>
              <a:buNone/>
            </a:pPr>
            <a:r>
              <a:rPr lang="en" sz="2000" dirty="0"/>
              <a:t>                                        e</a:t>
            </a:r>
            <a:r>
              <a:rPr lang="en" sz="2000" baseline="-25000" dirty="0"/>
              <a:t>1</a:t>
            </a:r>
            <a:r>
              <a:rPr lang="en" sz="2000" baseline="30000" dirty="0"/>
              <a:t>2</a:t>
            </a:r>
            <a:r>
              <a:rPr lang="en" sz="2000" dirty="0"/>
              <a:t> + e</a:t>
            </a:r>
            <a:r>
              <a:rPr lang="en" sz="2000" baseline="-25000" dirty="0"/>
              <a:t>2</a:t>
            </a:r>
            <a:r>
              <a:rPr lang="en" sz="2000" baseline="30000" dirty="0"/>
              <a:t>2</a:t>
            </a:r>
            <a:r>
              <a:rPr lang="en" sz="2000" dirty="0"/>
              <a:t> + … + e</a:t>
            </a:r>
            <a:r>
              <a:rPr lang="en" sz="2000" baseline="-25000" dirty="0"/>
              <a:t>n</a:t>
            </a:r>
            <a:r>
              <a:rPr lang="en" sz="2000" baseline="30000" dirty="0"/>
              <a:t>2</a:t>
            </a:r>
            <a:endParaRPr sz="2000" dirty="0"/>
          </a:p>
          <a:p>
            <a:pPr marL="0" indent="0">
              <a:lnSpc>
                <a:spcPct val="115000"/>
              </a:lnSpc>
              <a:spcBef>
                <a:spcPts val="0"/>
              </a:spcBef>
              <a:buClr>
                <a:schemeClr val="dk1"/>
              </a:buClr>
              <a:buSzPts val="1100"/>
              <a:buNone/>
            </a:pPr>
            <a:endParaRPr sz="2000" dirty="0"/>
          </a:p>
          <a:p>
            <a:pPr indent="-355600">
              <a:lnSpc>
                <a:spcPct val="115000"/>
              </a:lnSpc>
              <a:spcBef>
                <a:spcPts val="0"/>
              </a:spcBef>
              <a:buSzPts val="2000"/>
            </a:pPr>
            <a:r>
              <a:rPr lang="en" sz="2000" dirty="0"/>
              <a:t>Why least squares?</a:t>
            </a: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p:txBody>
      </p:sp>
      <p:sp>
        <p:nvSpPr>
          <p:cNvPr id="76" name="Google Shape;76;p2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96A4-69A1-D98B-C7E7-16F1E624DB17}"/>
              </a:ext>
            </a:extLst>
          </p:cNvPr>
          <p:cNvSpPr>
            <a:spLocks noGrp="1"/>
          </p:cNvSpPr>
          <p:nvPr>
            <p:ph type="title"/>
          </p:nvPr>
        </p:nvSpPr>
        <p:spPr/>
        <p:txBody>
          <a:bodyPr/>
          <a:lstStyle/>
          <a:p>
            <a:r>
              <a:rPr lang="en-US" dirty="0"/>
              <a:t>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04453D-2E4D-F8DB-9A97-EA14C7FF4E1B}"/>
                  </a:ext>
                </a:extLst>
              </p:cNvPr>
              <p:cNvSpPr>
                <a:spLocks noGrp="1"/>
              </p:cNvSpPr>
              <p:nvPr>
                <p:ph idx="1"/>
              </p:nvPr>
            </p:nvSpPr>
            <p:spPr>
              <a:xfrm>
                <a:off x="838200" y="1825625"/>
                <a:ext cx="11131296" cy="4351338"/>
              </a:xfrm>
            </p:spPr>
            <p:txBody>
              <a:bodyPr>
                <a:normAutofit lnSpcReduction="10000"/>
              </a:bodyPr>
              <a:lstStyle/>
              <a:p>
                <a:pPr algn="l"/>
                <a:r>
                  <a:rPr lang="en-US" b="0" i="0" u="none" strike="noStrike" baseline="0" dirty="0">
                    <a:solidFill>
                      <a:srgbClr val="0DA6FF"/>
                    </a:solidFill>
                    <a:latin typeface="NimbusSanL-Regu-Slant_167"/>
                  </a:rPr>
                  <a:t>Correlation </a:t>
                </a:r>
                <a:r>
                  <a:rPr lang="en-US" b="0" i="0" u="none" strike="noStrike" baseline="0" dirty="0">
                    <a:solidFill>
                      <a:srgbClr val="23373B"/>
                    </a:solidFill>
                    <a:latin typeface="NimbusRomNo9L-ReguItal"/>
                  </a:rPr>
                  <a:t>r </a:t>
                </a:r>
                <a:r>
                  <a:rPr lang="en-US" b="0" i="0" u="none" strike="noStrike" baseline="0" dirty="0">
                    <a:solidFill>
                      <a:srgbClr val="23373B"/>
                    </a:solidFill>
                    <a:latin typeface="NimbusSanL-Regu"/>
                  </a:rPr>
                  <a:t>is a numerical measure of the </a:t>
                </a:r>
                <a:r>
                  <a:rPr lang="en-US" b="0" i="0" u="none" strike="noStrike" baseline="0" dirty="0">
                    <a:solidFill>
                      <a:srgbClr val="0DA6FF"/>
                    </a:solidFill>
                    <a:latin typeface="NimbusSanL-Regu-Slant_167"/>
                  </a:rPr>
                  <a:t>direction </a:t>
                </a:r>
                <a:r>
                  <a:rPr lang="en-US" b="0" i="0" u="none" strike="noStrike" baseline="0" dirty="0">
                    <a:solidFill>
                      <a:srgbClr val="23373B"/>
                    </a:solidFill>
                    <a:latin typeface="NimbusSanL-Regu"/>
                  </a:rPr>
                  <a:t>and </a:t>
                </a:r>
                <a:r>
                  <a:rPr lang="en-US" b="0" i="0" u="none" strike="noStrike" baseline="0" dirty="0">
                    <a:solidFill>
                      <a:srgbClr val="0DA6FF"/>
                    </a:solidFill>
                    <a:latin typeface="NimbusSanL-Regu-Slant_167"/>
                  </a:rPr>
                  <a:t>strength </a:t>
                </a:r>
                <a:r>
                  <a:rPr lang="en-US" b="0" i="0" u="none" strike="noStrike" baseline="0" dirty="0">
                    <a:solidFill>
                      <a:srgbClr val="23373B"/>
                    </a:solidFill>
                    <a:latin typeface="NimbusSanL-Regu"/>
                  </a:rPr>
                  <a:t>of the </a:t>
                </a:r>
                <a:r>
                  <a:rPr lang="en-US" b="1" i="0" u="none" strike="noStrike" baseline="0" dirty="0">
                    <a:solidFill>
                      <a:srgbClr val="0DA6FF"/>
                    </a:solidFill>
                    <a:latin typeface="NimbusSanL-Bold"/>
                  </a:rPr>
                  <a:t>linear </a:t>
                </a:r>
                <a:r>
                  <a:rPr lang="en-US" b="0" i="0" u="none" strike="noStrike" baseline="0" dirty="0">
                    <a:solidFill>
                      <a:srgbClr val="23373B"/>
                    </a:solidFill>
                    <a:latin typeface="NimbusSanL-Regu"/>
                  </a:rPr>
                  <a:t>relationship between two numerical variables.</a:t>
                </a:r>
              </a:p>
              <a:p>
                <a:pPr algn="l"/>
                <a:r>
                  <a:rPr lang="en-US" b="0" i="0" u="none" strike="noStrike" baseline="0" dirty="0">
                    <a:solidFill>
                      <a:srgbClr val="23373B"/>
                    </a:solidFill>
                    <a:latin typeface="NimbusSanL-Regu"/>
                  </a:rPr>
                  <a:t>“</a:t>
                </a:r>
                <a:r>
                  <a:rPr lang="en-US" b="0" i="0" u="none" strike="noStrike" baseline="0" dirty="0">
                    <a:solidFill>
                      <a:srgbClr val="23373B"/>
                    </a:solidFill>
                    <a:latin typeface="NimbusRomNo9L-ReguItal"/>
                  </a:rPr>
                  <a:t>r</a:t>
                </a:r>
                <a:r>
                  <a:rPr lang="en-US" b="0" i="0" u="none" strike="noStrike" baseline="0" dirty="0">
                    <a:solidFill>
                      <a:srgbClr val="23373B"/>
                    </a:solidFill>
                    <a:latin typeface="NimbusSanL-Regu"/>
                  </a:rPr>
                  <a:t>” always lies between </a:t>
                </a:r>
                <a:r>
                  <a:rPr lang="en-US" b="0" i="0" u="none" strike="noStrike" baseline="0" dirty="0">
                    <a:solidFill>
                      <a:srgbClr val="23373B"/>
                    </a:solidFill>
                    <a:latin typeface="txsy"/>
                  </a:rPr>
                  <a:t>-</a:t>
                </a:r>
                <a:r>
                  <a:rPr lang="en-US" b="0" i="0" u="none" strike="noStrike" baseline="0" dirty="0">
                    <a:solidFill>
                      <a:srgbClr val="23373B"/>
                    </a:solidFill>
                    <a:latin typeface="NimbusRomNo9L-Regu"/>
                  </a:rPr>
                  <a:t>1 </a:t>
                </a:r>
                <a:r>
                  <a:rPr lang="en-US" b="0" i="0" u="none" strike="noStrike" baseline="0" dirty="0">
                    <a:solidFill>
                      <a:srgbClr val="23373B"/>
                    </a:solidFill>
                    <a:latin typeface="NimbusSanL-Regu"/>
                  </a:rPr>
                  <a:t>and 1; the strength increases as you move away from 0 to either </a:t>
                </a:r>
                <a:r>
                  <a:rPr lang="en-US" b="0" i="0" u="none" strike="noStrike" baseline="0" dirty="0">
                    <a:solidFill>
                      <a:srgbClr val="23373B"/>
                    </a:solidFill>
                    <a:latin typeface="txsy"/>
                  </a:rPr>
                  <a:t>-</a:t>
                </a:r>
                <a:r>
                  <a:rPr lang="en-US" b="0" i="0" u="none" strike="noStrike" baseline="0" dirty="0">
                    <a:solidFill>
                      <a:srgbClr val="23373B"/>
                    </a:solidFill>
                    <a:latin typeface="NimbusRomNo9L-Regu"/>
                  </a:rPr>
                  <a:t>1 </a:t>
                </a:r>
                <a:r>
                  <a:rPr lang="en-US" b="0" i="0" u="none" strike="noStrike" baseline="0" dirty="0">
                    <a:solidFill>
                      <a:srgbClr val="23373B"/>
                    </a:solidFill>
                    <a:latin typeface="NimbusSanL-Regu"/>
                  </a:rPr>
                  <a:t>or 1.</a:t>
                </a:r>
              </a:p>
              <a:p>
                <a:pPr lvl="1"/>
                <a:r>
                  <a:rPr lang="en-US" sz="2800" dirty="0">
                    <a:solidFill>
                      <a:srgbClr val="23373B"/>
                    </a:solidFill>
                    <a:latin typeface="NimbusSanL-Regu"/>
                  </a:rPr>
                  <a:t>  r &gt; 0: positive association</a:t>
                </a:r>
              </a:p>
              <a:p>
                <a:pPr lvl="1"/>
                <a:r>
                  <a:rPr lang="en-US" sz="2800" b="0" i="0" u="none" strike="noStrike" baseline="0" dirty="0">
                    <a:solidFill>
                      <a:srgbClr val="23373B"/>
                    </a:solidFill>
                    <a:latin typeface="rtcxss"/>
                  </a:rPr>
                  <a:t>	</a:t>
                </a:r>
                <a:r>
                  <a:rPr lang="en-US" sz="2800" b="0" i="0" u="none" strike="noStrike" baseline="0" dirty="0">
                    <a:solidFill>
                      <a:srgbClr val="23373B"/>
                    </a:solidFill>
                    <a:latin typeface="NimbusRomNo9L-ReguItal"/>
                  </a:rPr>
                  <a:t>r </a:t>
                </a:r>
                <a:r>
                  <a:rPr lang="en-US" sz="2800" b="0" i="0" u="none" strike="noStrike" baseline="0" dirty="0">
                    <a:solidFill>
                      <a:srgbClr val="23373B"/>
                    </a:solidFill>
                    <a:latin typeface="rtxmi"/>
                  </a:rPr>
                  <a:t>&lt; </a:t>
                </a:r>
                <a:r>
                  <a:rPr lang="en-US" sz="2800" b="0" i="0" u="none" strike="noStrike" baseline="0" dirty="0">
                    <a:solidFill>
                      <a:srgbClr val="23373B"/>
                    </a:solidFill>
                    <a:latin typeface="NimbusRomNo9L-Regu"/>
                  </a:rPr>
                  <a:t>0</a:t>
                </a:r>
                <a:r>
                  <a:rPr lang="en-US" sz="2800" b="0" i="0" u="none" strike="noStrike" baseline="0" dirty="0">
                    <a:solidFill>
                      <a:srgbClr val="23373B"/>
                    </a:solidFill>
                    <a:latin typeface="NimbusSanL-Regu"/>
                  </a:rPr>
                  <a:t>: negative association</a:t>
                </a:r>
              </a:p>
              <a:p>
                <a:pPr lvl="1"/>
                <a:r>
                  <a:rPr lang="en-US" sz="2800" b="0" i="0" u="none" strike="noStrike" baseline="0" dirty="0">
                    <a:solidFill>
                      <a:srgbClr val="23373B"/>
                    </a:solidFill>
                    <a:latin typeface="rtcxss"/>
                  </a:rPr>
                  <a:t> 	</a:t>
                </a:r>
                <a:r>
                  <a:rPr lang="en-US" sz="2800" b="0" i="0" u="none" strike="noStrike" baseline="0" dirty="0">
                    <a:solidFill>
                      <a:srgbClr val="23373B"/>
                    </a:solidFill>
                    <a:latin typeface="NimbusRomNo9L-ReguItal"/>
                  </a:rPr>
                  <a:t>r</a:t>
                </a:r>
                <a14:m>
                  <m:oMath xmlns:m="http://schemas.openxmlformats.org/officeDocument/2006/math">
                    <m:r>
                      <a:rPr lang="en-US" sz="2800" b="0" i="1" u="none" strike="noStrike" baseline="0" smtClean="0">
                        <a:solidFill>
                          <a:srgbClr val="23373B"/>
                        </a:solidFill>
                        <a:latin typeface="Cambria Math" panose="02040503050406030204" pitchFamily="18" charset="0"/>
                        <a:ea typeface="Cambria Math" panose="02040503050406030204" pitchFamily="18" charset="0"/>
                      </a:rPr>
                      <m:t>≈</m:t>
                    </m:r>
                  </m:oMath>
                </a14:m>
                <a:r>
                  <a:rPr lang="en-US" sz="2800" b="0" i="0" u="none" strike="noStrike" baseline="0" dirty="0">
                    <a:solidFill>
                      <a:srgbClr val="23373B"/>
                    </a:solidFill>
                    <a:latin typeface="NimbusRomNo9L-Regu"/>
                  </a:rPr>
                  <a:t>0</a:t>
                </a:r>
                <a:r>
                  <a:rPr lang="en-US" sz="2800" b="0" i="0" u="none" strike="noStrike" baseline="0" dirty="0">
                    <a:solidFill>
                      <a:srgbClr val="23373B"/>
                    </a:solidFill>
                    <a:latin typeface="NimbusSanL-Regu"/>
                  </a:rPr>
                  <a:t>: very weak linear relationship</a:t>
                </a:r>
              </a:p>
              <a:p>
                <a:pPr lvl="1"/>
                <a:r>
                  <a:rPr lang="en-US" sz="2800" b="0" i="0" u="none" strike="noStrike" baseline="0" dirty="0">
                    <a:solidFill>
                      <a:srgbClr val="23373B"/>
                    </a:solidFill>
                    <a:latin typeface="rtcxss"/>
                  </a:rPr>
                  <a:t>	</a:t>
                </a:r>
                <a:r>
                  <a:rPr lang="en-US" sz="2800" b="0" i="0" u="none" strike="noStrike" baseline="0" dirty="0">
                    <a:solidFill>
                      <a:srgbClr val="23373B"/>
                    </a:solidFill>
                    <a:latin typeface="NimbusSanL-Regu"/>
                  </a:rPr>
                  <a:t>large </a:t>
                </a:r>
                <a:r>
                  <a:rPr lang="en-US" sz="2800" b="0" i="0" u="none" strike="noStrike" baseline="0" dirty="0">
                    <a:solidFill>
                      <a:srgbClr val="23373B"/>
                    </a:solidFill>
                    <a:latin typeface="txsy"/>
                  </a:rPr>
                  <a:t>|r|:</a:t>
                </a:r>
                <a:r>
                  <a:rPr lang="en-US" sz="2800" b="0" i="0" u="none" strike="noStrike" baseline="0" dirty="0">
                    <a:solidFill>
                      <a:srgbClr val="23373B"/>
                    </a:solidFill>
                    <a:latin typeface="NimbusSanL-Regu"/>
                  </a:rPr>
                  <a:t> strong linear relationship</a:t>
                </a:r>
              </a:p>
              <a:p>
                <a:pPr lvl="1"/>
                <a:r>
                  <a:rPr lang="en-US" sz="2800" dirty="0">
                    <a:solidFill>
                      <a:srgbClr val="23373B"/>
                    </a:solidFill>
                    <a:latin typeface="rtcxss"/>
                  </a:rPr>
                  <a:t>  </a:t>
                </a:r>
                <a:r>
                  <a:rPr lang="en-US" sz="2800" b="0" i="0" u="none" strike="noStrike" baseline="0" dirty="0">
                    <a:solidFill>
                      <a:srgbClr val="23373B"/>
                    </a:solidFill>
                    <a:latin typeface="NimbusRomNo9L-ReguItal"/>
                  </a:rPr>
                  <a:t>r </a:t>
                </a:r>
                <a:r>
                  <a:rPr lang="en-US" sz="2800" b="0" i="0" u="none" strike="noStrike" baseline="0" dirty="0">
                    <a:solidFill>
                      <a:srgbClr val="23373B"/>
                    </a:solidFill>
                    <a:latin typeface="rtxr"/>
                  </a:rPr>
                  <a:t>=-</a:t>
                </a:r>
                <a:r>
                  <a:rPr lang="en-US" sz="2800" b="0" i="0" u="none" strike="noStrike" baseline="0" dirty="0">
                    <a:solidFill>
                      <a:srgbClr val="23373B"/>
                    </a:solidFill>
                    <a:latin typeface="NimbusRomNo9L-Regu"/>
                  </a:rPr>
                  <a:t>1 </a:t>
                </a:r>
                <a:r>
                  <a:rPr lang="en-US" sz="2800" b="0" i="0" u="none" strike="noStrike" baseline="0" dirty="0">
                    <a:solidFill>
                      <a:srgbClr val="23373B"/>
                    </a:solidFill>
                    <a:latin typeface="NimbusSanL-Regu"/>
                  </a:rPr>
                  <a:t>or </a:t>
                </a:r>
                <a:r>
                  <a:rPr lang="en-US" sz="2800" b="0" i="0" u="none" strike="noStrike" baseline="0" dirty="0">
                    <a:solidFill>
                      <a:srgbClr val="23373B"/>
                    </a:solidFill>
                    <a:latin typeface="NimbusRomNo9L-ReguItal"/>
                  </a:rPr>
                  <a:t>r </a:t>
                </a:r>
                <a:r>
                  <a:rPr lang="en-US" sz="2800" b="0" i="0" u="none" strike="noStrike" baseline="0" dirty="0">
                    <a:solidFill>
                      <a:srgbClr val="23373B"/>
                    </a:solidFill>
                    <a:latin typeface="rtxr"/>
                  </a:rPr>
                  <a:t>= </a:t>
                </a:r>
                <a:r>
                  <a:rPr lang="en-US" sz="2800" b="0" i="0" u="none" strike="noStrike" baseline="0" dirty="0">
                    <a:solidFill>
                      <a:srgbClr val="23373B"/>
                    </a:solidFill>
                    <a:latin typeface="NimbusRomNo9L-Regu"/>
                  </a:rPr>
                  <a:t>1</a:t>
                </a:r>
                <a:r>
                  <a:rPr lang="en-US" sz="2800" b="0" i="0" u="none" strike="noStrike" baseline="0" dirty="0">
                    <a:solidFill>
                      <a:srgbClr val="23373B"/>
                    </a:solidFill>
                    <a:latin typeface="NimbusSanL-Regu"/>
                  </a:rPr>
                  <a:t>: </a:t>
                </a:r>
                <a:r>
                  <a:rPr lang="en-US" sz="2800" b="0" i="0" u="none" strike="noStrike" baseline="0" dirty="0">
                    <a:solidFill>
                      <a:srgbClr val="23373B"/>
                    </a:solidFill>
                    <a:latin typeface="NimbusSanL-Regu-Slant_167"/>
                  </a:rPr>
                  <a:t>only </a:t>
                </a:r>
                <a:r>
                  <a:rPr lang="en-US" sz="2800" b="0" i="0" u="none" strike="noStrike" baseline="0" dirty="0">
                    <a:solidFill>
                      <a:srgbClr val="23373B"/>
                    </a:solidFill>
                    <a:latin typeface="NimbusSanL-Regu"/>
                  </a:rPr>
                  <a:t>when all the data points on the  scatterplot lie exactly along a </a:t>
                </a:r>
                <a:r>
                  <a:rPr lang="en-US" sz="2800" b="0" i="0" u="none" strike="noStrike" baseline="0" dirty="0">
                    <a:solidFill>
                      <a:srgbClr val="0DA6FF"/>
                    </a:solidFill>
                    <a:latin typeface="NimbusSanL-Regu-Slant_167"/>
                  </a:rPr>
                  <a:t>straight line</a:t>
                </a:r>
              </a:p>
            </p:txBody>
          </p:sp>
        </mc:Choice>
        <mc:Fallback xmlns="">
          <p:sp>
            <p:nvSpPr>
              <p:cNvPr id="3" name="Content Placeholder 2">
                <a:extLst>
                  <a:ext uri="{FF2B5EF4-FFF2-40B4-BE49-F238E27FC236}">
                    <a16:creationId xmlns:a16="http://schemas.microsoft.com/office/drawing/2014/main" id="{CC04453D-2E4D-F8DB-9A97-EA14C7FF4E1B}"/>
                  </a:ext>
                </a:extLst>
              </p:cNvPr>
              <p:cNvSpPr>
                <a:spLocks noGrp="1" noRot="1" noChangeAspect="1" noMove="1" noResize="1" noEditPoints="1" noAdjustHandles="1" noChangeArrowheads="1" noChangeShapeType="1" noTextEdit="1"/>
              </p:cNvSpPr>
              <p:nvPr>
                <p:ph idx="1"/>
              </p:nvPr>
            </p:nvSpPr>
            <p:spPr>
              <a:xfrm>
                <a:off x="838200" y="1825625"/>
                <a:ext cx="11131296" cy="4351338"/>
              </a:xfrm>
              <a:blipFill>
                <a:blip r:embed="rId2"/>
                <a:stretch>
                  <a:fillRect l="-986" t="-3081" r="-1752"/>
                </a:stretch>
              </a:blipFill>
            </p:spPr>
            <p:txBody>
              <a:bodyPr/>
              <a:lstStyle/>
              <a:p>
                <a:r>
                  <a:rPr lang="en-US">
                    <a:noFill/>
                  </a:rPr>
                  <a:t> </a:t>
                </a:r>
              </a:p>
            </p:txBody>
          </p:sp>
        </mc:Fallback>
      </mc:AlternateContent>
    </p:spTree>
    <p:extLst>
      <p:ext uri="{BB962C8B-B14F-4D97-AF65-F5344CB8AC3E}">
        <p14:creationId xmlns:p14="http://schemas.microsoft.com/office/powerpoint/2010/main" val="125910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1"/>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a:solidFill>
                  <a:srgbClr val="000000"/>
                </a:solidFill>
              </a:rPr>
              <a:t>We want a line that has small residuals</a:t>
            </a:r>
            <a:endParaRPr sz="2000">
              <a:solidFill>
                <a:srgbClr val="000000"/>
              </a:solidFill>
            </a:endParaRPr>
          </a:p>
          <a:p>
            <a:pPr marL="914400" indent="-355600">
              <a:lnSpc>
                <a:spcPct val="115000"/>
              </a:lnSpc>
              <a:spcBef>
                <a:spcPts val="0"/>
              </a:spcBef>
              <a:buSzPts val="2000"/>
              <a:buAutoNum type="arabicPeriod"/>
            </a:pPr>
            <a:r>
              <a:rPr lang="en" sz="2000"/>
              <a:t>Option 1: Minimize the sum of magnitudes (absolute values) of residuals</a:t>
            </a:r>
            <a:br>
              <a:rPr lang="en" sz="2000"/>
            </a:br>
            <a:r>
              <a:rPr lang="en" sz="2000"/>
              <a:t>                          |</a:t>
            </a:r>
            <a:r>
              <a:rPr lang="en" sz="2000" i="1"/>
              <a:t>e</a:t>
            </a:r>
            <a:r>
              <a:rPr lang="en" sz="2000" i="1" baseline="-25000"/>
              <a:t>1</a:t>
            </a:r>
            <a:r>
              <a:rPr lang="en" sz="2000"/>
              <a:t>| + |</a:t>
            </a:r>
            <a:r>
              <a:rPr lang="en" sz="2000" i="1"/>
              <a:t>e</a:t>
            </a:r>
            <a:r>
              <a:rPr lang="en" sz="2000" i="1" baseline="-25000"/>
              <a:t>2</a:t>
            </a:r>
            <a:r>
              <a:rPr lang="en" sz="2000"/>
              <a:t>| + … + |</a:t>
            </a:r>
            <a:r>
              <a:rPr lang="en" sz="2000" i="1"/>
              <a:t>e</a:t>
            </a:r>
            <a:r>
              <a:rPr lang="en" sz="2000" i="1" baseline="-25000"/>
              <a:t>n</a:t>
            </a:r>
            <a:r>
              <a:rPr lang="en" sz="2000"/>
              <a:t>|</a:t>
            </a:r>
            <a:endParaRPr sz="2000"/>
          </a:p>
          <a:p>
            <a:pPr marL="914400" indent="-355600">
              <a:lnSpc>
                <a:spcPct val="115000"/>
              </a:lnSpc>
              <a:spcBef>
                <a:spcPts val="0"/>
              </a:spcBef>
              <a:buSzPts val="2000"/>
              <a:buAutoNum type="arabicPeriod"/>
            </a:pPr>
            <a:r>
              <a:rPr lang="en" sz="2000"/>
              <a:t>Option 2: Minimize the sum of squared residuals -- </a:t>
            </a:r>
            <a:r>
              <a:rPr lang="en" sz="2000" i="1">
                <a:solidFill>
                  <a:schemeClr val="accent1"/>
                </a:solidFill>
              </a:rPr>
              <a:t>least squares</a:t>
            </a:r>
            <a:endParaRPr sz="2000" i="1">
              <a:solidFill>
                <a:schemeClr val="accent1"/>
              </a:solidFill>
            </a:endParaRPr>
          </a:p>
          <a:p>
            <a:pPr marL="0" indent="0">
              <a:lnSpc>
                <a:spcPct val="115000"/>
              </a:lnSpc>
              <a:spcBef>
                <a:spcPts val="0"/>
              </a:spcBef>
              <a:buClr>
                <a:schemeClr val="dk1"/>
              </a:buClr>
              <a:buSzPts val="1100"/>
              <a:buNone/>
            </a:pPr>
            <a:r>
              <a:rPr lang="en" sz="2000"/>
              <a:t>                                        e</a:t>
            </a:r>
            <a:r>
              <a:rPr lang="en" sz="2000" baseline="-25000"/>
              <a:t>1</a:t>
            </a:r>
            <a:r>
              <a:rPr lang="en" sz="2000" baseline="30000"/>
              <a:t>2</a:t>
            </a:r>
            <a:r>
              <a:rPr lang="en" sz="2000"/>
              <a:t> + e</a:t>
            </a:r>
            <a:r>
              <a:rPr lang="en" sz="2000" baseline="-25000"/>
              <a:t>2</a:t>
            </a:r>
            <a:r>
              <a:rPr lang="en" sz="2000" baseline="30000"/>
              <a:t>2</a:t>
            </a:r>
            <a:r>
              <a:rPr lang="en" sz="2000"/>
              <a:t> + … + e</a:t>
            </a:r>
            <a:r>
              <a:rPr lang="en" sz="2000" baseline="-25000"/>
              <a:t>n</a:t>
            </a:r>
            <a:r>
              <a:rPr lang="en" sz="2000" baseline="30000"/>
              <a:t>2</a:t>
            </a:r>
            <a:endParaRPr sz="2000"/>
          </a:p>
          <a:p>
            <a:pPr marL="0" indent="0">
              <a:lnSpc>
                <a:spcPct val="115000"/>
              </a:lnSpc>
              <a:spcBef>
                <a:spcPts val="0"/>
              </a:spcBef>
              <a:buClr>
                <a:schemeClr val="dk1"/>
              </a:buClr>
              <a:buSzPts val="1100"/>
              <a:buNone/>
            </a:pPr>
            <a:endParaRPr sz="2000"/>
          </a:p>
          <a:p>
            <a:pPr indent="-355600">
              <a:lnSpc>
                <a:spcPct val="115000"/>
              </a:lnSpc>
              <a:spcBef>
                <a:spcPts val="0"/>
              </a:spcBef>
              <a:buSzPts val="2000"/>
            </a:pPr>
            <a:r>
              <a:rPr lang="en" sz="2000"/>
              <a:t>Why least squares?</a:t>
            </a:r>
            <a:endParaRPr sz="2000"/>
          </a:p>
          <a:p>
            <a:pPr marL="914400" indent="-355600">
              <a:lnSpc>
                <a:spcPct val="115000"/>
              </a:lnSpc>
              <a:spcBef>
                <a:spcPts val="0"/>
              </a:spcBef>
              <a:buSzPts val="2000"/>
              <a:buAutoNum type="arabicPeriod"/>
            </a:pPr>
            <a:r>
              <a:rPr lang="en" sz="2000"/>
              <a:t>Most commonly used</a:t>
            </a:r>
            <a:endParaRPr sz="2000"/>
          </a:p>
          <a:p>
            <a:pPr marL="0" indent="0">
              <a:lnSpc>
                <a:spcPct val="115000"/>
              </a:lnSpc>
              <a:spcBef>
                <a:spcPts val="0"/>
              </a:spcBef>
              <a:buNone/>
            </a:pPr>
            <a:endParaRPr sz="2000"/>
          </a:p>
          <a:p>
            <a:pPr marL="0" indent="0">
              <a:lnSpc>
                <a:spcPct val="115000"/>
              </a:lnSpc>
              <a:spcBef>
                <a:spcPts val="0"/>
              </a:spcBef>
              <a:buNone/>
            </a:pPr>
            <a:endParaRPr sz="2000"/>
          </a:p>
        </p:txBody>
      </p:sp>
      <p:sp>
        <p:nvSpPr>
          <p:cNvPr id="82" name="Google Shape;82;p21"/>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a:solidFill>
                  <a:srgbClr val="000000"/>
                </a:solidFill>
              </a:rPr>
              <a:t>We want a line that has small residuals</a:t>
            </a:r>
            <a:endParaRPr sz="2000">
              <a:solidFill>
                <a:srgbClr val="000000"/>
              </a:solidFill>
            </a:endParaRPr>
          </a:p>
          <a:p>
            <a:pPr marL="914400" indent="-355600">
              <a:lnSpc>
                <a:spcPct val="115000"/>
              </a:lnSpc>
              <a:spcBef>
                <a:spcPts val="0"/>
              </a:spcBef>
              <a:buSzPts val="2000"/>
              <a:buAutoNum type="arabicPeriod"/>
            </a:pPr>
            <a:r>
              <a:rPr lang="en" sz="2000"/>
              <a:t>Option 1: Minimize the sum of magnitudes (absolute values) of residuals</a:t>
            </a:r>
            <a:br>
              <a:rPr lang="en" sz="2000"/>
            </a:br>
            <a:r>
              <a:rPr lang="en" sz="2000"/>
              <a:t>                          |</a:t>
            </a:r>
            <a:r>
              <a:rPr lang="en" sz="2000" i="1"/>
              <a:t>e</a:t>
            </a:r>
            <a:r>
              <a:rPr lang="en" sz="2000" i="1" baseline="-25000"/>
              <a:t>1</a:t>
            </a:r>
            <a:r>
              <a:rPr lang="en" sz="2000"/>
              <a:t>| + |</a:t>
            </a:r>
            <a:r>
              <a:rPr lang="en" sz="2000" i="1"/>
              <a:t>e</a:t>
            </a:r>
            <a:r>
              <a:rPr lang="en" sz="2000" i="1" baseline="-25000"/>
              <a:t>2</a:t>
            </a:r>
            <a:r>
              <a:rPr lang="en" sz="2000"/>
              <a:t>| + … + |</a:t>
            </a:r>
            <a:r>
              <a:rPr lang="en" sz="2000" i="1"/>
              <a:t>e</a:t>
            </a:r>
            <a:r>
              <a:rPr lang="en" sz="2000" i="1" baseline="-25000"/>
              <a:t>n</a:t>
            </a:r>
            <a:r>
              <a:rPr lang="en" sz="2000"/>
              <a:t>|</a:t>
            </a:r>
            <a:endParaRPr sz="2000"/>
          </a:p>
          <a:p>
            <a:pPr marL="914400" indent="-355600">
              <a:lnSpc>
                <a:spcPct val="115000"/>
              </a:lnSpc>
              <a:spcBef>
                <a:spcPts val="0"/>
              </a:spcBef>
              <a:buSzPts val="2000"/>
              <a:buAutoNum type="arabicPeriod"/>
            </a:pPr>
            <a:r>
              <a:rPr lang="en" sz="2000"/>
              <a:t>Option 2: Minimize the sum of squared residuals -- </a:t>
            </a:r>
            <a:r>
              <a:rPr lang="en" sz="2000" i="1">
                <a:solidFill>
                  <a:schemeClr val="accent1"/>
                </a:solidFill>
              </a:rPr>
              <a:t>least squares</a:t>
            </a:r>
            <a:endParaRPr sz="2000" i="1">
              <a:solidFill>
                <a:schemeClr val="accent1"/>
              </a:solidFill>
            </a:endParaRPr>
          </a:p>
          <a:p>
            <a:pPr marL="0" indent="0">
              <a:lnSpc>
                <a:spcPct val="115000"/>
              </a:lnSpc>
              <a:spcBef>
                <a:spcPts val="0"/>
              </a:spcBef>
              <a:buClr>
                <a:schemeClr val="dk1"/>
              </a:buClr>
              <a:buSzPts val="1100"/>
              <a:buNone/>
            </a:pPr>
            <a:r>
              <a:rPr lang="en" sz="2000"/>
              <a:t>                                        e</a:t>
            </a:r>
            <a:r>
              <a:rPr lang="en" sz="2000" baseline="-25000"/>
              <a:t>1</a:t>
            </a:r>
            <a:r>
              <a:rPr lang="en" sz="2000" baseline="30000"/>
              <a:t>2</a:t>
            </a:r>
            <a:r>
              <a:rPr lang="en" sz="2000"/>
              <a:t> + e</a:t>
            </a:r>
            <a:r>
              <a:rPr lang="en" sz="2000" baseline="-25000"/>
              <a:t>2</a:t>
            </a:r>
            <a:r>
              <a:rPr lang="en" sz="2000" baseline="30000"/>
              <a:t>2</a:t>
            </a:r>
            <a:r>
              <a:rPr lang="en" sz="2000"/>
              <a:t> + … + e</a:t>
            </a:r>
            <a:r>
              <a:rPr lang="en" sz="2000" baseline="-25000"/>
              <a:t>n</a:t>
            </a:r>
            <a:r>
              <a:rPr lang="en" sz="2000" baseline="30000"/>
              <a:t>2</a:t>
            </a:r>
            <a:endParaRPr sz="2000"/>
          </a:p>
          <a:p>
            <a:pPr marL="0" indent="0">
              <a:lnSpc>
                <a:spcPct val="115000"/>
              </a:lnSpc>
              <a:spcBef>
                <a:spcPts val="0"/>
              </a:spcBef>
              <a:buClr>
                <a:schemeClr val="dk1"/>
              </a:buClr>
              <a:buSzPts val="1100"/>
              <a:buNone/>
            </a:pPr>
            <a:endParaRPr sz="2000"/>
          </a:p>
          <a:p>
            <a:pPr indent="-355600">
              <a:lnSpc>
                <a:spcPct val="115000"/>
              </a:lnSpc>
              <a:spcBef>
                <a:spcPts val="0"/>
              </a:spcBef>
              <a:buSzPts val="2000"/>
            </a:pPr>
            <a:r>
              <a:rPr lang="en" sz="2000"/>
              <a:t>Why least squares?</a:t>
            </a:r>
            <a:endParaRPr sz="2000"/>
          </a:p>
          <a:p>
            <a:pPr marL="914400" indent="-355600">
              <a:lnSpc>
                <a:spcPct val="115000"/>
              </a:lnSpc>
              <a:spcBef>
                <a:spcPts val="0"/>
              </a:spcBef>
              <a:buSzPts val="2000"/>
              <a:buAutoNum type="arabicPeriod"/>
            </a:pPr>
            <a:r>
              <a:rPr lang="en" sz="2000"/>
              <a:t>Most commonly used</a:t>
            </a:r>
            <a:endParaRPr sz="2000"/>
          </a:p>
          <a:p>
            <a:pPr marL="914400" indent="-355600">
              <a:lnSpc>
                <a:spcPct val="115000"/>
              </a:lnSpc>
              <a:spcBef>
                <a:spcPts val="0"/>
              </a:spcBef>
              <a:buSzPts val="2000"/>
              <a:buAutoNum type="arabicPeriod"/>
            </a:pPr>
            <a:r>
              <a:rPr lang="en" sz="2000"/>
              <a:t>Easier to compute by hand and using software</a:t>
            </a:r>
            <a:endParaRPr sz="2000"/>
          </a:p>
          <a:p>
            <a:pPr marL="0" indent="0">
              <a:lnSpc>
                <a:spcPct val="115000"/>
              </a:lnSpc>
              <a:spcBef>
                <a:spcPts val="0"/>
              </a:spcBef>
              <a:buNone/>
            </a:pPr>
            <a:endParaRPr sz="2000"/>
          </a:p>
          <a:p>
            <a:pPr marL="0" indent="0">
              <a:lnSpc>
                <a:spcPct val="115000"/>
              </a:lnSpc>
              <a:spcBef>
                <a:spcPts val="0"/>
              </a:spcBef>
              <a:buNone/>
            </a:pPr>
            <a:endParaRPr sz="2000"/>
          </a:p>
        </p:txBody>
      </p:sp>
      <p:sp>
        <p:nvSpPr>
          <p:cNvPr id="88" name="Google Shape;88;p22"/>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3"/>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Clr>
                <a:srgbClr val="000000"/>
              </a:buClr>
              <a:buSzPts val="2000"/>
            </a:pPr>
            <a:r>
              <a:rPr lang="en" sz="2000" dirty="0">
                <a:solidFill>
                  <a:srgbClr val="000000"/>
                </a:solidFill>
              </a:rPr>
              <a:t>We want a line that has small residuals</a:t>
            </a:r>
            <a:endParaRPr sz="2000" dirty="0">
              <a:solidFill>
                <a:srgbClr val="000000"/>
              </a:solidFill>
            </a:endParaRPr>
          </a:p>
          <a:p>
            <a:pPr marL="914400" indent="-355600">
              <a:lnSpc>
                <a:spcPct val="115000"/>
              </a:lnSpc>
              <a:spcBef>
                <a:spcPts val="0"/>
              </a:spcBef>
              <a:buSzPts val="2000"/>
              <a:buAutoNum type="arabicPeriod"/>
            </a:pPr>
            <a:r>
              <a:rPr lang="en" sz="2000" dirty="0"/>
              <a:t>Option 1: Minimize the sum of magnitudes (absolute values) of residuals</a:t>
            </a:r>
            <a:br>
              <a:rPr lang="en" sz="2000" dirty="0"/>
            </a:br>
            <a:r>
              <a:rPr lang="en" sz="2000" dirty="0"/>
              <a:t>                          |</a:t>
            </a:r>
            <a:r>
              <a:rPr lang="en" sz="2000" i="1" dirty="0"/>
              <a:t>e</a:t>
            </a:r>
            <a:r>
              <a:rPr lang="en" sz="2000" i="1" baseline="-25000" dirty="0"/>
              <a:t>1</a:t>
            </a:r>
            <a:r>
              <a:rPr lang="en" sz="2000" dirty="0"/>
              <a:t>| + |</a:t>
            </a:r>
            <a:r>
              <a:rPr lang="en" sz="2000" i="1" dirty="0"/>
              <a:t>e</a:t>
            </a:r>
            <a:r>
              <a:rPr lang="en" sz="2000" i="1" baseline="-25000" dirty="0"/>
              <a:t>2</a:t>
            </a:r>
            <a:r>
              <a:rPr lang="en" sz="2000" dirty="0"/>
              <a:t>| + … + |</a:t>
            </a:r>
            <a:r>
              <a:rPr lang="en" sz="2000" i="1" dirty="0"/>
              <a:t>e</a:t>
            </a:r>
            <a:r>
              <a:rPr lang="en" sz="2000" i="1" baseline="-25000" dirty="0"/>
              <a:t>n</a:t>
            </a:r>
            <a:r>
              <a:rPr lang="en" sz="2000" dirty="0"/>
              <a:t>|</a:t>
            </a:r>
            <a:endParaRPr sz="2000" dirty="0"/>
          </a:p>
          <a:p>
            <a:pPr marL="914400" indent="-355600">
              <a:lnSpc>
                <a:spcPct val="115000"/>
              </a:lnSpc>
              <a:spcBef>
                <a:spcPts val="0"/>
              </a:spcBef>
              <a:buSzPts val="2000"/>
              <a:buAutoNum type="arabicPeriod"/>
            </a:pPr>
            <a:r>
              <a:rPr lang="en" sz="2000" dirty="0"/>
              <a:t>Option 2: Minimize the sum of squared residuals -- </a:t>
            </a:r>
            <a:r>
              <a:rPr lang="en" sz="2000" i="1" dirty="0">
                <a:solidFill>
                  <a:schemeClr val="accent1"/>
                </a:solidFill>
              </a:rPr>
              <a:t>least squares</a:t>
            </a:r>
            <a:endParaRPr sz="2000" i="1" dirty="0">
              <a:solidFill>
                <a:schemeClr val="accent1"/>
              </a:solidFill>
            </a:endParaRPr>
          </a:p>
          <a:p>
            <a:pPr marL="0" indent="0">
              <a:lnSpc>
                <a:spcPct val="115000"/>
              </a:lnSpc>
              <a:spcBef>
                <a:spcPts val="0"/>
              </a:spcBef>
              <a:buClr>
                <a:schemeClr val="dk1"/>
              </a:buClr>
              <a:buSzPts val="1100"/>
              <a:buNone/>
            </a:pPr>
            <a:r>
              <a:rPr lang="en" sz="2000" dirty="0"/>
              <a:t>                                        e</a:t>
            </a:r>
            <a:r>
              <a:rPr lang="en" sz="2000" baseline="-25000" dirty="0"/>
              <a:t>1</a:t>
            </a:r>
            <a:r>
              <a:rPr lang="en" sz="2000" baseline="30000" dirty="0"/>
              <a:t>2</a:t>
            </a:r>
            <a:r>
              <a:rPr lang="en" sz="2000" dirty="0"/>
              <a:t> + e</a:t>
            </a:r>
            <a:r>
              <a:rPr lang="en" sz="2000" baseline="-25000" dirty="0"/>
              <a:t>2</a:t>
            </a:r>
            <a:r>
              <a:rPr lang="en" sz="2000" baseline="30000" dirty="0"/>
              <a:t>2</a:t>
            </a:r>
            <a:r>
              <a:rPr lang="en" sz="2000" dirty="0"/>
              <a:t> + … + e</a:t>
            </a:r>
            <a:r>
              <a:rPr lang="en" sz="2000" baseline="-25000" dirty="0"/>
              <a:t>n</a:t>
            </a:r>
            <a:r>
              <a:rPr lang="en" sz="2000" baseline="30000" dirty="0"/>
              <a:t>2</a:t>
            </a:r>
            <a:endParaRPr sz="2000" dirty="0"/>
          </a:p>
          <a:p>
            <a:pPr marL="0" indent="0">
              <a:lnSpc>
                <a:spcPct val="115000"/>
              </a:lnSpc>
              <a:spcBef>
                <a:spcPts val="0"/>
              </a:spcBef>
              <a:buClr>
                <a:schemeClr val="dk1"/>
              </a:buClr>
              <a:buSzPts val="1100"/>
              <a:buNone/>
            </a:pPr>
            <a:endParaRPr sz="2000" dirty="0"/>
          </a:p>
          <a:p>
            <a:pPr indent="-355600">
              <a:lnSpc>
                <a:spcPct val="115000"/>
              </a:lnSpc>
              <a:spcBef>
                <a:spcPts val="0"/>
              </a:spcBef>
              <a:buSzPts val="2000"/>
            </a:pPr>
            <a:r>
              <a:rPr lang="en" sz="2000" dirty="0"/>
              <a:t>Why least squares?</a:t>
            </a:r>
            <a:endParaRPr sz="2000" dirty="0"/>
          </a:p>
          <a:p>
            <a:pPr marL="914400" indent="-355600">
              <a:lnSpc>
                <a:spcPct val="115000"/>
              </a:lnSpc>
              <a:spcBef>
                <a:spcPts val="0"/>
              </a:spcBef>
              <a:buSzPts val="2000"/>
              <a:buAutoNum type="arabicPeriod"/>
            </a:pPr>
            <a:r>
              <a:rPr lang="en" sz="2000" dirty="0"/>
              <a:t>Most commonly used</a:t>
            </a:r>
            <a:endParaRPr sz="2000" dirty="0"/>
          </a:p>
          <a:p>
            <a:pPr marL="914400" indent="-355600">
              <a:lnSpc>
                <a:spcPct val="115000"/>
              </a:lnSpc>
              <a:spcBef>
                <a:spcPts val="0"/>
              </a:spcBef>
              <a:buSzPts val="2000"/>
              <a:buAutoNum type="arabicPeriod"/>
            </a:pPr>
            <a:r>
              <a:rPr lang="en" sz="2000" dirty="0"/>
              <a:t>Easier to compute by hand and using software</a:t>
            </a:r>
            <a:endParaRPr sz="2000" dirty="0"/>
          </a:p>
          <a:p>
            <a:pPr marL="914400" indent="-355600">
              <a:lnSpc>
                <a:spcPct val="115000"/>
              </a:lnSpc>
              <a:spcBef>
                <a:spcPts val="0"/>
              </a:spcBef>
              <a:buSzPts val="2000"/>
              <a:buAutoNum type="arabicPeriod"/>
            </a:pPr>
            <a:r>
              <a:rPr lang="en" sz="2000" dirty="0"/>
              <a:t>In many applications, a residual twice as large as another is usually more than twice as bad</a:t>
            </a:r>
            <a:endParaRPr sz="2000" dirty="0"/>
          </a:p>
          <a:p>
            <a:pPr marL="0" indent="0">
              <a:lnSpc>
                <a:spcPct val="115000"/>
              </a:lnSpc>
              <a:spcBef>
                <a:spcPts val="0"/>
              </a:spcBef>
              <a:buNone/>
            </a:pPr>
            <a:endParaRPr sz="2000" dirty="0"/>
          </a:p>
        </p:txBody>
      </p:sp>
      <p:sp>
        <p:nvSpPr>
          <p:cNvPr id="94" name="Google Shape;94;p23"/>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 measure for the best line</a:t>
            </a:r>
            <a:endParaRPr baseline="30000">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flipH="1">
            <a:off x="1981075" y="3265725"/>
            <a:ext cx="7822200" cy="21780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solidFill>
                  <a:schemeClr val="accent1"/>
                </a:solidFill>
              </a:rPr>
              <a:t>Notation:</a:t>
            </a:r>
            <a:endParaRPr sz="2200" dirty="0">
              <a:solidFill>
                <a:schemeClr val="accent1"/>
              </a:solidFill>
            </a:endParaRPr>
          </a:p>
          <a:p>
            <a:pPr indent="-368300">
              <a:lnSpc>
                <a:spcPct val="115000"/>
              </a:lnSpc>
              <a:spcBef>
                <a:spcPts val="0"/>
              </a:spcBef>
              <a:buClr>
                <a:srgbClr val="000000"/>
              </a:buClr>
              <a:buSzPts val="2200"/>
            </a:pPr>
            <a:r>
              <a:rPr lang="en" sz="2200" dirty="0">
                <a:solidFill>
                  <a:srgbClr val="000000"/>
                </a:solidFill>
              </a:rPr>
              <a:t>Intercept:</a:t>
            </a:r>
            <a:endParaRPr sz="2200" dirty="0">
              <a:solidFill>
                <a:srgbClr val="000000"/>
              </a:solidFill>
            </a:endParaRPr>
          </a:p>
          <a:p>
            <a:pPr marL="914400" indent="-368300">
              <a:lnSpc>
                <a:spcPct val="115000"/>
              </a:lnSpc>
              <a:spcBef>
                <a:spcPts val="0"/>
              </a:spcBef>
              <a:buSzPts val="2200"/>
            </a:pPr>
            <a:r>
              <a:rPr lang="en" sz="2200" dirty="0"/>
              <a:t>Parameter: </a:t>
            </a:r>
            <a:r>
              <a:rPr lang="en" sz="2200" i="1" dirty="0"/>
              <a:t>β</a:t>
            </a:r>
            <a:r>
              <a:rPr lang="en" sz="2200" i="1" baseline="-25000" dirty="0"/>
              <a:t>0</a:t>
            </a:r>
            <a:endParaRPr sz="2200" i="1" baseline="-25000" dirty="0"/>
          </a:p>
          <a:p>
            <a:pPr marL="914400" indent="-368300">
              <a:lnSpc>
                <a:spcPct val="115000"/>
              </a:lnSpc>
              <a:spcBef>
                <a:spcPts val="0"/>
              </a:spcBef>
              <a:buSzPts val="2200"/>
            </a:pPr>
            <a:r>
              <a:rPr lang="en" sz="2200" dirty="0"/>
              <a:t>Point estimate: </a:t>
            </a:r>
            <a:r>
              <a:rPr lang="en" sz="2200" i="1" dirty="0"/>
              <a:t>b</a:t>
            </a:r>
            <a:r>
              <a:rPr lang="en" sz="2200" i="1" baseline="-25000" dirty="0"/>
              <a:t>0</a:t>
            </a:r>
            <a:endParaRPr sz="2200" i="1" dirty="0"/>
          </a:p>
          <a:p>
            <a:pPr marL="0" indent="0">
              <a:lnSpc>
                <a:spcPct val="115000"/>
              </a:lnSpc>
              <a:spcBef>
                <a:spcPts val="0"/>
              </a:spcBef>
              <a:buClr>
                <a:schemeClr val="dk1"/>
              </a:buClr>
              <a:buSzPts val="1100"/>
              <a:buNone/>
            </a:pPr>
            <a:endParaRPr sz="2200" dirty="0"/>
          </a:p>
          <a:p>
            <a:pPr indent="-368300">
              <a:lnSpc>
                <a:spcPct val="115000"/>
              </a:lnSpc>
              <a:spcBef>
                <a:spcPts val="0"/>
              </a:spcBef>
              <a:buClr>
                <a:srgbClr val="000000"/>
              </a:buClr>
              <a:buSzPts val="2200"/>
            </a:pPr>
            <a:r>
              <a:rPr lang="en" sz="2200" dirty="0">
                <a:solidFill>
                  <a:srgbClr val="000000"/>
                </a:solidFill>
              </a:rPr>
              <a:t>Slope:</a:t>
            </a:r>
            <a:endParaRPr sz="2200" dirty="0">
              <a:solidFill>
                <a:srgbClr val="000000"/>
              </a:solidFill>
            </a:endParaRPr>
          </a:p>
          <a:p>
            <a:pPr marL="914400" indent="-368300">
              <a:lnSpc>
                <a:spcPct val="115000"/>
              </a:lnSpc>
              <a:spcBef>
                <a:spcPts val="0"/>
              </a:spcBef>
              <a:buSzPts val="2200"/>
            </a:pPr>
            <a:r>
              <a:rPr lang="en" sz="2200" dirty="0"/>
              <a:t>Parameter: </a:t>
            </a:r>
            <a:r>
              <a:rPr lang="en" sz="2200" i="1" dirty="0"/>
              <a:t>β</a:t>
            </a:r>
            <a:r>
              <a:rPr lang="en" sz="2200" i="1" baseline="-25000" dirty="0"/>
              <a:t>1</a:t>
            </a:r>
            <a:endParaRPr sz="2200" i="1" baseline="-25000" dirty="0"/>
          </a:p>
          <a:p>
            <a:pPr marL="914400" indent="-368300">
              <a:lnSpc>
                <a:spcPct val="115000"/>
              </a:lnSpc>
              <a:spcBef>
                <a:spcPts val="0"/>
              </a:spcBef>
              <a:buSzPts val="2200"/>
            </a:pPr>
            <a:r>
              <a:rPr lang="en" sz="2200" dirty="0"/>
              <a:t>Point estimate: </a:t>
            </a:r>
            <a:r>
              <a:rPr lang="en" sz="2200" i="1" dirty="0"/>
              <a:t>b</a:t>
            </a:r>
            <a:r>
              <a:rPr lang="en" sz="2200" i="1" baseline="-25000" dirty="0"/>
              <a:t>1</a:t>
            </a:r>
            <a:endParaRPr sz="2200" i="1" dirty="0"/>
          </a:p>
        </p:txBody>
      </p:sp>
      <p:sp>
        <p:nvSpPr>
          <p:cNvPr id="100" name="Google Shape;100;p24"/>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The least squares line</a:t>
            </a:r>
            <a:endParaRPr baseline="30000" dirty="0">
              <a:solidFill>
                <a:schemeClr val="accent1"/>
              </a:solidFill>
            </a:endParaRPr>
          </a:p>
        </p:txBody>
      </p:sp>
      <p:pic>
        <p:nvPicPr>
          <p:cNvPr id="101" name="Google Shape;101;p24"/>
          <p:cNvPicPr preferRelativeResize="0"/>
          <p:nvPr/>
        </p:nvPicPr>
        <p:blipFill>
          <a:blip r:embed="rId3">
            <a:alphaModFix/>
          </a:blip>
          <a:stretch>
            <a:fillRect/>
          </a:stretch>
        </p:blipFill>
        <p:spPr>
          <a:xfrm>
            <a:off x="2133475" y="1222825"/>
            <a:ext cx="8045874" cy="1893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3D31-5064-BA90-1CA8-DF3722041DAE}"/>
              </a:ext>
            </a:extLst>
          </p:cNvPr>
          <p:cNvSpPr>
            <a:spLocks noGrp="1"/>
          </p:cNvSpPr>
          <p:nvPr>
            <p:ph type="title"/>
          </p:nvPr>
        </p:nvSpPr>
        <p:spPr/>
        <p:txBody>
          <a:bodyPr/>
          <a:lstStyle/>
          <a:p>
            <a:r>
              <a:rPr lang="en-US" dirty="0"/>
              <a:t>Finding the least squares line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FF7D307-F0BE-1984-D3B8-93A44CDE9F72}"/>
                  </a:ext>
                </a:extLst>
              </p:cNvPr>
              <p:cNvSpPr>
                <a:spLocks noGrp="1"/>
              </p:cNvSpPr>
              <p:nvPr>
                <p:ph type="body" idx="1"/>
              </p:nvPr>
            </p:nvSpPr>
            <p:spPr/>
            <p:txBody>
              <a:bodyPr/>
              <a:lstStyle/>
              <a:p>
                <a:pPr marL="38100" indent="0">
                  <a:buNone/>
                </a:pPr>
                <a:r>
                  <a:rPr lang="en-US" dirty="0"/>
                  <a:t>Find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r>
                  <a:rPr lang="en-US" dirty="0"/>
                  <a:t> that minimize the sum of squared residuals</a:t>
                </a:r>
              </a:p>
              <a:p>
                <a:endParaRPr lang="en-US" dirty="0"/>
              </a:p>
              <a:p>
                <a:pPr marL="381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𝑅𝑆𝑆</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e>
                      </m:nary>
                    </m:oMath>
                  </m:oMathPara>
                </a14:m>
                <a:endParaRPr lang="en-US" dirty="0"/>
              </a:p>
              <a:p>
                <a:pPr marL="38100" indent="0">
                  <a:buNone/>
                </a:pPr>
                <a:endParaRPr lang="en-US" dirty="0"/>
              </a:p>
              <a:p>
                <a:pPr marL="38100" indent="0">
                  <a:buNone/>
                </a:pPr>
                <a:r>
                  <a:rPr lang="en-US" dirty="0"/>
                  <a:t>To compute the distribution of the estimators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1</m:t>
                            </m:r>
                          </m:sub>
                        </m:sSub>
                      </m:e>
                    </m:acc>
                  </m:oMath>
                </a14:m>
                <a:r>
                  <a:rPr lang="en-US" dirty="0"/>
                  <a:t> we need to make some </a:t>
                </a:r>
                <a:r>
                  <a:rPr lang="en-US" dirty="0" err="1"/>
                  <a:t>assumtpions</a:t>
                </a:r>
                <a:r>
                  <a:rPr lang="en-US" dirty="0"/>
                  <a:t>.</a:t>
                </a:r>
              </a:p>
            </p:txBody>
          </p:sp>
        </mc:Choice>
        <mc:Fallback xmlns="">
          <p:sp>
            <p:nvSpPr>
              <p:cNvPr id="3" name="Text Placeholder 2">
                <a:extLst>
                  <a:ext uri="{FF2B5EF4-FFF2-40B4-BE49-F238E27FC236}">
                    <a16:creationId xmlns:a16="http://schemas.microsoft.com/office/drawing/2014/main" id="{2FF7D307-F0BE-1984-D3B8-93A44CDE9F72}"/>
                  </a:ext>
                </a:extLst>
              </p:cNvPr>
              <p:cNvSpPr>
                <a:spLocks noGrp="1" noRot="1" noChangeAspect="1" noMove="1" noResize="1" noEditPoints="1" noAdjustHandles="1" noChangeArrowheads="1" noChangeShapeType="1" noTextEdit="1"/>
              </p:cNvSpPr>
              <p:nvPr>
                <p:ph type="body" idx="1"/>
              </p:nvPr>
            </p:nvSpPr>
            <p:spPr>
              <a:blipFill>
                <a:blip r:embed="rId2"/>
                <a:stretch>
                  <a:fillRect l="-939"/>
                </a:stretch>
              </a:blipFill>
            </p:spPr>
            <p:txBody>
              <a:bodyPr/>
              <a:lstStyle/>
              <a:p>
                <a:r>
                  <a:rPr lang="en-US">
                    <a:noFill/>
                  </a:rPr>
                  <a:t> </a:t>
                </a:r>
              </a:p>
            </p:txBody>
          </p:sp>
        </mc:Fallback>
      </mc:AlternateContent>
    </p:spTree>
    <p:extLst>
      <p:ext uri="{BB962C8B-B14F-4D97-AF65-F5344CB8AC3E}">
        <p14:creationId xmlns:p14="http://schemas.microsoft.com/office/powerpoint/2010/main" val="320929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4062-9329-DCF2-4106-71CC124D2992}"/>
              </a:ext>
            </a:extLst>
          </p:cNvPr>
          <p:cNvSpPr>
            <a:spLocks noGrp="1"/>
          </p:cNvSpPr>
          <p:nvPr>
            <p:ph type="title"/>
          </p:nvPr>
        </p:nvSpPr>
        <p:spPr/>
        <p:txBody>
          <a:bodyPr/>
          <a:lstStyle/>
          <a:p>
            <a:r>
              <a:rPr lang="en-US" dirty="0"/>
              <a:t>Regression line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BA0A620-9AA5-C036-44FC-F05806872A4E}"/>
                  </a:ext>
                </a:extLst>
              </p:cNvPr>
              <p:cNvSpPr>
                <a:spLocks noGrp="1"/>
              </p:cNvSpPr>
              <p:nvPr>
                <p:ph type="body" idx="1"/>
              </p:nvPr>
            </p:nvSpPr>
            <p:spPr>
              <a:xfrm>
                <a:off x="1838424" y="1600200"/>
                <a:ext cx="9743975" cy="2716161"/>
              </a:xfrm>
            </p:spPr>
            <p:txBody>
              <a:bodyPr/>
              <a:lstStyle/>
              <a:p>
                <a:pPr marL="38100" indent="0">
                  <a:buNone/>
                </a:pPr>
                <a:r>
                  <a:rPr lang="en-US" dirty="0"/>
                  <a:t>Assuming that the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correspond to a random variable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then we are interested in describing the conditional distribution of </a:t>
                </a:r>
                <a14:m>
                  <m:oMath xmlns:m="http://schemas.openxmlformats.org/officeDocument/2006/math">
                    <m:r>
                      <a:rPr lang="en-US" b="0" i="1" smtClean="0">
                        <a:latin typeface="Cambria Math" panose="02040503050406030204" pitchFamily="18" charset="0"/>
                      </a:rPr>
                      <m:t>𝑌</m:t>
                    </m:r>
                  </m:oMath>
                </a14:m>
                <a:r>
                  <a:rPr lang="en-US" dirty="0"/>
                  <a:t> given the values of the predictors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b="0" dirty="0"/>
              </a:p>
              <a:p>
                <a:pPr marL="38100" indent="0">
                  <a:buNone/>
                </a:pPr>
                <a:endParaRPr lang="en-US" dirty="0"/>
              </a:p>
              <a:p>
                <a:pPr marL="38100" indent="0">
                  <a:buNone/>
                </a:pPr>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endParaRPr lang="en-US" b="0" dirty="0"/>
              </a:p>
              <a:p>
                <a:pPr marL="38100" indent="0">
                  <a:buNone/>
                </a:pPr>
                <a:endParaRPr lang="en-US" dirty="0"/>
              </a:p>
              <a:p>
                <a:pPr marL="38100" indent="0">
                  <a:buNone/>
                </a:pPr>
                <a:endParaRPr lang="en-US" b="0" dirty="0"/>
              </a:p>
              <a:p>
                <a:pPr marL="38100" indent="0">
                  <a:buNone/>
                </a:pPr>
                <a:endParaRPr lang="en-US" dirty="0"/>
              </a:p>
              <a:p>
                <a:pPr marL="3810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𝑜</m:t>
                            </m:r>
                          </m:sub>
                        </m:sSub>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e>
                    </m:acc>
                    <m:r>
                      <a:rPr lang="en-US" b="0" i="1" smtClean="0">
                        <a:latin typeface="Cambria Math" panose="02040503050406030204" pitchFamily="18" charset="0"/>
                      </a:rPr>
                      <m:t> </m:t>
                    </m:r>
                  </m:oMath>
                </a14:m>
                <a:r>
                  <a:rPr lang="en-US" dirty="0"/>
                  <a:t> are the least squares estimates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a14:m>
                <a:endParaRPr lang="en-US" dirty="0"/>
              </a:p>
              <a:p>
                <a:pPr marL="38100" indent="0">
                  <a:buNone/>
                </a:pPr>
                <a:endParaRPr lang="en-US" dirty="0"/>
              </a:p>
              <a:p>
                <a:pPr marL="38100" indent="0">
                  <a:buNone/>
                </a:pPr>
                <a:r>
                  <a:rPr lang="en-US" dirty="0"/>
                  <a:t> </a:t>
                </a:r>
              </a:p>
            </p:txBody>
          </p:sp>
        </mc:Choice>
        <mc:Fallback xmlns="">
          <p:sp>
            <p:nvSpPr>
              <p:cNvPr id="3" name="Text Placeholder 2">
                <a:extLst>
                  <a:ext uri="{FF2B5EF4-FFF2-40B4-BE49-F238E27FC236}">
                    <a16:creationId xmlns:a16="http://schemas.microsoft.com/office/drawing/2014/main" id="{6BA0A620-9AA5-C036-44FC-F05806872A4E}"/>
                  </a:ext>
                </a:extLst>
              </p:cNvPr>
              <p:cNvSpPr>
                <a:spLocks noGrp="1" noRot="1" noChangeAspect="1" noMove="1" noResize="1" noEditPoints="1" noAdjustHandles="1" noChangeArrowheads="1" noChangeShapeType="1" noTextEdit="1"/>
              </p:cNvSpPr>
              <p:nvPr>
                <p:ph type="body" idx="1"/>
              </p:nvPr>
            </p:nvSpPr>
            <p:spPr>
              <a:xfrm>
                <a:off x="1838424" y="1600200"/>
                <a:ext cx="9743975" cy="2716161"/>
              </a:xfrm>
              <a:blipFill>
                <a:blip r:embed="rId2"/>
                <a:stretch>
                  <a:fillRect l="-939" b="-59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EDDFA0-9B3C-82CF-21B2-DFA605573A34}"/>
                  </a:ext>
                </a:extLst>
              </p:cNvPr>
              <p:cNvSpPr txBox="1"/>
              <p:nvPr/>
            </p:nvSpPr>
            <p:spPr>
              <a:xfrm>
                <a:off x="1165017" y="4191247"/>
                <a:ext cx="6096000" cy="523220"/>
              </a:xfrm>
              <a:prstGeom prst="rect">
                <a:avLst/>
              </a:prstGeom>
              <a:noFill/>
            </p:spPr>
            <p:txBody>
              <a:bodyPr wrap="square">
                <a:spAutoFit/>
              </a:bodyPr>
              <a:lstStyle/>
              <a:p>
                <a:pPr marL="3810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𝑥</m:t>
                      </m:r>
                    </m:oMath>
                  </m:oMathPara>
                </a14:m>
                <a:endParaRPr lang="en-US" sz="2800" dirty="0"/>
              </a:p>
            </p:txBody>
          </p:sp>
        </mc:Choice>
        <mc:Fallback xmlns="">
          <p:sp>
            <p:nvSpPr>
              <p:cNvPr id="5" name="TextBox 4">
                <a:extLst>
                  <a:ext uri="{FF2B5EF4-FFF2-40B4-BE49-F238E27FC236}">
                    <a16:creationId xmlns:a16="http://schemas.microsoft.com/office/drawing/2014/main" id="{FCEDDFA0-9B3C-82CF-21B2-DFA605573A34}"/>
                  </a:ext>
                </a:extLst>
              </p:cNvPr>
              <p:cNvSpPr txBox="1">
                <a:spLocks noRot="1" noChangeAspect="1" noMove="1" noResize="1" noEditPoints="1" noAdjustHandles="1" noChangeArrowheads="1" noChangeShapeType="1" noTextEdit="1"/>
              </p:cNvSpPr>
              <p:nvPr/>
            </p:nvSpPr>
            <p:spPr>
              <a:xfrm>
                <a:off x="1165017" y="4191247"/>
                <a:ext cx="609600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4755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Conditions for the least squares line</a:t>
            </a:r>
            <a:endParaRPr baseline="30000" dirty="0">
              <a:solidFill>
                <a:schemeClr val="accent1"/>
              </a:solidFill>
            </a:endParaRPr>
          </a:p>
        </p:txBody>
      </p:sp>
      <p:sp>
        <p:nvSpPr>
          <p:cNvPr id="107" name="Google Shape;107;p25"/>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rabicPeriod"/>
            </a:pPr>
            <a:r>
              <a:rPr lang="en" sz="2200"/>
              <a:t>Linearity</a:t>
            </a:r>
            <a:endParaRPr sz="2200"/>
          </a:p>
          <a:p>
            <a:pPr marL="0" indent="0">
              <a:lnSpc>
                <a:spcPct val="115000"/>
              </a:lnSpc>
              <a:spcBef>
                <a:spcPts val="0"/>
              </a:spcBef>
              <a:buNone/>
            </a:pPr>
            <a:endParaRPr sz="2200"/>
          </a:p>
        </p:txBody>
      </p:sp>
    </p:spTree>
    <p:extLst>
      <p:ext uri="{BB962C8B-B14F-4D97-AF65-F5344CB8AC3E}">
        <p14:creationId xmlns:p14="http://schemas.microsoft.com/office/powerpoint/2010/main" val="269418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Conditions for the least squares line</a:t>
            </a:r>
            <a:endParaRPr baseline="30000">
              <a:solidFill>
                <a:schemeClr val="accent1"/>
              </a:solidFill>
            </a:endParaRPr>
          </a:p>
        </p:txBody>
      </p:sp>
      <p:sp>
        <p:nvSpPr>
          <p:cNvPr id="113" name="Google Shape;113;p26"/>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rabicPeriod"/>
            </a:pPr>
            <a:r>
              <a:rPr lang="en" sz="2200" dirty="0"/>
              <a:t>Linearity</a:t>
            </a:r>
            <a:endParaRPr sz="2200" dirty="0"/>
          </a:p>
          <a:p>
            <a:pPr indent="-368300">
              <a:lnSpc>
                <a:spcPct val="115000"/>
              </a:lnSpc>
              <a:spcBef>
                <a:spcPts val="0"/>
              </a:spcBef>
              <a:buSzPts val="2200"/>
              <a:buAutoNum type="arabicPeriod"/>
            </a:pPr>
            <a:r>
              <a:rPr lang="en-US" sz="2200" dirty="0"/>
              <a:t>Normality</a:t>
            </a:r>
            <a:endParaRPr sz="2200" dirty="0"/>
          </a:p>
          <a:p>
            <a:pPr marL="0" indent="0">
              <a:lnSpc>
                <a:spcPct val="115000"/>
              </a:lnSpc>
              <a:spcBef>
                <a:spcPts val="0"/>
              </a:spcBef>
              <a:buNone/>
            </a:pPr>
            <a:endParaRPr sz="2200" dirty="0"/>
          </a:p>
        </p:txBody>
      </p:sp>
    </p:spTree>
    <p:extLst>
      <p:ext uri="{BB962C8B-B14F-4D97-AF65-F5344CB8AC3E}">
        <p14:creationId xmlns:p14="http://schemas.microsoft.com/office/powerpoint/2010/main" val="2469124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Conditions for the least squares line</a:t>
            </a:r>
            <a:endParaRPr baseline="30000">
              <a:solidFill>
                <a:schemeClr val="accent1"/>
              </a:solidFill>
            </a:endParaRPr>
          </a:p>
        </p:txBody>
      </p:sp>
      <p:sp>
        <p:nvSpPr>
          <p:cNvPr id="119" name="Google Shape;119;p2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rabicPeriod"/>
            </a:pPr>
            <a:r>
              <a:rPr lang="en" sz="2200" dirty="0"/>
              <a:t>Linearity</a:t>
            </a:r>
            <a:endParaRPr sz="2200" dirty="0"/>
          </a:p>
          <a:p>
            <a:pPr indent="-368300">
              <a:lnSpc>
                <a:spcPct val="115000"/>
              </a:lnSpc>
              <a:spcBef>
                <a:spcPts val="0"/>
              </a:spcBef>
              <a:buSzPts val="2200"/>
              <a:buAutoNum type="arabicPeriod"/>
            </a:pPr>
            <a:r>
              <a:rPr lang="en-US" sz="2200" dirty="0"/>
              <a:t>Normality</a:t>
            </a:r>
            <a:endParaRPr sz="2200" dirty="0"/>
          </a:p>
          <a:p>
            <a:pPr indent="-368300">
              <a:lnSpc>
                <a:spcPct val="115000"/>
              </a:lnSpc>
              <a:spcBef>
                <a:spcPts val="0"/>
              </a:spcBef>
              <a:buSzPts val="2200"/>
              <a:buAutoNum type="arabicPeriod"/>
            </a:pPr>
            <a:r>
              <a:rPr lang="en" sz="2200" dirty="0"/>
              <a:t>Constant variance (homoskedasticity)</a:t>
            </a:r>
          </a:p>
        </p:txBody>
      </p:sp>
    </p:spTree>
    <p:extLst>
      <p:ext uri="{BB962C8B-B14F-4D97-AF65-F5344CB8AC3E}">
        <p14:creationId xmlns:p14="http://schemas.microsoft.com/office/powerpoint/2010/main" val="627908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Conditions for the least squares line</a:t>
            </a:r>
            <a:endParaRPr baseline="30000">
              <a:solidFill>
                <a:schemeClr val="accent1"/>
              </a:solidFill>
            </a:endParaRPr>
          </a:p>
        </p:txBody>
      </p:sp>
      <p:sp>
        <p:nvSpPr>
          <p:cNvPr id="119" name="Google Shape;119;p2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rabicPeriod"/>
            </a:pPr>
            <a:r>
              <a:rPr lang="en" sz="2200" dirty="0"/>
              <a:t>Linearity</a:t>
            </a:r>
            <a:endParaRPr sz="2200" dirty="0"/>
          </a:p>
          <a:p>
            <a:pPr indent="-368300">
              <a:lnSpc>
                <a:spcPct val="115000"/>
              </a:lnSpc>
              <a:spcBef>
                <a:spcPts val="0"/>
              </a:spcBef>
              <a:buSzPts val="2200"/>
              <a:buAutoNum type="arabicPeriod"/>
            </a:pPr>
            <a:r>
              <a:rPr lang="en-US" sz="2200" dirty="0"/>
              <a:t>Normality</a:t>
            </a:r>
            <a:endParaRPr sz="2200" dirty="0"/>
          </a:p>
          <a:p>
            <a:pPr indent="-368300">
              <a:lnSpc>
                <a:spcPct val="115000"/>
              </a:lnSpc>
              <a:spcBef>
                <a:spcPts val="0"/>
              </a:spcBef>
              <a:buSzPts val="2200"/>
              <a:buAutoNum type="arabicPeriod"/>
            </a:pPr>
            <a:r>
              <a:rPr lang="en" sz="2200" dirty="0"/>
              <a:t>Constant variance (homoskedasticity)</a:t>
            </a:r>
          </a:p>
          <a:p>
            <a:pPr indent="-368300">
              <a:lnSpc>
                <a:spcPct val="115000"/>
              </a:lnSpc>
              <a:spcBef>
                <a:spcPts val="0"/>
              </a:spcBef>
              <a:buSzPts val="2200"/>
              <a:buAutoNum type="arabicPeriod"/>
            </a:pPr>
            <a:r>
              <a:rPr lang="en" sz="2200" dirty="0"/>
              <a:t>Independence </a:t>
            </a:r>
            <a:endParaRPr sz="2200" dirty="0"/>
          </a:p>
        </p:txBody>
      </p:sp>
    </p:spTree>
    <p:extLst>
      <p:ext uri="{BB962C8B-B14F-4D97-AF65-F5344CB8AC3E}">
        <p14:creationId xmlns:p14="http://schemas.microsoft.com/office/powerpoint/2010/main" val="32546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05C-FA98-1729-A15E-ADBBD8A46CA9}"/>
              </a:ext>
            </a:extLst>
          </p:cNvPr>
          <p:cNvSpPr>
            <a:spLocks noGrp="1"/>
          </p:cNvSpPr>
          <p:nvPr>
            <p:ph type="title"/>
          </p:nvPr>
        </p:nvSpPr>
        <p:spPr/>
        <p:txBody>
          <a:bodyPr/>
          <a:lstStyle/>
          <a:p>
            <a:r>
              <a:rPr lang="en-US" dirty="0"/>
              <a:t>Positive Correlations</a:t>
            </a:r>
          </a:p>
        </p:txBody>
      </p:sp>
      <p:pic>
        <p:nvPicPr>
          <p:cNvPr id="5" name="Picture 4">
            <a:extLst>
              <a:ext uri="{FF2B5EF4-FFF2-40B4-BE49-F238E27FC236}">
                <a16:creationId xmlns:a16="http://schemas.microsoft.com/office/drawing/2014/main" id="{3CC39442-003B-9029-F3DE-1C38B44321D2}"/>
              </a:ext>
            </a:extLst>
          </p:cNvPr>
          <p:cNvPicPr>
            <a:picLocks noChangeAspect="1"/>
          </p:cNvPicPr>
          <p:nvPr/>
        </p:nvPicPr>
        <p:blipFill>
          <a:blip r:embed="rId2"/>
          <a:stretch>
            <a:fillRect/>
          </a:stretch>
        </p:blipFill>
        <p:spPr>
          <a:xfrm>
            <a:off x="838200" y="1378585"/>
            <a:ext cx="8093452" cy="5114290"/>
          </a:xfrm>
          <a:prstGeom prst="rect">
            <a:avLst/>
          </a:prstGeom>
        </p:spPr>
      </p:pic>
    </p:spTree>
    <p:extLst>
      <p:ext uri="{BB962C8B-B14F-4D97-AF65-F5344CB8AC3E}">
        <p14:creationId xmlns:p14="http://schemas.microsoft.com/office/powerpoint/2010/main" val="1221817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 name="Google Shape;124;p28"/>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US" sz="1900" dirty="0"/>
                  <a:t>The relationship between the explanatory and the response variable should be linear.</a:t>
                </a:r>
              </a:p>
              <a:p>
                <a:pPr indent="-349250">
                  <a:lnSpc>
                    <a:spcPct val="115000"/>
                  </a:lnSpc>
                  <a:spcBef>
                    <a:spcPts val="0"/>
                  </a:spcBef>
                  <a:buSzPts val="1900"/>
                </a:pPr>
                <a:r>
                  <a:rPr lang="en-US" sz="1900" dirty="0"/>
                  <a:t>There exist parameters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𝛽</m:t>
                        </m:r>
                      </m:e>
                      <m:sub>
                        <m:r>
                          <a:rPr lang="en-US" sz="1900" b="0" i="1" smtClean="0">
                            <a:latin typeface="Cambria Math" panose="02040503050406030204" pitchFamily="18" charset="0"/>
                          </a:rPr>
                          <m:t>0</m:t>
                        </m:r>
                      </m:sub>
                    </m:sSub>
                    <m:r>
                      <a:rPr lang="en-US" sz="1900" b="0" i="1" smtClean="0">
                        <a:latin typeface="Cambria Math" panose="02040503050406030204" pitchFamily="18" charset="0"/>
                      </a:rPr>
                      <m:t>, </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𝛽</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 </m:t>
                    </m:r>
                  </m:oMath>
                </a14:m>
                <a:r>
                  <a:rPr lang="en-US" sz="1900" dirty="0"/>
                  <a:t> such that </a:t>
                </a:r>
                <a14:m>
                  <m:oMath xmlns:m="http://schemas.openxmlformats.org/officeDocument/2006/math">
                    <m:r>
                      <a:rPr lang="en-US" sz="1900" b="0" i="1" smtClean="0">
                        <a:latin typeface="Cambria Math" panose="02040503050406030204" pitchFamily="18" charset="0"/>
                      </a:rPr>
                      <m:t>𝐸</m:t>
                    </m:r>
                    <m:d>
                      <m:dPr>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𝑌</m:t>
                            </m:r>
                          </m:e>
                          <m:sub>
                            <m:r>
                              <a:rPr lang="en-US" sz="1900" b="0" i="1" smtClean="0">
                                <a:latin typeface="Cambria Math" panose="02040503050406030204" pitchFamily="18" charset="0"/>
                              </a:rPr>
                              <m:t>𝑖</m:t>
                            </m:r>
                          </m:sub>
                        </m:sSub>
                      </m:e>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e>
                    </m:d>
                    <m:r>
                      <a:rPr lang="en-US" sz="1900" b="0" i="1" smtClean="0">
                        <a:latin typeface="Cambria Math" panose="02040503050406030204" pitchFamily="18" charset="0"/>
                      </a:rPr>
                      <m:t> =</m:t>
                    </m:r>
                  </m:oMath>
                </a14:m>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𝛽</m:t>
                        </m:r>
                      </m:e>
                      <m:sub>
                        <m:r>
                          <a:rPr lang="en-US" sz="1900" i="1">
                            <a:latin typeface="Cambria Math" panose="02040503050406030204" pitchFamily="18" charset="0"/>
                          </a:rPr>
                          <m:t>0</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𝛽</m:t>
                        </m:r>
                      </m:e>
                      <m:sub>
                        <m:r>
                          <a:rPr lang="en-US" sz="1900" i="1">
                            <a:latin typeface="Cambria Math" panose="02040503050406030204" pitchFamily="18" charset="0"/>
                          </a:rPr>
                          <m:t>1</m:t>
                        </m:r>
                      </m:sub>
                    </m:sSub>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oMath>
                </a14:m>
                <a:endParaRPr lang="en-US" sz="1900" dirty="0"/>
              </a:p>
              <a:p>
                <a:pPr indent="-349250">
                  <a:lnSpc>
                    <a:spcPct val="115000"/>
                  </a:lnSpc>
                  <a:spcBef>
                    <a:spcPts val="0"/>
                  </a:spcBef>
                  <a:buSzPts val="1900"/>
                </a:pPr>
                <a:endParaRPr lang="en-US" sz="1900" dirty="0"/>
              </a:p>
              <a:p>
                <a:pPr marL="0" indent="0">
                  <a:lnSpc>
                    <a:spcPct val="115000"/>
                  </a:lnSpc>
                  <a:spcBef>
                    <a:spcPts val="1000"/>
                  </a:spcBef>
                  <a:spcAft>
                    <a:spcPts val="1000"/>
                  </a:spcAft>
                  <a:buNone/>
                </a:pPr>
                <a:endParaRPr sz="1900" dirty="0"/>
              </a:p>
            </p:txBody>
          </p:sp>
        </mc:Choice>
        <mc:Fallback xmlns="">
          <p:sp>
            <p:nvSpPr>
              <p:cNvPr id="124" name="Google Shape;124;p28"/>
              <p:cNvSpPr txBox="1">
                <a:spLocks noGrp="1" noRot="1" noChangeAspect="1" noMove="1" noResize="1" noEditPoints="1" noAdjustHandles="1" noChangeArrowheads="1" noChangeShapeType="1" noTextEdit="1"/>
              </p:cNvSpPr>
              <p:nvPr>
                <p:ph type="body" idx="1"/>
              </p:nvPr>
            </p:nvSpPr>
            <p:spPr>
              <a:xfrm flipH="1">
                <a:off x="1981075" y="1305775"/>
                <a:ext cx="7822200" cy="4137900"/>
              </a:xfrm>
              <a:prstGeom prst="rect">
                <a:avLst/>
              </a:prstGeom>
              <a:blipFill>
                <a:blip r:embed="rId3"/>
                <a:stretch>
                  <a:fillRect/>
                </a:stretch>
              </a:blipFill>
            </p:spPr>
            <p:txBody>
              <a:bodyPr/>
              <a:lstStyle/>
              <a:p>
                <a:r>
                  <a:rPr lang="en-US">
                    <a:noFill/>
                  </a:rPr>
                  <a:t> </a:t>
                </a:r>
              </a:p>
            </p:txBody>
          </p:sp>
        </mc:Fallback>
      </mc:AlternateContent>
      <p:sp>
        <p:nvSpPr>
          <p:cNvPr id="125" name="Google Shape;125;p2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Conditions: (1) Linearity</a:t>
            </a:r>
            <a:endParaRPr baseline="30000">
              <a:solidFill>
                <a:schemeClr val="accent1"/>
              </a:solidFill>
            </a:endParaRPr>
          </a:p>
        </p:txBody>
      </p:sp>
    </p:spTree>
    <p:extLst>
      <p:ext uri="{BB962C8B-B14F-4D97-AF65-F5344CB8AC3E}">
        <p14:creationId xmlns:p14="http://schemas.microsoft.com/office/powerpoint/2010/main" val="3251623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6" name="Google Shape;136;p30"/>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The relationship between the explanatory and the response variable should be linear.</a:t>
                </a:r>
              </a:p>
              <a:p>
                <a:pPr indent="-349250">
                  <a:lnSpc>
                    <a:spcPct val="115000"/>
                  </a:lnSpc>
                  <a:spcBef>
                    <a:spcPts val="0"/>
                  </a:spcBef>
                  <a:buSzPts val="1900"/>
                </a:pPr>
                <a:r>
                  <a:rPr lang="en-US" sz="1900" dirty="0"/>
                  <a:t>There exist parameters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𝛽</m:t>
                        </m:r>
                      </m:e>
                      <m:sub>
                        <m:r>
                          <a:rPr lang="en-US" sz="1900" b="0" i="1" smtClean="0">
                            <a:latin typeface="Cambria Math" panose="02040503050406030204" pitchFamily="18" charset="0"/>
                          </a:rPr>
                          <m:t>0</m:t>
                        </m:r>
                      </m:sub>
                    </m:sSub>
                    <m:r>
                      <a:rPr lang="en-US" sz="1900" b="0" i="1" smtClean="0">
                        <a:latin typeface="Cambria Math" panose="02040503050406030204" pitchFamily="18" charset="0"/>
                      </a:rPr>
                      <m:t>, </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𝛽</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 </m:t>
                    </m:r>
                  </m:oMath>
                </a14:m>
                <a:r>
                  <a:rPr lang="en-US" sz="1900" dirty="0"/>
                  <a:t> such that </a:t>
                </a:r>
                <a14:m>
                  <m:oMath xmlns:m="http://schemas.openxmlformats.org/officeDocument/2006/math">
                    <m:r>
                      <a:rPr lang="en-US" sz="1900" b="0" i="1" smtClean="0">
                        <a:latin typeface="Cambria Math" panose="02040503050406030204" pitchFamily="18" charset="0"/>
                      </a:rPr>
                      <m:t>𝐸</m:t>
                    </m:r>
                    <m:d>
                      <m:dPr>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𝑌</m:t>
                            </m:r>
                          </m:e>
                          <m:sub>
                            <m:r>
                              <a:rPr lang="en-US" sz="1900" b="0" i="1" smtClean="0">
                                <a:latin typeface="Cambria Math" panose="02040503050406030204" pitchFamily="18" charset="0"/>
                              </a:rPr>
                              <m:t>𝑖</m:t>
                            </m:r>
                          </m:sub>
                        </m:sSub>
                      </m:e>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e>
                    </m:d>
                    <m:r>
                      <a:rPr lang="en-US" sz="1900" b="0" i="1" smtClean="0">
                        <a:latin typeface="Cambria Math" panose="02040503050406030204" pitchFamily="18" charset="0"/>
                      </a:rPr>
                      <m:t> =</m:t>
                    </m:r>
                  </m:oMath>
                </a14:m>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𝛽</m:t>
                        </m:r>
                      </m:e>
                      <m:sub>
                        <m:r>
                          <a:rPr lang="en-US" sz="1900" i="1">
                            <a:latin typeface="Cambria Math" panose="02040503050406030204" pitchFamily="18" charset="0"/>
                          </a:rPr>
                          <m:t>0</m:t>
                        </m:r>
                      </m:sub>
                    </m:sSub>
                    <m:r>
                      <a:rPr lang="en-US" sz="1900" i="1">
                        <a:latin typeface="Cambria Math" panose="02040503050406030204" pitchFamily="18" charset="0"/>
                      </a:rPr>
                      <m:t>,</m:t>
                    </m:r>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𝛽</m:t>
                        </m:r>
                      </m:e>
                      <m:sub>
                        <m:r>
                          <a:rPr lang="en-US" sz="1900" i="1">
                            <a:latin typeface="Cambria Math" panose="02040503050406030204" pitchFamily="18" charset="0"/>
                          </a:rPr>
                          <m:t>1</m:t>
                        </m:r>
                      </m:sub>
                    </m:sSub>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oMath>
                </a14:m>
                <a:endParaRPr sz="1900" dirty="0"/>
              </a:p>
              <a:p>
                <a:pPr indent="-349250">
                  <a:lnSpc>
                    <a:spcPct val="115000"/>
                  </a:lnSpc>
                  <a:spcBef>
                    <a:spcPts val="0"/>
                  </a:spcBef>
                  <a:buSzPts val="1900"/>
                </a:pPr>
                <a:r>
                  <a:rPr lang="en" sz="1900" dirty="0"/>
                  <a:t>Check using a scatterplot of the data, or a </a:t>
                </a:r>
                <a:r>
                  <a:rPr lang="en" sz="1900" i="1" dirty="0">
                    <a:solidFill>
                      <a:schemeClr val="accent1"/>
                    </a:solidFill>
                  </a:rPr>
                  <a:t>residuals plot</a:t>
                </a:r>
                <a:r>
                  <a:rPr lang="en" sz="1900" dirty="0"/>
                  <a:t>.</a:t>
                </a:r>
                <a:endParaRPr sz="1900" dirty="0"/>
              </a:p>
            </p:txBody>
          </p:sp>
        </mc:Choice>
        <mc:Fallback xmlns="">
          <p:sp>
            <p:nvSpPr>
              <p:cNvPr id="136" name="Google Shape;136;p30"/>
              <p:cNvSpPr txBox="1">
                <a:spLocks noGrp="1" noRot="1" noChangeAspect="1" noMove="1" noResize="1" noEditPoints="1" noAdjustHandles="1" noChangeArrowheads="1" noChangeShapeType="1" noTextEdit="1"/>
              </p:cNvSpPr>
              <p:nvPr>
                <p:ph type="body" idx="1"/>
              </p:nvPr>
            </p:nvSpPr>
            <p:spPr>
              <a:xfrm flipH="1">
                <a:off x="1981075" y="1305775"/>
                <a:ext cx="7822200" cy="4137900"/>
              </a:xfrm>
              <a:prstGeom prst="rect">
                <a:avLst/>
              </a:prstGeom>
              <a:blipFill>
                <a:blip r:embed="rId3"/>
                <a:stretch>
                  <a:fillRect/>
                </a:stretch>
              </a:blipFill>
            </p:spPr>
            <p:txBody>
              <a:bodyPr/>
              <a:lstStyle/>
              <a:p>
                <a:r>
                  <a:rPr lang="en-US">
                    <a:noFill/>
                  </a:rPr>
                  <a:t> </a:t>
                </a:r>
              </a:p>
            </p:txBody>
          </p:sp>
        </mc:Fallback>
      </mc:AlternateContent>
      <p:sp>
        <p:nvSpPr>
          <p:cNvPr id="137" name="Google Shape;137;p3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Conditions: (1) Linearity</a:t>
            </a:r>
            <a:endParaRPr baseline="30000">
              <a:solidFill>
                <a:schemeClr val="accent1"/>
              </a:solidFill>
            </a:endParaRPr>
          </a:p>
        </p:txBody>
      </p:sp>
      <p:pic>
        <p:nvPicPr>
          <p:cNvPr id="138" name="Google Shape;138;p30"/>
          <p:cNvPicPr preferRelativeResize="0"/>
          <p:nvPr/>
        </p:nvPicPr>
        <p:blipFill>
          <a:blip r:embed="rId4">
            <a:alphaModFix/>
          </a:blip>
          <a:stretch>
            <a:fillRect/>
          </a:stretch>
        </p:blipFill>
        <p:spPr>
          <a:xfrm>
            <a:off x="2969175" y="3706925"/>
            <a:ext cx="5607074" cy="2812125"/>
          </a:xfrm>
          <a:prstGeom prst="rect">
            <a:avLst/>
          </a:prstGeom>
          <a:noFill/>
          <a:ln>
            <a:noFill/>
          </a:ln>
        </p:spPr>
      </p:pic>
    </p:spTree>
    <p:extLst>
      <p:ext uri="{BB962C8B-B14F-4D97-AF65-F5344CB8AC3E}">
        <p14:creationId xmlns:p14="http://schemas.microsoft.com/office/powerpoint/2010/main" val="3563445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Anatomy of a residuals plot</a:t>
            </a:r>
            <a:endParaRPr baseline="30000">
              <a:solidFill>
                <a:schemeClr val="accent1"/>
              </a:solidFill>
            </a:endParaRPr>
          </a:p>
        </p:txBody>
      </p:sp>
      <p:pic>
        <p:nvPicPr>
          <p:cNvPr id="144" name="Google Shape;144;p31"/>
          <p:cNvPicPr preferRelativeResize="0"/>
          <p:nvPr/>
        </p:nvPicPr>
        <p:blipFill>
          <a:blip r:embed="rId3">
            <a:alphaModFix/>
          </a:blip>
          <a:stretch>
            <a:fillRect/>
          </a:stretch>
        </p:blipFill>
        <p:spPr>
          <a:xfrm>
            <a:off x="1981198" y="1412498"/>
            <a:ext cx="3749600" cy="4211090"/>
          </a:xfrm>
          <a:prstGeom prst="rect">
            <a:avLst/>
          </a:prstGeom>
          <a:noFill/>
          <a:ln>
            <a:noFill/>
          </a:ln>
        </p:spPr>
      </p:pic>
      <p:pic>
        <p:nvPicPr>
          <p:cNvPr id="145" name="Google Shape;145;p31"/>
          <p:cNvPicPr preferRelativeResize="0"/>
          <p:nvPr/>
        </p:nvPicPr>
        <p:blipFill>
          <a:blip r:embed="rId4">
            <a:alphaModFix/>
          </a:blip>
          <a:stretch>
            <a:fillRect/>
          </a:stretch>
        </p:blipFill>
        <p:spPr>
          <a:xfrm>
            <a:off x="5827524" y="1412499"/>
            <a:ext cx="4538075" cy="2241525"/>
          </a:xfrm>
          <a:prstGeom prst="rect">
            <a:avLst/>
          </a:prstGeom>
          <a:noFill/>
          <a:ln>
            <a:noFill/>
          </a:ln>
        </p:spPr>
      </p:pic>
    </p:spTree>
    <p:extLst>
      <p:ext uri="{BB962C8B-B14F-4D97-AF65-F5344CB8AC3E}">
        <p14:creationId xmlns:p14="http://schemas.microsoft.com/office/powerpoint/2010/main" val="1092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Anatomy of a residuals plot</a:t>
            </a:r>
            <a:endParaRPr baseline="30000">
              <a:solidFill>
                <a:schemeClr val="accent1"/>
              </a:solidFill>
            </a:endParaRPr>
          </a:p>
        </p:txBody>
      </p:sp>
      <p:pic>
        <p:nvPicPr>
          <p:cNvPr id="151" name="Google Shape;151;p32"/>
          <p:cNvPicPr preferRelativeResize="0"/>
          <p:nvPr/>
        </p:nvPicPr>
        <p:blipFill>
          <a:blip r:embed="rId3">
            <a:alphaModFix/>
          </a:blip>
          <a:stretch>
            <a:fillRect/>
          </a:stretch>
        </p:blipFill>
        <p:spPr>
          <a:xfrm>
            <a:off x="1981198" y="1412498"/>
            <a:ext cx="3749600" cy="4211090"/>
          </a:xfrm>
          <a:prstGeom prst="rect">
            <a:avLst/>
          </a:prstGeom>
          <a:noFill/>
          <a:ln>
            <a:noFill/>
          </a:ln>
        </p:spPr>
      </p:pic>
      <p:pic>
        <p:nvPicPr>
          <p:cNvPr id="152" name="Google Shape;152;p32"/>
          <p:cNvPicPr preferRelativeResize="0"/>
          <p:nvPr/>
        </p:nvPicPr>
        <p:blipFill>
          <a:blip r:embed="rId4">
            <a:alphaModFix/>
          </a:blip>
          <a:stretch>
            <a:fillRect/>
          </a:stretch>
        </p:blipFill>
        <p:spPr>
          <a:xfrm>
            <a:off x="5827524" y="1412499"/>
            <a:ext cx="4538075" cy="2241525"/>
          </a:xfrm>
          <a:prstGeom prst="rect">
            <a:avLst/>
          </a:prstGeom>
          <a:noFill/>
          <a:ln>
            <a:noFill/>
          </a:ln>
        </p:spPr>
      </p:pic>
      <p:pic>
        <p:nvPicPr>
          <p:cNvPr id="153" name="Google Shape;153;p32"/>
          <p:cNvPicPr preferRelativeResize="0"/>
          <p:nvPr/>
        </p:nvPicPr>
        <p:blipFill>
          <a:blip r:embed="rId5">
            <a:alphaModFix/>
          </a:blip>
          <a:stretch>
            <a:fillRect/>
          </a:stretch>
        </p:blipFill>
        <p:spPr>
          <a:xfrm>
            <a:off x="5827525" y="3654026"/>
            <a:ext cx="4634850" cy="2427025"/>
          </a:xfrm>
          <a:prstGeom prst="rect">
            <a:avLst/>
          </a:prstGeom>
          <a:noFill/>
          <a:ln>
            <a:noFill/>
          </a:ln>
        </p:spPr>
      </p:pic>
    </p:spTree>
    <p:extLst>
      <p:ext uri="{BB962C8B-B14F-4D97-AF65-F5344CB8AC3E}">
        <p14:creationId xmlns:p14="http://schemas.microsoft.com/office/powerpoint/2010/main" val="442693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1981200" y="323620"/>
            <a:ext cx="8229600" cy="677400"/>
          </a:xfrm>
          <a:prstGeom prst="rect">
            <a:avLst/>
          </a:prstGeom>
        </p:spPr>
        <p:txBody>
          <a:bodyPr spcFirstLastPara="1" vert="horz" wrap="square" lIns="91425" tIns="91425" rIns="91425" bIns="91425" rtlCol="0" anchor="b" anchorCtr="0">
            <a:noAutofit/>
          </a:bodyPr>
          <a:lstStyle/>
          <a:p>
            <a:r>
              <a:rPr lang="en" sz="3000" dirty="0">
                <a:solidFill>
                  <a:schemeClr val="accent1"/>
                </a:solidFill>
              </a:rPr>
              <a:t>Conditions: (2) Normality</a:t>
            </a:r>
            <a:endParaRPr sz="3000" baseline="30000" dirty="0">
              <a:solidFill>
                <a:schemeClr val="accent1"/>
              </a:solidFill>
            </a:endParaRPr>
          </a:p>
        </p:txBody>
      </p:sp>
      <mc:AlternateContent xmlns:mc="http://schemas.openxmlformats.org/markup-compatibility/2006" xmlns:a14="http://schemas.microsoft.com/office/drawing/2010/main">
        <mc:Choice Requires="a14">
          <p:sp>
            <p:nvSpPr>
              <p:cNvPr id="165" name="Google Shape;165;p34"/>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US" sz="1900" dirty="0"/>
                  <a:t>For </a:t>
                </a:r>
                <a14:m>
                  <m:oMath xmlns:m="http://schemas.openxmlformats.org/officeDocument/2006/math">
                    <m:r>
                      <a:rPr lang="en-US" sz="1900" b="0" i="1" smtClean="0">
                        <a:latin typeface="Cambria Math" panose="02040503050406030204" pitchFamily="18" charset="0"/>
                      </a:rPr>
                      <m:t>𝑖</m:t>
                    </m:r>
                    <m:r>
                      <a:rPr lang="en-US" sz="1900" b="0" i="1" smtClean="0">
                        <a:latin typeface="Cambria Math" panose="02040503050406030204" pitchFamily="18" charset="0"/>
                      </a:rPr>
                      <m:t>=1, …, </m:t>
                    </m:r>
                    <m:r>
                      <a:rPr lang="en-US" sz="1900" b="0" i="1" smtClean="0">
                        <a:latin typeface="Cambria Math" panose="02040503050406030204" pitchFamily="18" charset="0"/>
                      </a:rPr>
                      <m:t>𝑛</m:t>
                    </m:r>
                  </m:oMath>
                </a14:m>
                <a:r>
                  <a:rPr lang="en-US" sz="1900" dirty="0"/>
                  <a:t> the conditional distribution of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𝑌</m:t>
                        </m:r>
                      </m:e>
                      <m:sub>
                        <m:r>
                          <a:rPr lang="en-US" sz="1900" b="0" i="1" smtClean="0">
                            <a:latin typeface="Cambria Math" panose="02040503050406030204" pitchFamily="18" charset="0"/>
                          </a:rPr>
                          <m:t>𝑖</m:t>
                        </m:r>
                      </m:sub>
                    </m:sSub>
                  </m:oMath>
                </a14:m>
                <a:r>
                  <a:rPr lang="en-US" sz="1900" dirty="0"/>
                  <a:t> given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oMath>
                </a14:m>
                <a:r>
                  <a:rPr lang="en-US" sz="1900" dirty="0"/>
                  <a:t> is a normal distribution.</a:t>
                </a:r>
              </a:p>
              <a:p>
                <a:pPr indent="-349250">
                  <a:lnSpc>
                    <a:spcPct val="115000"/>
                  </a:lnSpc>
                  <a:spcBef>
                    <a:spcPts val="0"/>
                  </a:spcBef>
                  <a:buSzPts val="1900"/>
                </a:pPr>
                <a:r>
                  <a:rPr lang="en-US" sz="1900" dirty="0"/>
                  <a:t>The residuals should be nearly normal.</a:t>
                </a:r>
              </a:p>
              <a:p>
                <a:pPr indent="-349250">
                  <a:lnSpc>
                    <a:spcPct val="115000"/>
                  </a:lnSpc>
                  <a:spcBef>
                    <a:spcPts val="0"/>
                  </a:spcBef>
                  <a:buSzPts val="1900"/>
                </a:pPr>
                <a:r>
                  <a:rPr lang="en" sz="1900" dirty="0"/>
                  <a:t>This condition may not be satisfied when there are unusual observations that don't follow the trend of the rest of the data.</a:t>
                </a:r>
                <a:endParaRPr sz="1900" dirty="0"/>
              </a:p>
              <a:p>
                <a:pPr marL="0" indent="0">
                  <a:lnSpc>
                    <a:spcPct val="115000"/>
                  </a:lnSpc>
                  <a:spcBef>
                    <a:spcPts val="1000"/>
                  </a:spcBef>
                  <a:spcAft>
                    <a:spcPts val="1000"/>
                  </a:spcAft>
                  <a:buNone/>
                </a:pPr>
                <a:endParaRPr sz="1900" dirty="0"/>
              </a:p>
            </p:txBody>
          </p:sp>
        </mc:Choice>
        <mc:Fallback xmlns="">
          <p:sp>
            <p:nvSpPr>
              <p:cNvPr id="165" name="Google Shape;165;p34"/>
              <p:cNvSpPr txBox="1">
                <a:spLocks noGrp="1" noRot="1" noChangeAspect="1" noMove="1" noResize="1" noEditPoints="1" noAdjustHandles="1" noChangeArrowheads="1" noChangeShapeType="1" noTextEdit="1"/>
              </p:cNvSpPr>
              <p:nvPr>
                <p:ph type="body" idx="1"/>
              </p:nvPr>
            </p:nvSpPr>
            <p:spPr>
              <a:xfrm flipH="1">
                <a:off x="1981075" y="1305775"/>
                <a:ext cx="7822200" cy="4137900"/>
              </a:xfrm>
              <a:prstGeom prst="rect">
                <a:avLst/>
              </a:prstGeom>
              <a:blipFill>
                <a:blip r:embed="rId3"/>
                <a:stretch>
                  <a:fillRect r="-546"/>
                </a:stretch>
              </a:blipFill>
            </p:spPr>
            <p:txBody>
              <a:bodyPr/>
              <a:lstStyle/>
              <a:p>
                <a:r>
                  <a:rPr lang="en-US">
                    <a:noFill/>
                  </a:rPr>
                  <a:t> </a:t>
                </a:r>
              </a:p>
            </p:txBody>
          </p:sp>
        </mc:Fallback>
      </mc:AlternateContent>
    </p:spTree>
    <p:extLst>
      <p:ext uri="{BB962C8B-B14F-4D97-AF65-F5344CB8AC3E}">
        <p14:creationId xmlns:p14="http://schemas.microsoft.com/office/powerpoint/2010/main" val="1496900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1981200" y="323620"/>
            <a:ext cx="8229600" cy="677400"/>
          </a:xfrm>
          <a:prstGeom prst="rect">
            <a:avLst/>
          </a:prstGeom>
        </p:spPr>
        <p:txBody>
          <a:bodyPr spcFirstLastPara="1" vert="horz" wrap="square" lIns="91425" tIns="91425" rIns="91425" bIns="91425" rtlCol="0" anchor="b" anchorCtr="0">
            <a:noAutofit/>
          </a:bodyPr>
          <a:lstStyle/>
          <a:p>
            <a:r>
              <a:rPr lang="en" sz="3000" dirty="0">
                <a:solidFill>
                  <a:schemeClr val="accent1"/>
                </a:solidFill>
              </a:rPr>
              <a:t>Conditions: (2) Normality</a:t>
            </a:r>
            <a:endParaRPr sz="3000" baseline="30000" dirty="0">
              <a:solidFill>
                <a:schemeClr val="accent1"/>
              </a:solidFill>
            </a:endParaRPr>
          </a:p>
        </p:txBody>
      </p:sp>
      <mc:AlternateContent xmlns:mc="http://schemas.openxmlformats.org/markup-compatibility/2006" xmlns:a14="http://schemas.microsoft.com/office/drawing/2010/main">
        <mc:Choice Requires="a14">
          <p:sp>
            <p:nvSpPr>
              <p:cNvPr id="171" name="Google Shape;171;p35"/>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US" sz="1900" dirty="0"/>
                  <a:t>For </a:t>
                </a:r>
                <a14:m>
                  <m:oMath xmlns:m="http://schemas.openxmlformats.org/officeDocument/2006/math">
                    <m:r>
                      <a:rPr lang="en-US" sz="1900" b="0" i="1" smtClean="0">
                        <a:latin typeface="Cambria Math" panose="02040503050406030204" pitchFamily="18" charset="0"/>
                      </a:rPr>
                      <m:t>𝑖</m:t>
                    </m:r>
                    <m:r>
                      <a:rPr lang="en-US" sz="1900" b="0" i="1" smtClean="0">
                        <a:latin typeface="Cambria Math" panose="02040503050406030204" pitchFamily="18" charset="0"/>
                      </a:rPr>
                      <m:t>=</m:t>
                    </m:r>
                    <m:r>
                      <a:rPr lang="en-US" sz="1900" b="0" i="1" smtClean="0">
                        <a:latin typeface="Cambria Math" panose="02040503050406030204" pitchFamily="18" charset="0"/>
                      </a:rPr>
                      <m:t>1</m:t>
                    </m:r>
                    <m:r>
                      <a:rPr lang="en-US" sz="1900" b="0" i="1" smtClean="0">
                        <a:latin typeface="Cambria Math" panose="02040503050406030204" pitchFamily="18" charset="0"/>
                      </a:rPr>
                      <m:t>, …, </m:t>
                    </m:r>
                    <m:r>
                      <a:rPr lang="en-US" sz="1900" b="0" i="1" smtClean="0">
                        <a:latin typeface="Cambria Math" panose="02040503050406030204" pitchFamily="18" charset="0"/>
                      </a:rPr>
                      <m:t>𝑛</m:t>
                    </m:r>
                  </m:oMath>
                </a14:m>
                <a:r>
                  <a:rPr lang="en-US" sz="1900" dirty="0"/>
                  <a:t> the conditional distribution of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𝑌</m:t>
                        </m:r>
                      </m:e>
                      <m:sub>
                        <m:r>
                          <a:rPr lang="en-US" sz="1900" b="0" i="1" smtClean="0">
                            <a:latin typeface="Cambria Math" panose="02040503050406030204" pitchFamily="18" charset="0"/>
                          </a:rPr>
                          <m:t>𝑖</m:t>
                        </m:r>
                      </m:sub>
                    </m:sSub>
                  </m:oMath>
                </a14:m>
                <a:r>
                  <a:rPr lang="en-US" sz="1900" dirty="0"/>
                  <a:t> given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𝑖</m:t>
                        </m:r>
                      </m:sub>
                    </m:sSub>
                  </m:oMath>
                </a14:m>
                <a:r>
                  <a:rPr lang="en-US" sz="1900" dirty="0"/>
                  <a:t> is a normal distribution.</a:t>
                </a:r>
              </a:p>
              <a:p>
                <a:pPr indent="-349250">
                  <a:lnSpc>
                    <a:spcPct val="115000"/>
                  </a:lnSpc>
                  <a:spcBef>
                    <a:spcPts val="0"/>
                  </a:spcBef>
                  <a:buSzPts val="1900"/>
                </a:pPr>
                <a:r>
                  <a:rPr lang="en-US" sz="1900" dirty="0"/>
                  <a:t>The residuals should be nearly normal.</a:t>
                </a:r>
              </a:p>
              <a:p>
                <a:pPr indent="-349250">
                  <a:lnSpc>
                    <a:spcPct val="115000"/>
                  </a:lnSpc>
                  <a:spcBef>
                    <a:spcPts val="0"/>
                  </a:spcBef>
                  <a:buSzPts val="1900"/>
                </a:pPr>
                <a:r>
                  <a:rPr lang="en-US" sz="1900" dirty="0"/>
                  <a:t>This condition may not be satisfied when there are unusual observations that don't follow the trend of the rest of the data.</a:t>
                </a:r>
              </a:p>
              <a:p>
                <a:pPr indent="-349250">
                  <a:lnSpc>
                    <a:spcPct val="115000"/>
                  </a:lnSpc>
                  <a:spcBef>
                    <a:spcPts val="0"/>
                  </a:spcBef>
                  <a:buSzPts val="1900"/>
                </a:pPr>
                <a:r>
                  <a:rPr lang="en-US" sz="1900" dirty="0"/>
                  <a:t>Check using a histogram or normal probability plot of residuals.</a:t>
                </a:r>
                <a:endParaRPr sz="1900" dirty="0"/>
              </a:p>
            </p:txBody>
          </p:sp>
        </mc:Choice>
        <mc:Fallback xmlns="">
          <p:sp>
            <p:nvSpPr>
              <p:cNvPr id="171" name="Google Shape;171;p35"/>
              <p:cNvSpPr txBox="1">
                <a:spLocks noGrp="1" noRot="1" noChangeAspect="1" noMove="1" noResize="1" noEditPoints="1" noAdjustHandles="1" noChangeArrowheads="1" noChangeShapeType="1" noTextEdit="1"/>
              </p:cNvSpPr>
              <p:nvPr>
                <p:ph type="body" idx="1"/>
              </p:nvPr>
            </p:nvSpPr>
            <p:spPr>
              <a:xfrm flipH="1">
                <a:off x="1981075" y="1305775"/>
                <a:ext cx="7822200" cy="4137900"/>
              </a:xfrm>
              <a:prstGeom prst="rect">
                <a:avLst/>
              </a:prstGeom>
              <a:blipFill>
                <a:blip r:embed="rId3"/>
                <a:stretch>
                  <a:fillRect r="-234"/>
                </a:stretch>
              </a:blipFill>
            </p:spPr>
            <p:txBody>
              <a:bodyPr/>
              <a:lstStyle/>
              <a:p>
                <a:r>
                  <a:rPr lang="en-US">
                    <a:noFill/>
                  </a:rPr>
                  <a:t> </a:t>
                </a:r>
              </a:p>
            </p:txBody>
          </p:sp>
        </mc:Fallback>
      </mc:AlternateContent>
      <p:pic>
        <p:nvPicPr>
          <p:cNvPr id="172" name="Google Shape;172;p35"/>
          <p:cNvPicPr preferRelativeResize="0"/>
          <p:nvPr/>
        </p:nvPicPr>
        <p:blipFill rotWithShape="1">
          <a:blip r:embed="rId4">
            <a:alphaModFix/>
          </a:blip>
          <a:srcRect r="49225"/>
          <a:stretch/>
        </p:blipFill>
        <p:spPr>
          <a:xfrm>
            <a:off x="6096000" y="3578942"/>
            <a:ext cx="3838436" cy="3054219"/>
          </a:xfrm>
          <a:prstGeom prst="rect">
            <a:avLst/>
          </a:prstGeom>
          <a:noFill/>
          <a:ln>
            <a:noFill/>
          </a:ln>
        </p:spPr>
      </p:pic>
    </p:spTree>
    <p:extLst>
      <p:ext uri="{BB962C8B-B14F-4D97-AF65-F5344CB8AC3E}">
        <p14:creationId xmlns:p14="http://schemas.microsoft.com/office/powerpoint/2010/main" val="1904863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body" idx="1"/>
          </p:nvPr>
        </p:nvSpPr>
        <p:spPr>
          <a:xfrm flipH="1">
            <a:off x="6507300" y="1305775"/>
            <a:ext cx="37035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The variance of points around the least squares line should be roughly constant.</a:t>
            </a:r>
            <a:endParaRPr sz="1900" dirty="0"/>
          </a:p>
          <a:p>
            <a:pPr marL="0" indent="0">
              <a:lnSpc>
                <a:spcPct val="115000"/>
              </a:lnSpc>
              <a:spcBef>
                <a:spcPts val="1000"/>
              </a:spcBef>
              <a:spcAft>
                <a:spcPts val="1000"/>
              </a:spcAft>
              <a:buNone/>
            </a:pPr>
            <a:endParaRPr sz="1900" dirty="0"/>
          </a:p>
        </p:txBody>
      </p:sp>
      <p:sp>
        <p:nvSpPr>
          <p:cNvPr id="178" name="Google Shape;178;p3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Conditions: (3) Constant variance</a:t>
            </a:r>
            <a:endParaRPr baseline="30000" dirty="0">
              <a:solidFill>
                <a:schemeClr val="accent1"/>
              </a:solidFill>
            </a:endParaRPr>
          </a:p>
        </p:txBody>
      </p:sp>
      <p:pic>
        <p:nvPicPr>
          <p:cNvPr id="179" name="Google Shape;179;p36"/>
          <p:cNvPicPr preferRelativeResize="0"/>
          <p:nvPr/>
        </p:nvPicPr>
        <p:blipFill>
          <a:blip r:embed="rId3">
            <a:alphaModFix/>
          </a:blip>
          <a:stretch>
            <a:fillRect/>
          </a:stretch>
        </p:blipFill>
        <p:spPr>
          <a:xfrm>
            <a:off x="1981189" y="1407425"/>
            <a:ext cx="4391025" cy="4514850"/>
          </a:xfrm>
          <a:prstGeom prst="rect">
            <a:avLst/>
          </a:prstGeom>
          <a:noFill/>
          <a:ln>
            <a:noFill/>
          </a:ln>
        </p:spPr>
      </p:pic>
    </p:spTree>
    <p:extLst>
      <p:ext uri="{BB962C8B-B14F-4D97-AF65-F5344CB8AC3E}">
        <p14:creationId xmlns:p14="http://schemas.microsoft.com/office/powerpoint/2010/main" val="3714673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body" idx="1"/>
          </p:nvPr>
        </p:nvSpPr>
        <p:spPr>
          <a:xfrm flipH="1">
            <a:off x="6507300" y="1305775"/>
            <a:ext cx="37035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The </a:t>
            </a:r>
            <a:r>
              <a:rPr lang="en-US" sz="1900" dirty="0"/>
              <a:t>variance</a:t>
            </a:r>
            <a:r>
              <a:rPr lang="en" sz="1900" dirty="0"/>
              <a:t> of points around the least squares line should be roughly constant.</a:t>
            </a:r>
            <a:endParaRPr sz="1900" dirty="0"/>
          </a:p>
          <a:p>
            <a:pPr indent="-349250">
              <a:lnSpc>
                <a:spcPct val="115000"/>
              </a:lnSpc>
              <a:spcBef>
                <a:spcPts val="0"/>
              </a:spcBef>
              <a:buSzPts val="1900"/>
            </a:pPr>
            <a:r>
              <a:rPr lang="en" sz="1900" dirty="0"/>
              <a:t>This implies that the </a:t>
            </a:r>
            <a:r>
              <a:rPr lang="en-US" sz="1900" dirty="0"/>
              <a:t>variance</a:t>
            </a:r>
            <a:r>
              <a:rPr lang="en" sz="1900" dirty="0"/>
              <a:t> of residuals around the 0 line should be roughly constant as well.</a:t>
            </a:r>
            <a:endParaRPr sz="1900" dirty="0"/>
          </a:p>
          <a:p>
            <a:pPr marL="0" indent="0">
              <a:lnSpc>
                <a:spcPct val="115000"/>
              </a:lnSpc>
              <a:spcBef>
                <a:spcPts val="1000"/>
              </a:spcBef>
              <a:spcAft>
                <a:spcPts val="1000"/>
              </a:spcAft>
              <a:buNone/>
            </a:pPr>
            <a:endParaRPr sz="1900" dirty="0"/>
          </a:p>
        </p:txBody>
      </p:sp>
      <p:sp>
        <p:nvSpPr>
          <p:cNvPr id="185" name="Google Shape;185;p3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Conditions: (3) Constant variance</a:t>
            </a:r>
            <a:endParaRPr baseline="30000" dirty="0">
              <a:solidFill>
                <a:schemeClr val="accent1"/>
              </a:solidFill>
            </a:endParaRPr>
          </a:p>
        </p:txBody>
      </p:sp>
      <p:pic>
        <p:nvPicPr>
          <p:cNvPr id="186" name="Google Shape;186;p37"/>
          <p:cNvPicPr preferRelativeResize="0"/>
          <p:nvPr/>
        </p:nvPicPr>
        <p:blipFill>
          <a:blip r:embed="rId3">
            <a:alphaModFix/>
          </a:blip>
          <a:stretch>
            <a:fillRect/>
          </a:stretch>
        </p:blipFill>
        <p:spPr>
          <a:xfrm>
            <a:off x="1981189" y="1407425"/>
            <a:ext cx="4391025" cy="4514850"/>
          </a:xfrm>
          <a:prstGeom prst="rect">
            <a:avLst/>
          </a:prstGeom>
          <a:noFill/>
          <a:ln>
            <a:noFill/>
          </a:ln>
        </p:spPr>
      </p:pic>
    </p:spTree>
    <p:extLst>
      <p:ext uri="{BB962C8B-B14F-4D97-AF65-F5344CB8AC3E}">
        <p14:creationId xmlns:p14="http://schemas.microsoft.com/office/powerpoint/2010/main" val="344159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body" idx="1"/>
          </p:nvPr>
        </p:nvSpPr>
        <p:spPr>
          <a:xfrm flipH="1">
            <a:off x="6507300" y="1305775"/>
            <a:ext cx="37035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The </a:t>
            </a:r>
            <a:r>
              <a:rPr lang="en-US" sz="1900" dirty="0"/>
              <a:t>variance</a:t>
            </a:r>
            <a:r>
              <a:rPr lang="en" sz="1900" dirty="0"/>
              <a:t> of points around the least squares line should be roughly constant.</a:t>
            </a:r>
            <a:endParaRPr sz="1900" dirty="0"/>
          </a:p>
          <a:p>
            <a:pPr indent="-349250">
              <a:lnSpc>
                <a:spcPct val="115000"/>
              </a:lnSpc>
              <a:spcBef>
                <a:spcPts val="0"/>
              </a:spcBef>
              <a:buSzPts val="1900"/>
            </a:pPr>
            <a:r>
              <a:rPr lang="en" sz="1900" dirty="0"/>
              <a:t>This implies that the </a:t>
            </a:r>
            <a:r>
              <a:rPr lang="en-US" sz="1900" dirty="0"/>
              <a:t>variance</a:t>
            </a:r>
            <a:r>
              <a:rPr lang="en" sz="1900" dirty="0"/>
              <a:t> of residuals around the 0 line should be roughly constant as well.</a:t>
            </a:r>
            <a:endParaRPr sz="1900" dirty="0"/>
          </a:p>
          <a:p>
            <a:pPr indent="-349250">
              <a:lnSpc>
                <a:spcPct val="115000"/>
              </a:lnSpc>
              <a:spcBef>
                <a:spcPts val="0"/>
              </a:spcBef>
              <a:buSzPts val="1900"/>
            </a:pPr>
            <a:r>
              <a:rPr lang="en" sz="1900" dirty="0"/>
              <a:t>Also called </a:t>
            </a:r>
            <a:r>
              <a:rPr lang="en" sz="1900" i="1" dirty="0">
                <a:solidFill>
                  <a:schemeClr val="accent1"/>
                </a:solidFill>
              </a:rPr>
              <a:t>homoscedasticity</a:t>
            </a:r>
            <a:r>
              <a:rPr lang="en" sz="1900" dirty="0"/>
              <a:t>.</a:t>
            </a:r>
            <a:endParaRPr sz="1900" dirty="0"/>
          </a:p>
          <a:p>
            <a:pPr marL="0" indent="0">
              <a:lnSpc>
                <a:spcPct val="115000"/>
              </a:lnSpc>
              <a:spcBef>
                <a:spcPts val="1000"/>
              </a:spcBef>
              <a:spcAft>
                <a:spcPts val="1000"/>
              </a:spcAft>
              <a:buNone/>
            </a:pPr>
            <a:endParaRPr sz="1900" dirty="0"/>
          </a:p>
        </p:txBody>
      </p:sp>
      <p:sp>
        <p:nvSpPr>
          <p:cNvPr id="192" name="Google Shape;192;p3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Conditions: (3) Constant variance</a:t>
            </a:r>
            <a:endParaRPr baseline="30000" dirty="0">
              <a:solidFill>
                <a:schemeClr val="accent1"/>
              </a:solidFill>
            </a:endParaRPr>
          </a:p>
        </p:txBody>
      </p:sp>
      <p:pic>
        <p:nvPicPr>
          <p:cNvPr id="193" name="Google Shape;193;p38"/>
          <p:cNvPicPr preferRelativeResize="0"/>
          <p:nvPr/>
        </p:nvPicPr>
        <p:blipFill>
          <a:blip r:embed="rId3">
            <a:alphaModFix/>
          </a:blip>
          <a:stretch>
            <a:fillRect/>
          </a:stretch>
        </p:blipFill>
        <p:spPr>
          <a:xfrm>
            <a:off x="1981189" y="1407425"/>
            <a:ext cx="4391025" cy="4514850"/>
          </a:xfrm>
          <a:prstGeom prst="rect">
            <a:avLst/>
          </a:prstGeom>
          <a:noFill/>
          <a:ln>
            <a:noFill/>
          </a:ln>
        </p:spPr>
      </p:pic>
    </p:spTree>
    <p:extLst>
      <p:ext uri="{BB962C8B-B14F-4D97-AF65-F5344CB8AC3E}">
        <p14:creationId xmlns:p14="http://schemas.microsoft.com/office/powerpoint/2010/main" val="2954788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body" idx="1"/>
          </p:nvPr>
        </p:nvSpPr>
        <p:spPr>
          <a:xfrm flipH="1">
            <a:off x="6507300" y="1305775"/>
            <a:ext cx="37035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The </a:t>
            </a:r>
            <a:r>
              <a:rPr lang="en-US" sz="1900" dirty="0"/>
              <a:t>variance</a:t>
            </a:r>
            <a:r>
              <a:rPr lang="en" sz="1900" dirty="0"/>
              <a:t> of points around the least squares line should be roughly constant.</a:t>
            </a:r>
            <a:endParaRPr sz="1900" dirty="0"/>
          </a:p>
          <a:p>
            <a:pPr indent="-349250">
              <a:lnSpc>
                <a:spcPct val="115000"/>
              </a:lnSpc>
              <a:spcBef>
                <a:spcPts val="0"/>
              </a:spcBef>
              <a:buSzPts val="1900"/>
            </a:pPr>
            <a:r>
              <a:rPr lang="en" sz="1900" dirty="0"/>
              <a:t>This implies that the </a:t>
            </a:r>
            <a:r>
              <a:rPr lang="en-US" sz="1900" dirty="0"/>
              <a:t>variance</a:t>
            </a:r>
            <a:r>
              <a:rPr lang="en" sz="1900" dirty="0"/>
              <a:t> of residuals around the 0 line should be roughly constant as well.</a:t>
            </a:r>
            <a:endParaRPr sz="1900" dirty="0"/>
          </a:p>
          <a:p>
            <a:pPr indent="-349250">
              <a:lnSpc>
                <a:spcPct val="115000"/>
              </a:lnSpc>
              <a:spcBef>
                <a:spcPts val="0"/>
              </a:spcBef>
              <a:buSzPts val="1900"/>
            </a:pPr>
            <a:r>
              <a:rPr lang="en" sz="1900" dirty="0"/>
              <a:t>Also called </a:t>
            </a:r>
            <a:r>
              <a:rPr lang="en" sz="1900" i="1" dirty="0">
                <a:solidFill>
                  <a:schemeClr val="accent1"/>
                </a:solidFill>
              </a:rPr>
              <a:t>homoscedasticity</a:t>
            </a:r>
            <a:r>
              <a:rPr lang="en" sz="1900" dirty="0"/>
              <a:t>.</a:t>
            </a:r>
            <a:endParaRPr sz="1900" dirty="0"/>
          </a:p>
          <a:p>
            <a:pPr indent="-349250">
              <a:lnSpc>
                <a:spcPct val="115000"/>
              </a:lnSpc>
              <a:spcBef>
                <a:spcPts val="0"/>
              </a:spcBef>
              <a:buSzPts val="1900"/>
            </a:pPr>
            <a:r>
              <a:rPr lang="en" sz="1900" dirty="0"/>
              <a:t>Check using a histogram or normal probability plot of residuals.</a:t>
            </a:r>
            <a:endParaRPr sz="1900" dirty="0"/>
          </a:p>
        </p:txBody>
      </p:sp>
      <p:sp>
        <p:nvSpPr>
          <p:cNvPr id="199" name="Google Shape;199;p3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dirty="0">
                <a:solidFill>
                  <a:schemeClr val="accent1"/>
                </a:solidFill>
              </a:rPr>
              <a:t>Conditions: (3) Constant variance</a:t>
            </a:r>
            <a:endParaRPr baseline="30000" dirty="0">
              <a:solidFill>
                <a:schemeClr val="accent1"/>
              </a:solidFill>
            </a:endParaRPr>
          </a:p>
        </p:txBody>
      </p:sp>
      <p:pic>
        <p:nvPicPr>
          <p:cNvPr id="200" name="Google Shape;200;p39"/>
          <p:cNvPicPr preferRelativeResize="0"/>
          <p:nvPr/>
        </p:nvPicPr>
        <p:blipFill>
          <a:blip r:embed="rId3">
            <a:alphaModFix/>
          </a:blip>
          <a:stretch>
            <a:fillRect/>
          </a:stretch>
        </p:blipFill>
        <p:spPr>
          <a:xfrm>
            <a:off x="1981189" y="1407425"/>
            <a:ext cx="4391025" cy="4514850"/>
          </a:xfrm>
          <a:prstGeom prst="rect">
            <a:avLst/>
          </a:prstGeom>
          <a:noFill/>
          <a:ln>
            <a:noFill/>
          </a:ln>
        </p:spPr>
      </p:pic>
    </p:spTree>
    <p:extLst>
      <p:ext uri="{BB962C8B-B14F-4D97-AF65-F5344CB8AC3E}">
        <p14:creationId xmlns:p14="http://schemas.microsoft.com/office/powerpoint/2010/main" val="13827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05C-FA98-1729-A15E-ADBBD8A46CA9}"/>
              </a:ext>
            </a:extLst>
          </p:cNvPr>
          <p:cNvSpPr>
            <a:spLocks noGrp="1"/>
          </p:cNvSpPr>
          <p:nvPr>
            <p:ph type="title"/>
          </p:nvPr>
        </p:nvSpPr>
        <p:spPr/>
        <p:txBody>
          <a:bodyPr/>
          <a:lstStyle/>
          <a:p>
            <a:r>
              <a:rPr lang="en-US" dirty="0"/>
              <a:t>Negative Correlations</a:t>
            </a:r>
          </a:p>
        </p:txBody>
      </p:sp>
      <p:pic>
        <p:nvPicPr>
          <p:cNvPr id="4" name="Picture 3">
            <a:extLst>
              <a:ext uri="{FF2B5EF4-FFF2-40B4-BE49-F238E27FC236}">
                <a16:creationId xmlns:a16="http://schemas.microsoft.com/office/drawing/2014/main" id="{3B6F00B8-FCE9-1710-771B-CE7C46466E70}"/>
              </a:ext>
            </a:extLst>
          </p:cNvPr>
          <p:cNvPicPr>
            <a:picLocks noChangeAspect="1"/>
          </p:cNvPicPr>
          <p:nvPr/>
        </p:nvPicPr>
        <p:blipFill>
          <a:blip r:embed="rId2"/>
          <a:stretch>
            <a:fillRect/>
          </a:stretch>
        </p:blipFill>
        <p:spPr>
          <a:xfrm>
            <a:off x="838200" y="1325880"/>
            <a:ext cx="8492804" cy="5449824"/>
          </a:xfrm>
          <a:prstGeom prst="rect">
            <a:avLst/>
          </a:prstGeom>
        </p:spPr>
      </p:pic>
    </p:spTree>
    <p:extLst>
      <p:ext uri="{BB962C8B-B14F-4D97-AF65-F5344CB8AC3E}">
        <p14:creationId xmlns:p14="http://schemas.microsoft.com/office/powerpoint/2010/main" val="2966636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0"/>
          <p:cNvSpPr txBox="1">
            <a:spLocks noGrp="1"/>
          </p:cNvSpPr>
          <p:nvPr>
            <p:ph type="body" idx="1"/>
          </p:nvPr>
        </p:nvSpPr>
        <p:spPr>
          <a:xfrm flipH="1">
            <a:off x="1980900" y="1305775"/>
            <a:ext cx="37599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solidFill>
                  <a:schemeClr val="accent1"/>
                </a:solidFill>
              </a:rPr>
              <a:t>What condition is this linear model obviously violating?</a:t>
            </a:r>
            <a:endParaRPr sz="2200" dirty="0">
              <a:solidFill>
                <a:schemeClr val="accent1"/>
              </a:solidFill>
            </a:endParaRPr>
          </a:p>
          <a:p>
            <a:pPr marL="0" indent="0">
              <a:lnSpc>
                <a:spcPct val="115000"/>
              </a:lnSpc>
              <a:spcBef>
                <a:spcPts val="0"/>
              </a:spcBef>
              <a:buNone/>
            </a:pPr>
            <a:endParaRPr sz="2200" dirty="0"/>
          </a:p>
          <a:p>
            <a:pPr indent="-368300">
              <a:lnSpc>
                <a:spcPct val="115000"/>
              </a:lnSpc>
              <a:spcBef>
                <a:spcPts val="0"/>
              </a:spcBef>
              <a:buSzPts val="2200"/>
              <a:buAutoNum type="alphaLcParenBoth"/>
            </a:pPr>
            <a:r>
              <a:rPr lang="en" sz="2200" dirty="0"/>
              <a:t>Constant variance</a:t>
            </a:r>
            <a:endParaRPr sz="2200" dirty="0"/>
          </a:p>
          <a:p>
            <a:pPr indent="-368300">
              <a:lnSpc>
                <a:spcPct val="115000"/>
              </a:lnSpc>
              <a:spcBef>
                <a:spcPts val="0"/>
              </a:spcBef>
              <a:buSzPts val="2200"/>
              <a:buAutoNum type="alphaLcParenBoth"/>
            </a:pPr>
            <a:r>
              <a:rPr lang="en" sz="2200" dirty="0"/>
              <a:t>Linear relationship</a:t>
            </a:r>
            <a:endParaRPr sz="2200" dirty="0"/>
          </a:p>
          <a:p>
            <a:pPr indent="-368300">
              <a:lnSpc>
                <a:spcPct val="115000"/>
              </a:lnSpc>
              <a:spcBef>
                <a:spcPts val="0"/>
              </a:spcBef>
              <a:buSzPts val="2200"/>
              <a:buAutoNum type="alphaLcParenBoth"/>
            </a:pPr>
            <a:r>
              <a:rPr lang="en" sz="2200" dirty="0"/>
              <a:t>Normal residuals</a:t>
            </a:r>
            <a:endParaRPr sz="2200" dirty="0"/>
          </a:p>
          <a:p>
            <a:pPr indent="-368300">
              <a:lnSpc>
                <a:spcPct val="115000"/>
              </a:lnSpc>
              <a:spcBef>
                <a:spcPts val="0"/>
              </a:spcBef>
              <a:buSzPts val="2200"/>
              <a:buAutoNum type="alphaLcParenBoth"/>
            </a:pPr>
            <a:r>
              <a:rPr lang="en" sz="2200" dirty="0"/>
              <a:t>No extreme outliers</a:t>
            </a:r>
            <a:endParaRPr sz="2200" dirty="0"/>
          </a:p>
        </p:txBody>
      </p:sp>
      <p:sp>
        <p:nvSpPr>
          <p:cNvPr id="206" name="Google Shape;206;p4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Checking conditions</a:t>
            </a:r>
            <a:endParaRPr baseline="30000">
              <a:solidFill>
                <a:schemeClr val="accent1"/>
              </a:solidFill>
            </a:endParaRPr>
          </a:p>
        </p:txBody>
      </p:sp>
      <p:pic>
        <p:nvPicPr>
          <p:cNvPr id="207" name="Google Shape;207;p40"/>
          <p:cNvPicPr preferRelativeResize="0"/>
          <p:nvPr/>
        </p:nvPicPr>
        <p:blipFill>
          <a:blip r:embed="rId3">
            <a:alphaModFix/>
          </a:blip>
          <a:stretch>
            <a:fillRect/>
          </a:stretch>
        </p:blipFill>
        <p:spPr>
          <a:xfrm>
            <a:off x="5740789" y="1360700"/>
            <a:ext cx="4314825" cy="5200650"/>
          </a:xfrm>
          <a:prstGeom prst="rect">
            <a:avLst/>
          </a:prstGeom>
          <a:noFill/>
          <a:ln>
            <a:noFill/>
          </a:ln>
        </p:spPr>
      </p:pic>
    </p:spTree>
    <p:extLst>
      <p:ext uri="{BB962C8B-B14F-4D97-AF65-F5344CB8AC3E}">
        <p14:creationId xmlns:p14="http://schemas.microsoft.com/office/powerpoint/2010/main" val="1555327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1"/>
          <p:cNvSpPr txBox="1">
            <a:spLocks noGrp="1"/>
          </p:cNvSpPr>
          <p:nvPr>
            <p:ph type="body" idx="1"/>
          </p:nvPr>
        </p:nvSpPr>
        <p:spPr>
          <a:xfrm flipH="1">
            <a:off x="1980900" y="1305775"/>
            <a:ext cx="37599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solidFill>
                  <a:schemeClr val="accent1"/>
                </a:solidFill>
              </a:rPr>
              <a:t>What condition is this linear model obviously violating?</a:t>
            </a:r>
            <a:endParaRPr sz="2200" dirty="0">
              <a:solidFill>
                <a:schemeClr val="accent1"/>
              </a:solidFill>
            </a:endParaRPr>
          </a:p>
          <a:p>
            <a:pPr marL="0" indent="0">
              <a:lnSpc>
                <a:spcPct val="115000"/>
              </a:lnSpc>
              <a:spcBef>
                <a:spcPts val="0"/>
              </a:spcBef>
              <a:buNone/>
            </a:pPr>
            <a:endParaRPr sz="2200" dirty="0"/>
          </a:p>
          <a:p>
            <a:pPr indent="-368300">
              <a:lnSpc>
                <a:spcPct val="115000"/>
              </a:lnSpc>
              <a:spcBef>
                <a:spcPts val="0"/>
              </a:spcBef>
              <a:buSzPts val="2200"/>
              <a:buAutoNum type="alphaLcParenBoth"/>
            </a:pPr>
            <a:r>
              <a:rPr lang="en" sz="2200" dirty="0"/>
              <a:t>Constant variance</a:t>
            </a:r>
            <a:endParaRPr sz="2200" dirty="0"/>
          </a:p>
          <a:p>
            <a:pPr indent="-368300">
              <a:lnSpc>
                <a:spcPct val="115000"/>
              </a:lnSpc>
              <a:spcBef>
                <a:spcPts val="0"/>
              </a:spcBef>
              <a:buClr>
                <a:srgbClr val="FF9900"/>
              </a:buClr>
              <a:buSzPts val="2200"/>
              <a:buAutoNum type="alphaLcParenBoth"/>
            </a:pPr>
            <a:r>
              <a:rPr lang="en" sz="2200" i="1" dirty="0">
                <a:solidFill>
                  <a:srgbClr val="FF9900"/>
                </a:solidFill>
              </a:rPr>
              <a:t>Linear relationship</a:t>
            </a:r>
            <a:endParaRPr sz="2200" i="1" dirty="0">
              <a:solidFill>
                <a:srgbClr val="FF9900"/>
              </a:solidFill>
            </a:endParaRPr>
          </a:p>
          <a:p>
            <a:pPr indent="-368300">
              <a:lnSpc>
                <a:spcPct val="115000"/>
              </a:lnSpc>
              <a:spcBef>
                <a:spcPts val="0"/>
              </a:spcBef>
              <a:buSzPts val="2200"/>
              <a:buAutoNum type="alphaLcParenBoth"/>
            </a:pPr>
            <a:r>
              <a:rPr lang="en" sz="2200" dirty="0"/>
              <a:t>Normal residuals</a:t>
            </a:r>
            <a:endParaRPr sz="2200" dirty="0"/>
          </a:p>
          <a:p>
            <a:pPr indent="-368300">
              <a:lnSpc>
                <a:spcPct val="115000"/>
              </a:lnSpc>
              <a:spcBef>
                <a:spcPts val="0"/>
              </a:spcBef>
              <a:buSzPts val="2200"/>
              <a:buAutoNum type="alphaLcParenBoth"/>
            </a:pPr>
            <a:r>
              <a:rPr lang="en" sz="2200" dirty="0"/>
              <a:t>No extreme outliers</a:t>
            </a:r>
            <a:endParaRPr sz="2200" dirty="0"/>
          </a:p>
        </p:txBody>
      </p:sp>
      <p:sp>
        <p:nvSpPr>
          <p:cNvPr id="213" name="Google Shape;213;p41"/>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Checking conditions</a:t>
            </a:r>
            <a:endParaRPr baseline="30000">
              <a:solidFill>
                <a:schemeClr val="accent1"/>
              </a:solidFill>
            </a:endParaRPr>
          </a:p>
        </p:txBody>
      </p:sp>
      <p:pic>
        <p:nvPicPr>
          <p:cNvPr id="214" name="Google Shape;214;p41"/>
          <p:cNvPicPr preferRelativeResize="0"/>
          <p:nvPr/>
        </p:nvPicPr>
        <p:blipFill>
          <a:blip r:embed="rId3">
            <a:alphaModFix/>
          </a:blip>
          <a:stretch>
            <a:fillRect/>
          </a:stretch>
        </p:blipFill>
        <p:spPr>
          <a:xfrm>
            <a:off x="5740789" y="1360700"/>
            <a:ext cx="4314825" cy="5200650"/>
          </a:xfrm>
          <a:prstGeom prst="rect">
            <a:avLst/>
          </a:prstGeom>
          <a:noFill/>
          <a:ln>
            <a:noFill/>
          </a:ln>
        </p:spPr>
      </p:pic>
    </p:spTree>
    <p:extLst>
      <p:ext uri="{BB962C8B-B14F-4D97-AF65-F5344CB8AC3E}">
        <p14:creationId xmlns:p14="http://schemas.microsoft.com/office/powerpoint/2010/main" val="1263598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body" idx="1"/>
          </p:nvPr>
        </p:nvSpPr>
        <p:spPr>
          <a:xfrm flipH="1">
            <a:off x="1981150" y="1305775"/>
            <a:ext cx="34617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solidFill>
                  <a:schemeClr val="accent1"/>
                </a:solidFill>
              </a:rPr>
              <a:t>What condition is this linear model obviously violating?</a:t>
            </a:r>
            <a:endParaRPr sz="2200" dirty="0">
              <a:solidFill>
                <a:schemeClr val="accent1"/>
              </a:solidFill>
            </a:endParaRPr>
          </a:p>
          <a:p>
            <a:pPr marL="0" indent="0">
              <a:lnSpc>
                <a:spcPct val="115000"/>
              </a:lnSpc>
              <a:spcBef>
                <a:spcPts val="0"/>
              </a:spcBef>
              <a:buClr>
                <a:schemeClr val="dk1"/>
              </a:buClr>
              <a:buSzPts val="1100"/>
              <a:buNone/>
            </a:pPr>
            <a:endParaRPr sz="2200" dirty="0">
              <a:solidFill>
                <a:schemeClr val="accent1"/>
              </a:solidFill>
            </a:endParaRPr>
          </a:p>
          <a:p>
            <a:pPr indent="-368300">
              <a:lnSpc>
                <a:spcPct val="115000"/>
              </a:lnSpc>
              <a:spcBef>
                <a:spcPts val="0"/>
              </a:spcBef>
              <a:buSzPts val="2200"/>
              <a:buAutoNum type="alphaLcParenBoth"/>
            </a:pPr>
            <a:r>
              <a:rPr lang="en" sz="2200" dirty="0"/>
              <a:t>Constant variance</a:t>
            </a:r>
            <a:endParaRPr sz="2200" dirty="0"/>
          </a:p>
          <a:p>
            <a:pPr indent="-368300">
              <a:lnSpc>
                <a:spcPct val="115000"/>
              </a:lnSpc>
              <a:spcBef>
                <a:spcPts val="0"/>
              </a:spcBef>
              <a:buSzPts val="2200"/>
              <a:buAutoNum type="alphaLcParenBoth"/>
            </a:pPr>
            <a:r>
              <a:rPr lang="en" sz="2200" dirty="0"/>
              <a:t>Linear relationship</a:t>
            </a:r>
            <a:endParaRPr sz="2200" dirty="0"/>
          </a:p>
          <a:p>
            <a:pPr indent="-368300">
              <a:lnSpc>
                <a:spcPct val="115000"/>
              </a:lnSpc>
              <a:spcBef>
                <a:spcPts val="0"/>
              </a:spcBef>
              <a:buSzPts val="2200"/>
              <a:buAutoNum type="alphaLcParenBoth"/>
            </a:pPr>
            <a:r>
              <a:rPr lang="en" sz="2200" dirty="0"/>
              <a:t>Normal residuals</a:t>
            </a:r>
            <a:endParaRPr sz="2200" dirty="0"/>
          </a:p>
          <a:p>
            <a:pPr indent="-368300">
              <a:lnSpc>
                <a:spcPct val="115000"/>
              </a:lnSpc>
              <a:spcBef>
                <a:spcPts val="0"/>
              </a:spcBef>
              <a:buSzPts val="2200"/>
              <a:buAutoNum type="alphaLcParenBoth"/>
            </a:pPr>
            <a:r>
              <a:rPr lang="en" sz="2200" dirty="0"/>
              <a:t>No extreme outliers</a:t>
            </a:r>
            <a:endParaRPr sz="2200" dirty="0"/>
          </a:p>
        </p:txBody>
      </p:sp>
      <p:sp>
        <p:nvSpPr>
          <p:cNvPr id="220" name="Google Shape;220;p42"/>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Checking conditions</a:t>
            </a:r>
            <a:endParaRPr baseline="30000">
              <a:solidFill>
                <a:schemeClr val="accent1"/>
              </a:solidFill>
            </a:endParaRPr>
          </a:p>
        </p:txBody>
      </p:sp>
      <p:pic>
        <p:nvPicPr>
          <p:cNvPr id="221" name="Google Shape;221;p42"/>
          <p:cNvPicPr preferRelativeResize="0"/>
          <p:nvPr/>
        </p:nvPicPr>
        <p:blipFill>
          <a:blip r:embed="rId3">
            <a:alphaModFix/>
          </a:blip>
          <a:stretch>
            <a:fillRect/>
          </a:stretch>
        </p:blipFill>
        <p:spPr>
          <a:xfrm>
            <a:off x="5442839" y="1305775"/>
            <a:ext cx="4333875" cy="5238750"/>
          </a:xfrm>
          <a:prstGeom prst="rect">
            <a:avLst/>
          </a:prstGeom>
          <a:noFill/>
          <a:ln>
            <a:noFill/>
          </a:ln>
        </p:spPr>
      </p:pic>
    </p:spTree>
    <p:extLst>
      <p:ext uri="{BB962C8B-B14F-4D97-AF65-F5344CB8AC3E}">
        <p14:creationId xmlns:p14="http://schemas.microsoft.com/office/powerpoint/2010/main" val="3073522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body" idx="1"/>
          </p:nvPr>
        </p:nvSpPr>
        <p:spPr>
          <a:xfrm flipH="1">
            <a:off x="1981150" y="1305775"/>
            <a:ext cx="34617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dirty="0">
                <a:solidFill>
                  <a:schemeClr val="accent1"/>
                </a:solidFill>
              </a:rPr>
              <a:t>What condition is this linear model obviously violating?</a:t>
            </a:r>
            <a:endParaRPr sz="2200" dirty="0">
              <a:solidFill>
                <a:schemeClr val="accent1"/>
              </a:solidFill>
            </a:endParaRPr>
          </a:p>
          <a:p>
            <a:pPr marL="0" indent="0">
              <a:lnSpc>
                <a:spcPct val="115000"/>
              </a:lnSpc>
              <a:spcBef>
                <a:spcPts val="0"/>
              </a:spcBef>
              <a:buNone/>
            </a:pPr>
            <a:endParaRPr sz="2200" dirty="0"/>
          </a:p>
          <a:p>
            <a:pPr indent="-368300">
              <a:lnSpc>
                <a:spcPct val="115000"/>
              </a:lnSpc>
              <a:spcBef>
                <a:spcPts val="0"/>
              </a:spcBef>
              <a:buClr>
                <a:srgbClr val="FF9900"/>
              </a:buClr>
              <a:buSzPts val="2200"/>
              <a:buAutoNum type="alphaLcParenBoth"/>
            </a:pPr>
            <a:r>
              <a:rPr lang="en" sz="2200" i="1" dirty="0">
                <a:solidFill>
                  <a:srgbClr val="FF9900"/>
                </a:solidFill>
              </a:rPr>
              <a:t>Constant variance</a:t>
            </a:r>
            <a:endParaRPr sz="2200" i="1" dirty="0">
              <a:solidFill>
                <a:srgbClr val="FF9900"/>
              </a:solidFill>
            </a:endParaRPr>
          </a:p>
          <a:p>
            <a:pPr indent="-368300">
              <a:lnSpc>
                <a:spcPct val="115000"/>
              </a:lnSpc>
              <a:spcBef>
                <a:spcPts val="0"/>
              </a:spcBef>
              <a:buSzPts val="2200"/>
              <a:buAutoNum type="alphaLcParenBoth"/>
            </a:pPr>
            <a:r>
              <a:rPr lang="en" sz="2200" dirty="0"/>
              <a:t>Linear relationship</a:t>
            </a:r>
            <a:endParaRPr sz="2200" dirty="0"/>
          </a:p>
          <a:p>
            <a:pPr indent="-368300">
              <a:lnSpc>
                <a:spcPct val="115000"/>
              </a:lnSpc>
              <a:spcBef>
                <a:spcPts val="0"/>
              </a:spcBef>
              <a:buSzPts val="2200"/>
              <a:buAutoNum type="alphaLcParenBoth"/>
            </a:pPr>
            <a:r>
              <a:rPr lang="en" sz="2200" dirty="0"/>
              <a:t>Normal residuals</a:t>
            </a:r>
            <a:endParaRPr sz="2200" dirty="0"/>
          </a:p>
          <a:p>
            <a:pPr indent="-368300">
              <a:lnSpc>
                <a:spcPct val="115000"/>
              </a:lnSpc>
              <a:spcBef>
                <a:spcPts val="0"/>
              </a:spcBef>
              <a:buSzPts val="2200"/>
              <a:buAutoNum type="alphaLcParenBoth"/>
            </a:pPr>
            <a:r>
              <a:rPr lang="en" sz="2200" dirty="0"/>
              <a:t>No extreme outliers</a:t>
            </a:r>
            <a:endParaRPr sz="2200" dirty="0"/>
          </a:p>
        </p:txBody>
      </p:sp>
      <p:sp>
        <p:nvSpPr>
          <p:cNvPr id="227" name="Google Shape;227;p43"/>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Checking conditions</a:t>
            </a:r>
            <a:endParaRPr baseline="30000">
              <a:solidFill>
                <a:schemeClr val="accent1"/>
              </a:solidFill>
            </a:endParaRPr>
          </a:p>
        </p:txBody>
      </p:sp>
      <p:pic>
        <p:nvPicPr>
          <p:cNvPr id="228" name="Google Shape;228;p43"/>
          <p:cNvPicPr preferRelativeResize="0"/>
          <p:nvPr/>
        </p:nvPicPr>
        <p:blipFill>
          <a:blip r:embed="rId3">
            <a:alphaModFix/>
          </a:blip>
          <a:stretch>
            <a:fillRect/>
          </a:stretch>
        </p:blipFill>
        <p:spPr>
          <a:xfrm>
            <a:off x="5442839" y="1305775"/>
            <a:ext cx="4333875" cy="5238750"/>
          </a:xfrm>
          <a:prstGeom prst="rect">
            <a:avLst/>
          </a:prstGeom>
          <a:noFill/>
          <a:ln>
            <a:noFill/>
          </a:ln>
        </p:spPr>
      </p:pic>
    </p:spTree>
    <p:extLst>
      <p:ext uri="{BB962C8B-B14F-4D97-AF65-F5344CB8AC3E}">
        <p14:creationId xmlns:p14="http://schemas.microsoft.com/office/powerpoint/2010/main" val="3179709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B749-F87E-5CFF-FD5F-6544898E3476}"/>
              </a:ext>
            </a:extLst>
          </p:cNvPr>
          <p:cNvSpPr>
            <a:spLocks noGrp="1"/>
          </p:cNvSpPr>
          <p:nvPr>
            <p:ph type="title"/>
          </p:nvPr>
        </p:nvSpPr>
        <p:spPr/>
        <p:txBody>
          <a:bodyPr/>
          <a:lstStyle/>
          <a:p>
            <a:r>
              <a:rPr lang="en-US" dirty="0"/>
              <a:t>Why do we need these assumptions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C5E6517-964F-276A-7768-7CA338D2A666}"/>
                  </a:ext>
                </a:extLst>
              </p:cNvPr>
              <p:cNvSpPr>
                <a:spLocks noGrp="1"/>
              </p:cNvSpPr>
              <p:nvPr>
                <p:ph type="body" idx="1"/>
              </p:nvPr>
            </p:nvSpPr>
            <p:spPr/>
            <p:txBody>
              <a:bodyPr/>
              <a:lstStyle/>
              <a:p>
                <a:r>
                  <a:rPr lang="en-US" dirty="0"/>
                  <a:t>These assumptions allow us to specify the conditional joint distribution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𝑛</m:t>
                        </m:r>
                      </m:sub>
                    </m:sSub>
                  </m:oMath>
                </a14:m>
                <a:r>
                  <a:rPr lang="en-US" dirty="0"/>
                  <a:t> given the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 and the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endParaRPr lang="en-US" dirty="0"/>
              </a:p>
              <a:p>
                <a:pPr marL="381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2</m:t>
                              </m:r>
                            </m:sup>
                          </m:sSup>
                        </m:den>
                      </m:f>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 ] </m:t>
                          </m:r>
                        </m:e>
                      </m:nary>
                    </m:oMath>
                  </m:oMathPara>
                </a14:m>
                <a:endParaRPr lang="en-US" dirty="0"/>
              </a:p>
              <a:p>
                <a:pPr marL="38100" indent="0">
                  <a:buNone/>
                </a:pPr>
                <a:endParaRPr lang="en-US" dirty="0"/>
              </a:p>
              <a:p>
                <a:pPr marL="38100" indent="0">
                  <a:buNone/>
                </a:pPr>
                <a:r>
                  <a:rPr lang="en-US" dirty="0"/>
                  <a:t>MLE estimates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a:t>
                </a:r>
              </a:p>
              <a:p>
                <a:pPr marL="381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𝑜</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  </m:t>
                          </m:r>
                        </m:e>
                      </m:nary>
                    </m:oMath>
                  </m:oMathPara>
                </a14:m>
                <a:endParaRPr lang="en-US" dirty="0"/>
              </a:p>
            </p:txBody>
          </p:sp>
        </mc:Choice>
        <mc:Fallback xmlns="">
          <p:sp>
            <p:nvSpPr>
              <p:cNvPr id="3" name="Text Placeholder 2">
                <a:extLst>
                  <a:ext uri="{FF2B5EF4-FFF2-40B4-BE49-F238E27FC236}">
                    <a16:creationId xmlns:a16="http://schemas.microsoft.com/office/drawing/2014/main" id="{BC5E6517-964F-276A-7768-7CA338D2A666}"/>
                  </a:ext>
                </a:extLst>
              </p:cNvPr>
              <p:cNvSpPr>
                <a:spLocks noGrp="1" noRot="1" noChangeAspect="1" noMove="1" noResize="1" noEditPoints="1" noAdjustHandles="1" noChangeArrowheads="1" noChangeShapeType="1" noTextEdit="1"/>
              </p:cNvSpPr>
              <p:nvPr>
                <p:ph type="body" idx="1"/>
              </p:nvPr>
            </p:nvSpPr>
            <p:spPr>
              <a:blipFill>
                <a:blip r:embed="rId2"/>
                <a:stretch>
                  <a:fillRect l="-939" t="-123"/>
                </a:stretch>
              </a:blipFill>
            </p:spPr>
            <p:txBody>
              <a:bodyPr/>
              <a:lstStyle/>
              <a:p>
                <a:r>
                  <a:rPr lang="en-US">
                    <a:noFill/>
                  </a:rPr>
                  <a:t> </a:t>
                </a:r>
              </a:p>
            </p:txBody>
          </p:sp>
        </mc:Fallback>
      </mc:AlternateContent>
    </p:spTree>
    <p:extLst>
      <p:ext uri="{BB962C8B-B14F-4D97-AF65-F5344CB8AC3E}">
        <p14:creationId xmlns:p14="http://schemas.microsoft.com/office/powerpoint/2010/main" val="4124137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Given...</a:t>
            </a:r>
            <a:endParaRPr baseline="30000">
              <a:solidFill>
                <a:schemeClr val="accent1"/>
              </a:solidFill>
            </a:endParaRPr>
          </a:p>
        </p:txBody>
      </p:sp>
      <p:pic>
        <p:nvPicPr>
          <p:cNvPr id="234" name="Google Shape;234;p44"/>
          <p:cNvPicPr preferRelativeResize="0"/>
          <p:nvPr/>
        </p:nvPicPr>
        <p:blipFill>
          <a:blip r:embed="rId3">
            <a:alphaModFix/>
          </a:blip>
          <a:stretch>
            <a:fillRect/>
          </a:stretch>
        </p:blipFill>
        <p:spPr>
          <a:xfrm>
            <a:off x="1915875" y="1339676"/>
            <a:ext cx="8229600" cy="28912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body" idx="1"/>
          </p:nvPr>
        </p:nvSpPr>
        <p:spPr>
          <a:xfrm flipH="1">
            <a:off x="1981075" y="130577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slope of the regression can be calculated as</a:t>
            </a:r>
            <a:endParaRPr sz="2200"/>
          </a:p>
        </p:txBody>
      </p:sp>
      <p:sp>
        <p:nvSpPr>
          <p:cNvPr id="240" name="Google Shape;240;p45"/>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Slope</a:t>
            </a:r>
            <a:endParaRPr baseline="30000">
              <a:solidFill>
                <a:schemeClr val="accent1"/>
              </a:solidFill>
            </a:endParaRPr>
          </a:p>
        </p:txBody>
      </p:sp>
      <p:pic>
        <p:nvPicPr>
          <p:cNvPr id="241" name="Google Shape;241;p45"/>
          <p:cNvPicPr preferRelativeResize="0"/>
          <p:nvPr/>
        </p:nvPicPr>
        <p:blipFill>
          <a:blip r:embed="rId3">
            <a:alphaModFix/>
          </a:blip>
          <a:stretch>
            <a:fillRect/>
          </a:stretch>
        </p:blipFill>
        <p:spPr>
          <a:xfrm>
            <a:off x="5225665" y="1854800"/>
            <a:ext cx="1333500" cy="838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6"/>
          <p:cNvSpPr txBox="1">
            <a:spLocks noGrp="1"/>
          </p:cNvSpPr>
          <p:nvPr>
            <p:ph type="body" idx="1"/>
          </p:nvPr>
        </p:nvSpPr>
        <p:spPr>
          <a:xfrm flipH="1">
            <a:off x="1981075" y="130577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slope of the regression can be calculated as</a:t>
            </a:r>
            <a:endParaRPr sz="2200"/>
          </a:p>
        </p:txBody>
      </p:sp>
      <p:sp>
        <p:nvSpPr>
          <p:cNvPr id="247" name="Google Shape;247;p4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Slope</a:t>
            </a:r>
            <a:endParaRPr baseline="30000">
              <a:solidFill>
                <a:schemeClr val="accent1"/>
              </a:solidFill>
            </a:endParaRPr>
          </a:p>
        </p:txBody>
      </p:sp>
      <p:pic>
        <p:nvPicPr>
          <p:cNvPr id="248" name="Google Shape;248;p46"/>
          <p:cNvPicPr preferRelativeResize="0"/>
          <p:nvPr/>
        </p:nvPicPr>
        <p:blipFill>
          <a:blip r:embed="rId3">
            <a:alphaModFix/>
          </a:blip>
          <a:stretch>
            <a:fillRect/>
          </a:stretch>
        </p:blipFill>
        <p:spPr>
          <a:xfrm>
            <a:off x="5244200" y="1854800"/>
            <a:ext cx="1333500" cy="838200"/>
          </a:xfrm>
          <a:prstGeom prst="rect">
            <a:avLst/>
          </a:prstGeom>
          <a:noFill/>
          <a:ln>
            <a:noFill/>
          </a:ln>
        </p:spPr>
      </p:pic>
      <p:sp>
        <p:nvSpPr>
          <p:cNvPr id="249" name="Google Shape;249;p46"/>
          <p:cNvSpPr txBox="1">
            <a:spLocks noGrp="1"/>
          </p:cNvSpPr>
          <p:nvPr>
            <p:ph type="body" idx="1"/>
          </p:nvPr>
        </p:nvSpPr>
        <p:spPr>
          <a:xfrm flipH="1">
            <a:off x="1981075" y="286122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i="1">
                <a:solidFill>
                  <a:schemeClr val="accent1"/>
                </a:solidFill>
              </a:rPr>
              <a:t>In context...</a:t>
            </a:r>
            <a:endParaRPr sz="2200" i="1">
              <a:solidFill>
                <a:schemeClr val="accent1"/>
              </a:solidFill>
            </a:endParaRPr>
          </a:p>
        </p:txBody>
      </p:sp>
      <p:pic>
        <p:nvPicPr>
          <p:cNvPr id="250" name="Google Shape;250;p46"/>
          <p:cNvPicPr preferRelativeResize="0"/>
          <p:nvPr/>
        </p:nvPicPr>
        <p:blipFill>
          <a:blip r:embed="rId4">
            <a:alphaModFix/>
          </a:blip>
          <a:stretch>
            <a:fillRect/>
          </a:stretch>
        </p:blipFill>
        <p:spPr>
          <a:xfrm>
            <a:off x="4329789" y="3404800"/>
            <a:ext cx="3609975" cy="838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7"/>
          <p:cNvSpPr txBox="1">
            <a:spLocks noGrp="1"/>
          </p:cNvSpPr>
          <p:nvPr>
            <p:ph type="body" idx="1"/>
          </p:nvPr>
        </p:nvSpPr>
        <p:spPr>
          <a:xfrm flipH="1">
            <a:off x="1981075" y="130577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The slope of the regression can be calculated as</a:t>
            </a:r>
            <a:endParaRPr sz="2200"/>
          </a:p>
        </p:txBody>
      </p:sp>
      <p:sp>
        <p:nvSpPr>
          <p:cNvPr id="256" name="Google Shape;256;p4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Slope</a:t>
            </a:r>
            <a:endParaRPr baseline="30000">
              <a:solidFill>
                <a:schemeClr val="accent1"/>
              </a:solidFill>
            </a:endParaRPr>
          </a:p>
        </p:txBody>
      </p:sp>
      <p:pic>
        <p:nvPicPr>
          <p:cNvPr id="257" name="Google Shape;257;p47"/>
          <p:cNvPicPr preferRelativeResize="0"/>
          <p:nvPr/>
        </p:nvPicPr>
        <p:blipFill>
          <a:blip r:embed="rId3">
            <a:alphaModFix/>
          </a:blip>
          <a:stretch>
            <a:fillRect/>
          </a:stretch>
        </p:blipFill>
        <p:spPr>
          <a:xfrm>
            <a:off x="5244200" y="1854800"/>
            <a:ext cx="1333500" cy="838200"/>
          </a:xfrm>
          <a:prstGeom prst="rect">
            <a:avLst/>
          </a:prstGeom>
          <a:noFill/>
          <a:ln>
            <a:noFill/>
          </a:ln>
        </p:spPr>
      </p:pic>
      <p:sp>
        <p:nvSpPr>
          <p:cNvPr id="258" name="Google Shape;258;p47"/>
          <p:cNvSpPr txBox="1">
            <a:spLocks noGrp="1"/>
          </p:cNvSpPr>
          <p:nvPr>
            <p:ph type="body" idx="1"/>
          </p:nvPr>
        </p:nvSpPr>
        <p:spPr>
          <a:xfrm flipH="1">
            <a:off x="1981075" y="286122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i="1">
                <a:solidFill>
                  <a:schemeClr val="accent1"/>
                </a:solidFill>
              </a:rPr>
              <a:t>In context...</a:t>
            </a:r>
            <a:endParaRPr sz="2200" i="1">
              <a:solidFill>
                <a:schemeClr val="accent1"/>
              </a:solidFill>
            </a:endParaRPr>
          </a:p>
        </p:txBody>
      </p:sp>
      <p:pic>
        <p:nvPicPr>
          <p:cNvPr id="259" name="Google Shape;259;p47"/>
          <p:cNvPicPr preferRelativeResize="0"/>
          <p:nvPr/>
        </p:nvPicPr>
        <p:blipFill>
          <a:blip r:embed="rId4">
            <a:alphaModFix/>
          </a:blip>
          <a:stretch>
            <a:fillRect/>
          </a:stretch>
        </p:blipFill>
        <p:spPr>
          <a:xfrm>
            <a:off x="4329789" y="3404800"/>
            <a:ext cx="3609975" cy="838200"/>
          </a:xfrm>
          <a:prstGeom prst="rect">
            <a:avLst/>
          </a:prstGeom>
          <a:noFill/>
          <a:ln>
            <a:noFill/>
          </a:ln>
        </p:spPr>
      </p:pic>
      <p:sp>
        <p:nvSpPr>
          <p:cNvPr id="260" name="Google Shape;260;p47"/>
          <p:cNvSpPr txBox="1">
            <a:spLocks noGrp="1"/>
          </p:cNvSpPr>
          <p:nvPr>
            <p:ph type="body" idx="1"/>
          </p:nvPr>
        </p:nvSpPr>
        <p:spPr>
          <a:xfrm flipH="1">
            <a:off x="1981075" y="4416675"/>
            <a:ext cx="7822200" cy="12222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i="1" dirty="0">
                <a:solidFill>
                  <a:schemeClr val="accent1"/>
                </a:solidFill>
              </a:rPr>
              <a:t>Interpretation</a:t>
            </a:r>
            <a:endParaRPr sz="2200" i="1" dirty="0">
              <a:solidFill>
                <a:schemeClr val="accent1"/>
              </a:solidFill>
            </a:endParaRPr>
          </a:p>
          <a:p>
            <a:pPr marL="0" indent="0">
              <a:lnSpc>
                <a:spcPct val="115000"/>
              </a:lnSpc>
              <a:spcBef>
                <a:spcPts val="0"/>
              </a:spcBef>
              <a:buClr>
                <a:schemeClr val="dk1"/>
              </a:buClr>
              <a:buSzPts val="1100"/>
              <a:buNone/>
            </a:pPr>
            <a:r>
              <a:rPr lang="en" sz="2200" dirty="0"/>
              <a:t>For each additional % point in HS graduate rate, we would expect the % living in poverty to be lower on average by 0.62% points.</a:t>
            </a:r>
            <a:endParaRPr sz="2200" dirty="0"/>
          </a:p>
          <a:p>
            <a:pPr marL="0" indent="0">
              <a:lnSpc>
                <a:spcPct val="115000"/>
              </a:lnSpc>
              <a:spcBef>
                <a:spcPts val="0"/>
              </a:spcBef>
              <a:buNone/>
            </a:pPr>
            <a:endParaRPr sz="2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a:spLocks noGrp="1"/>
          </p:cNvSpPr>
          <p:nvPr>
            <p:ph type="body" idx="1"/>
          </p:nvPr>
        </p:nvSpPr>
        <p:spPr>
          <a:xfrm flipH="1">
            <a:off x="1981075" y="1305775"/>
            <a:ext cx="7822200" cy="179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a:t>The intercept is where the regression line intersects the y-axis. The calculation of the intercept uses the fact the a regression line always passes through (</a:t>
            </a:r>
            <a:r>
              <a:rPr lang="en" sz="2200" i="1"/>
              <a:t>x̄, ȳ</a:t>
            </a:r>
            <a:r>
              <a:rPr lang="en" sz="2200"/>
              <a:t>).</a:t>
            </a:r>
            <a:endParaRPr sz="2200"/>
          </a:p>
          <a:p>
            <a:pPr marL="0" indent="0">
              <a:lnSpc>
                <a:spcPct val="115000"/>
              </a:lnSpc>
              <a:spcBef>
                <a:spcPts val="0"/>
              </a:spcBef>
              <a:buClr>
                <a:schemeClr val="dk1"/>
              </a:buClr>
              <a:buSzPts val="1100"/>
              <a:buNone/>
            </a:pPr>
            <a:endParaRPr sz="2200"/>
          </a:p>
          <a:p>
            <a:pPr marL="0" indent="457200">
              <a:lnSpc>
                <a:spcPct val="115000"/>
              </a:lnSpc>
              <a:spcBef>
                <a:spcPts val="0"/>
              </a:spcBef>
              <a:buNone/>
            </a:pPr>
            <a:r>
              <a:rPr lang="en" sz="2200" i="1"/>
              <a:t>                                  b</a:t>
            </a:r>
            <a:r>
              <a:rPr lang="en" sz="2200" i="1" baseline="-25000"/>
              <a:t>0</a:t>
            </a:r>
            <a:r>
              <a:rPr lang="en" sz="2200" i="1"/>
              <a:t> = ȳ - b</a:t>
            </a:r>
            <a:r>
              <a:rPr lang="en" sz="2200" i="1" baseline="-25000"/>
              <a:t>1</a:t>
            </a:r>
            <a:r>
              <a:rPr lang="en" sz="2200" i="1"/>
              <a:t> x̄</a:t>
            </a:r>
            <a:endParaRPr sz="2200" i="1"/>
          </a:p>
          <a:p>
            <a:pPr marL="0" indent="0">
              <a:lnSpc>
                <a:spcPct val="115000"/>
              </a:lnSpc>
              <a:spcBef>
                <a:spcPts val="0"/>
              </a:spcBef>
              <a:buNone/>
            </a:pPr>
            <a:endParaRPr sz="2200"/>
          </a:p>
        </p:txBody>
      </p:sp>
      <p:sp>
        <p:nvSpPr>
          <p:cNvPr id="266" name="Google Shape;266;p4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Intercept</a:t>
            </a:r>
            <a:endParaRPr baseline="300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455A-79B8-FE78-3922-A5B0DAD76E1B}"/>
              </a:ext>
            </a:extLst>
          </p:cNvPr>
          <p:cNvSpPr>
            <a:spLocks noGrp="1"/>
          </p:cNvSpPr>
          <p:nvPr>
            <p:ph type="title"/>
          </p:nvPr>
        </p:nvSpPr>
        <p:spPr/>
        <p:txBody>
          <a:bodyPr/>
          <a:lstStyle/>
          <a:p>
            <a:r>
              <a:rPr lang="en-US" dirty="0"/>
              <a:t>Correlation Coefficient </a:t>
            </a:r>
          </a:p>
        </p:txBody>
      </p:sp>
      <mc:AlternateContent xmlns:mc="http://schemas.openxmlformats.org/markup-compatibility/2006" xmlns:a14="http://schemas.microsoft.com/office/drawing/2010/main">
        <mc:Choice Requires="a14">
          <p:sp>
            <p:nvSpPr>
              <p:cNvPr id="7" name="AutoShape 4" descr="{\displaystyle r_{xy}={\frac {\sum _{i=1}^{n}(x_{i}-{\bar {x}})(y_{i}-{\bar {y}})}{{\sqrt {\sum _{i=1}^{n}(x_{i}-{\bar {x}})^{2}}}{\sqrt {\sum _{i=1}^{n}(y_{i}-{\bar {y}})^{2}}}}}}">
                <a:extLst>
                  <a:ext uri="{FF2B5EF4-FFF2-40B4-BE49-F238E27FC236}">
                    <a16:creationId xmlns:a16="http://schemas.microsoft.com/office/drawing/2014/main" id="{126984EB-CA48-380F-AE07-1A957AEB62E0}"/>
                  </a:ext>
                </a:extLst>
              </p:cNvPr>
              <p:cNvSpPr>
                <a:spLocks noGrp="1" noChangeAspect="1" noChangeArrowheads="1"/>
              </p:cNvSpPr>
              <p:nvPr>
                <p:ph idx="1"/>
              </p:nvPr>
            </p:nvSpPr>
            <p:spPr bwMode="auto">
              <a:xfrm>
                <a:off x="3036189" y="1713657"/>
                <a:ext cx="5623179" cy="242719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p>
                <a14:m>
                  <m:oMath xmlns:m="http://schemas.openxmlformats.org/officeDocument/2006/math">
                    <m:r>
                      <a:rPr lang="en-US" sz="3600" b="0" i="1" smtClean="0">
                        <a:latin typeface="Cambria Math" panose="02040503050406030204" pitchFamily="18" charset="0"/>
                      </a:rPr>
                      <m:t>𝑟</m:t>
                    </m:r>
                    <m:r>
                      <a:rPr lang="en-US" sz="3600" b="0" i="1" smtClean="0">
                        <a:latin typeface="Cambria Math" panose="02040503050406030204" pitchFamily="18" charset="0"/>
                      </a:rPr>
                      <m:t>= </m:t>
                    </m:r>
                    <m:f>
                      <m:fPr>
                        <m:ctrlPr>
                          <a:rPr lang="en-US" sz="3600" b="0" i="1" smtClean="0">
                            <a:latin typeface="Cambria Math" panose="02040503050406030204" pitchFamily="18" charset="0"/>
                          </a:rPr>
                        </m:ctrlPr>
                      </m:fPr>
                      <m:num>
                        <m:nary>
                          <m:naryPr>
                            <m:chr m:val="∑"/>
                            <m:supHide m:val="on"/>
                            <m:ctrlPr>
                              <a:rPr lang="en-US" sz="3600" b="0" i="1" smtClean="0">
                                <a:latin typeface="Cambria Math" panose="02040503050406030204" pitchFamily="18" charset="0"/>
                              </a:rPr>
                            </m:ctrlPr>
                          </m:naryPr>
                          <m:sub>
                            <m:r>
                              <a:rPr lang="en-US" sz="3600" b="0" i="1" smtClean="0">
                                <a:latin typeface="Cambria Math" panose="02040503050406030204" pitchFamily="18" charset="0"/>
                              </a:rPr>
                              <m:t>𝑖</m:t>
                            </m:r>
                          </m:sub>
                          <m:sup/>
                          <m:e>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𝑥</m:t>
                                </m:r>
                              </m:e>
                            </m:acc>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𝑦</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𝑦</m:t>
                                </m:r>
                              </m:e>
                            </m:acc>
                            <m:r>
                              <a:rPr lang="en-US" sz="3600" b="0" i="1" smtClean="0">
                                <a:latin typeface="Cambria Math" panose="02040503050406030204" pitchFamily="18" charset="0"/>
                              </a:rPr>
                              <m:t>)</m:t>
                            </m:r>
                          </m:e>
                        </m:nary>
                      </m:num>
                      <m:den>
                        <m:rad>
                          <m:radPr>
                            <m:degHide m:val="on"/>
                            <m:ctrlPr>
                              <a:rPr lang="en-US" sz="3600" b="0" i="1" smtClean="0">
                                <a:latin typeface="Cambria Math" panose="02040503050406030204" pitchFamily="18" charset="0"/>
                              </a:rPr>
                            </m:ctrlPr>
                          </m:radPr>
                          <m:deg/>
                          <m:e>
                            <m:nary>
                              <m:naryPr>
                                <m:chr m:val="∑"/>
                                <m:supHide m:val="on"/>
                                <m:ctrlPr>
                                  <a:rPr lang="en-US" sz="3600" b="0" i="1" smtClean="0">
                                    <a:latin typeface="Cambria Math" panose="02040503050406030204" pitchFamily="18" charset="0"/>
                                  </a:rPr>
                                </m:ctrlPr>
                              </m:naryPr>
                              <m:sub>
                                <m:r>
                                  <a:rPr lang="en-US" sz="3600" b="0" i="1" smtClean="0">
                                    <a:latin typeface="Cambria Math" panose="02040503050406030204" pitchFamily="18" charset="0"/>
                                  </a:rPr>
                                  <m:t>𝑖</m:t>
                                </m:r>
                              </m:sub>
                              <m:sup/>
                              <m:e>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𝑥</m:t>
                                            </m:r>
                                          </m:e>
                                        </m:acc>
                                      </m:e>
                                    </m:d>
                                  </m:e>
                                  <m:sup>
                                    <m:r>
                                      <a:rPr lang="en-US" sz="3600" b="0" i="1" smtClean="0">
                                        <a:latin typeface="Cambria Math" panose="02040503050406030204" pitchFamily="18" charset="0"/>
                                      </a:rPr>
                                      <m:t>2</m:t>
                                    </m:r>
                                  </m:sup>
                                </m:sSup>
                              </m:e>
                            </m:nary>
                            <m:nary>
                              <m:naryPr>
                                <m:chr m:val="∑"/>
                                <m:supHide m:val="on"/>
                                <m:ctrlPr>
                                  <a:rPr lang="en-US" sz="3600" b="0" i="1" smtClean="0">
                                    <a:latin typeface="Cambria Math" panose="02040503050406030204" pitchFamily="18" charset="0"/>
                                  </a:rPr>
                                </m:ctrlPr>
                              </m:naryPr>
                              <m:sub>
                                <m:r>
                                  <a:rPr lang="en-US" sz="3600" b="0" i="1" smtClean="0">
                                    <a:latin typeface="Cambria Math" panose="02040503050406030204" pitchFamily="18" charset="0"/>
                                  </a:rPr>
                                  <m:t>𝑖</m:t>
                                </m:r>
                              </m:sub>
                              <m:sup/>
                              <m:e>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𝑦</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𝑦</m:t>
                                            </m:r>
                                          </m:e>
                                        </m:acc>
                                      </m:e>
                                    </m:d>
                                  </m:e>
                                  <m:sup>
                                    <m:r>
                                      <a:rPr lang="en-US" sz="3600" b="0" i="1" smtClean="0">
                                        <a:latin typeface="Cambria Math" panose="02040503050406030204" pitchFamily="18" charset="0"/>
                                      </a:rPr>
                                      <m:t>2</m:t>
                                    </m:r>
                                  </m:sup>
                                </m:sSup>
                              </m:e>
                            </m:nary>
                          </m:e>
                        </m:rad>
                      </m:den>
                    </m:f>
                  </m:oMath>
                </a14:m>
                <a:r>
                  <a:rPr lang="en-US" sz="3600" dirty="0"/>
                  <a:t>    		</a:t>
                </a:r>
              </a:p>
              <a:p>
                <a:pPr marL="0" indent="0">
                  <a:buNone/>
                </a:pPr>
                <a:r>
                  <a:rPr lang="en-US" sz="3600" b="0" dirty="0"/>
                  <a:t>	</a:t>
                </a:r>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1</m:t>
                        </m:r>
                      </m:den>
                    </m:f>
                    <m:nary>
                      <m:naryPr>
                        <m:chr m:val="∑"/>
                        <m:limLoc m:val="subSup"/>
                        <m:supHide m:val="on"/>
                        <m:ctrlPr>
                          <a:rPr lang="en-US" sz="3600" b="0" i="1" smtClean="0">
                            <a:latin typeface="Cambria Math" panose="02040503050406030204" pitchFamily="18" charset="0"/>
                          </a:rPr>
                        </m:ctrlPr>
                      </m:naryPr>
                      <m:sub>
                        <m:r>
                          <m:rPr>
                            <m:brk m:alnAt="9"/>
                          </m:rPr>
                          <a:rPr lang="en-US" sz="3600" b="0" i="1" smtClean="0">
                            <a:latin typeface="Cambria Math" panose="02040503050406030204" pitchFamily="18" charset="0"/>
                          </a:rPr>
                          <m:t>𝑖</m:t>
                        </m:r>
                      </m:sub>
                      <m:sup/>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𝑥</m:t>
                                </m:r>
                              </m:e>
                            </m:acc>
                            <m:r>
                              <a:rPr lang="en-US" sz="3600" b="0" i="1" smtClean="0">
                                <a:latin typeface="Cambria Math" panose="02040503050406030204" pitchFamily="18" charset="0"/>
                              </a:rPr>
                              <m:t>)</m:t>
                            </m:r>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𝑋</m:t>
                                </m:r>
                              </m:sub>
                            </m:sSub>
                          </m:den>
                        </m:f>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m:t>
                                </m:r>
                                <m:r>
                                  <a:rPr lang="en-US" sz="3600" b="0" i="1" smtClean="0">
                                    <a:latin typeface="Cambria Math" panose="02040503050406030204" pitchFamily="18" charset="0"/>
                                  </a:rPr>
                                  <m:t>𝑦</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𝑦</m:t>
                                </m:r>
                              </m:e>
                            </m:acc>
                            <m:r>
                              <a:rPr lang="en-US" sz="3600" b="0" i="1" smtClean="0">
                                <a:latin typeface="Cambria Math" panose="02040503050406030204" pitchFamily="18" charset="0"/>
                              </a:rPr>
                              <m:t>)</m:t>
                            </m:r>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𝑌</m:t>
                                </m:r>
                              </m:sub>
                            </m:sSub>
                          </m:den>
                        </m:f>
                      </m:e>
                    </m:nary>
                  </m:oMath>
                </a14:m>
                <a:r>
                  <a:rPr lang="en-US" sz="3600" dirty="0"/>
                  <a:t> </a:t>
                </a:r>
              </a:p>
              <a:p>
                <a:endParaRPr lang="en-US" sz="3600" dirty="0"/>
              </a:p>
            </p:txBody>
          </p:sp>
        </mc:Choice>
        <mc:Fallback xmlns="">
          <p:sp>
            <p:nvSpPr>
              <p:cNvPr id="7" name="AutoShape 4" descr="{\displaystyle r_{xy}={\frac {\sum _{i=1}^{n}(x_{i}-{\bar {x}})(y_{i}-{\bar {y}})}{{\sqrt {\sum _{i=1}^{n}(x_{i}-{\bar {x}})^{2}}}{\sqrt {\sum _{i=1}^{n}(y_{i}-{\bar {y}})^{2}}}}}}">
                <a:extLst>
                  <a:ext uri="{FF2B5EF4-FFF2-40B4-BE49-F238E27FC236}">
                    <a16:creationId xmlns:a16="http://schemas.microsoft.com/office/drawing/2014/main" id="{126984EB-CA48-380F-AE07-1A957AEB62E0}"/>
                  </a:ext>
                </a:extLst>
              </p:cNvPr>
              <p:cNvSpPr>
                <a:spLocks noGrp="1" noRot="1" noChangeAspect="1" noMove="1" noResize="1" noEditPoints="1" noAdjustHandles="1" noChangeArrowheads="1" noChangeShapeType="1" noTextEdit="1"/>
              </p:cNvSpPr>
              <p:nvPr>
                <p:ph idx="1"/>
              </p:nvPr>
            </p:nvSpPr>
            <p:spPr bwMode="auto">
              <a:xfrm>
                <a:off x="3036189" y="1713657"/>
                <a:ext cx="5623179" cy="2427191"/>
              </a:xfrm>
              <a:prstGeom prst="rect">
                <a:avLst/>
              </a:prstGeom>
              <a:blipFill>
                <a:blip r:embed="rId2"/>
                <a:stretch>
                  <a:fillRect b="-7789"/>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F00322-CB2E-329F-880F-C7DBD887D527}"/>
                  </a:ext>
                </a:extLst>
              </p:cNvPr>
              <p:cNvSpPr txBox="1"/>
              <p:nvPr/>
            </p:nvSpPr>
            <p:spPr>
              <a:xfrm>
                <a:off x="591312" y="1944497"/>
                <a:ext cx="1627632"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e>
                      </m:d>
                    </m:oMath>
                  </m:oMathPara>
                </a14:m>
                <a:endParaRPr lang="en-US" sz="2400" b="0" dirty="0"/>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e>
                      </m:d>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𝑛</m:t>
                              </m:r>
                            </m:sub>
                          </m:sSub>
                        </m:e>
                      </m:d>
                    </m:oMath>
                  </m:oMathPara>
                </a14:m>
                <a:endParaRPr lang="en-US" sz="2400" b="0" dirty="0"/>
              </a:p>
              <a:p>
                <a:endParaRPr lang="en-US" sz="2400" b="0" dirty="0"/>
              </a:p>
              <a:p>
                <a:endParaRPr lang="en-US" sz="2400" dirty="0"/>
              </a:p>
            </p:txBody>
          </p:sp>
        </mc:Choice>
        <mc:Fallback xmlns="">
          <p:sp>
            <p:nvSpPr>
              <p:cNvPr id="8" name="TextBox 7">
                <a:extLst>
                  <a:ext uri="{FF2B5EF4-FFF2-40B4-BE49-F238E27FC236}">
                    <a16:creationId xmlns:a16="http://schemas.microsoft.com/office/drawing/2014/main" id="{A2F00322-CB2E-329F-880F-C7DBD887D527}"/>
                  </a:ext>
                </a:extLst>
              </p:cNvPr>
              <p:cNvSpPr txBox="1">
                <a:spLocks noRot="1" noChangeAspect="1" noMove="1" noResize="1" noEditPoints="1" noAdjustHandles="1" noChangeArrowheads="1" noChangeShapeType="1" noTextEdit="1"/>
              </p:cNvSpPr>
              <p:nvPr/>
            </p:nvSpPr>
            <p:spPr>
              <a:xfrm>
                <a:off x="591312" y="1944497"/>
                <a:ext cx="1627632" cy="2308324"/>
              </a:xfrm>
              <a:prstGeom prst="rect">
                <a:avLst/>
              </a:prstGeom>
              <a:blipFill>
                <a:blip r:embed="rId3"/>
                <a:stretch>
                  <a:fillRect/>
                </a:stretch>
              </a:blipFill>
            </p:spPr>
            <p:txBody>
              <a:bodyPr/>
              <a:lstStyle/>
              <a:p>
                <a:r>
                  <a:rPr lang="en-US">
                    <a:noFill/>
                  </a:rPr>
                  <a:t> </a:t>
                </a:r>
              </a:p>
            </p:txBody>
          </p:sp>
        </mc:Fallback>
      </mc:AlternateContent>
      <p:sp>
        <p:nvSpPr>
          <p:cNvPr id="9" name="Left Brace 8">
            <a:extLst>
              <a:ext uri="{FF2B5EF4-FFF2-40B4-BE49-F238E27FC236}">
                <a16:creationId xmlns:a16="http://schemas.microsoft.com/office/drawing/2014/main" id="{EE2F520A-6E50-5A31-5CBF-3B1E695DA2D6}"/>
              </a:ext>
            </a:extLst>
          </p:cNvPr>
          <p:cNvSpPr/>
          <p:nvPr/>
        </p:nvSpPr>
        <p:spPr>
          <a:xfrm rot="16200000">
            <a:off x="5571439" y="4042095"/>
            <a:ext cx="552678" cy="10225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88306FD-B0FF-ADD5-3755-FA4C7ACCF33B}"/>
              </a:ext>
            </a:extLst>
          </p:cNvPr>
          <p:cNvSpPr txBox="1"/>
          <p:nvPr/>
        </p:nvSpPr>
        <p:spPr>
          <a:xfrm>
            <a:off x="4807975" y="4682678"/>
            <a:ext cx="2231922" cy="461665"/>
          </a:xfrm>
          <a:prstGeom prst="rect">
            <a:avLst/>
          </a:prstGeom>
          <a:noFill/>
        </p:spPr>
        <p:txBody>
          <a:bodyPr wrap="square" rtlCol="0">
            <a:spAutoFit/>
          </a:bodyPr>
          <a:lstStyle/>
          <a:p>
            <a:r>
              <a:rPr lang="en-US" sz="2400" dirty="0"/>
              <a:t>Z-score of X</a:t>
            </a:r>
          </a:p>
        </p:txBody>
      </p:sp>
      <p:sp>
        <p:nvSpPr>
          <p:cNvPr id="11" name="Left Brace 10">
            <a:extLst>
              <a:ext uri="{FF2B5EF4-FFF2-40B4-BE49-F238E27FC236}">
                <a16:creationId xmlns:a16="http://schemas.microsoft.com/office/drawing/2014/main" id="{98D45978-499D-4F0A-FA81-29EE62E1E63B}"/>
              </a:ext>
            </a:extLst>
          </p:cNvPr>
          <p:cNvSpPr/>
          <p:nvPr/>
        </p:nvSpPr>
        <p:spPr>
          <a:xfrm rot="16200000">
            <a:off x="6849632" y="4094479"/>
            <a:ext cx="552678" cy="10225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C788FF1-3644-8B32-BFD9-534EB7D78B6D}"/>
              </a:ext>
            </a:extLst>
          </p:cNvPr>
          <p:cNvSpPr txBox="1"/>
          <p:nvPr/>
        </p:nvSpPr>
        <p:spPr>
          <a:xfrm>
            <a:off x="6998151" y="4755400"/>
            <a:ext cx="2231922" cy="461665"/>
          </a:xfrm>
          <a:prstGeom prst="rect">
            <a:avLst/>
          </a:prstGeom>
          <a:noFill/>
        </p:spPr>
        <p:txBody>
          <a:bodyPr wrap="square" rtlCol="0">
            <a:spAutoFit/>
          </a:bodyPr>
          <a:lstStyle/>
          <a:p>
            <a:r>
              <a:rPr lang="en-US" sz="2400" dirty="0"/>
              <a:t>Z-score of Y</a:t>
            </a:r>
          </a:p>
        </p:txBody>
      </p:sp>
    </p:spTree>
    <p:extLst>
      <p:ext uri="{BB962C8B-B14F-4D97-AF65-F5344CB8AC3E}">
        <p14:creationId xmlns:p14="http://schemas.microsoft.com/office/powerpoint/2010/main" val="803073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9"/>
          <p:cNvSpPr txBox="1">
            <a:spLocks noGrp="1"/>
          </p:cNvSpPr>
          <p:nvPr>
            <p:ph type="body" idx="1"/>
          </p:nvPr>
        </p:nvSpPr>
        <p:spPr>
          <a:xfrm flipH="1">
            <a:off x="1981075" y="1305775"/>
            <a:ext cx="7822200" cy="179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t>The intercept is where the regression line intersects the y-axis. The calculation of the intercept uses the fact the a regression line always passes through (</a:t>
            </a:r>
            <a:r>
              <a:rPr lang="en" sz="2200" i="1" dirty="0"/>
              <a:t>x̄, ȳ</a:t>
            </a:r>
            <a:r>
              <a:rPr lang="en" sz="2200" dirty="0"/>
              <a:t>).</a:t>
            </a:r>
            <a:endParaRPr sz="2200" dirty="0"/>
          </a:p>
          <a:p>
            <a:pPr marL="0" indent="0">
              <a:lnSpc>
                <a:spcPct val="115000"/>
              </a:lnSpc>
              <a:spcBef>
                <a:spcPts val="0"/>
              </a:spcBef>
              <a:buClr>
                <a:schemeClr val="dk1"/>
              </a:buClr>
              <a:buSzPts val="1100"/>
              <a:buNone/>
            </a:pPr>
            <a:endParaRPr sz="2200" dirty="0"/>
          </a:p>
          <a:p>
            <a:pPr marL="0" indent="457200">
              <a:lnSpc>
                <a:spcPct val="115000"/>
              </a:lnSpc>
              <a:spcBef>
                <a:spcPts val="0"/>
              </a:spcBef>
              <a:buNone/>
            </a:pPr>
            <a:r>
              <a:rPr lang="en" sz="2200" i="1" dirty="0"/>
              <a:t>                                  b</a:t>
            </a:r>
            <a:r>
              <a:rPr lang="en" sz="2200" i="1" baseline="-25000" dirty="0"/>
              <a:t>0</a:t>
            </a:r>
            <a:r>
              <a:rPr lang="en" sz="2200" i="1" dirty="0"/>
              <a:t> = ȳ - b</a:t>
            </a:r>
            <a:r>
              <a:rPr lang="en" sz="2200" i="1" baseline="-25000" dirty="0"/>
              <a:t>1</a:t>
            </a:r>
            <a:r>
              <a:rPr lang="en" sz="2200" i="1" dirty="0"/>
              <a:t> x̄</a:t>
            </a:r>
            <a:endParaRPr sz="2200" i="1" dirty="0"/>
          </a:p>
          <a:p>
            <a:pPr marL="0" indent="0">
              <a:lnSpc>
                <a:spcPct val="115000"/>
              </a:lnSpc>
              <a:spcBef>
                <a:spcPts val="0"/>
              </a:spcBef>
              <a:buNone/>
            </a:pPr>
            <a:endParaRPr sz="2200" dirty="0"/>
          </a:p>
        </p:txBody>
      </p:sp>
      <p:sp>
        <p:nvSpPr>
          <p:cNvPr id="272" name="Google Shape;272;p4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Intercept</a:t>
            </a:r>
            <a:endParaRPr baseline="30000">
              <a:solidFill>
                <a:schemeClr val="accent1"/>
              </a:solidFill>
            </a:endParaRPr>
          </a:p>
        </p:txBody>
      </p:sp>
      <p:pic>
        <p:nvPicPr>
          <p:cNvPr id="273" name="Google Shape;273;p49"/>
          <p:cNvPicPr preferRelativeResize="0"/>
          <p:nvPr/>
        </p:nvPicPr>
        <p:blipFill>
          <a:blip r:embed="rId3">
            <a:alphaModFix/>
          </a:blip>
          <a:stretch>
            <a:fillRect/>
          </a:stretch>
        </p:blipFill>
        <p:spPr>
          <a:xfrm>
            <a:off x="1981200" y="3792649"/>
            <a:ext cx="4935600" cy="21074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body" idx="1"/>
          </p:nvPr>
        </p:nvSpPr>
        <p:spPr>
          <a:xfrm flipH="1">
            <a:off x="1981075" y="1305775"/>
            <a:ext cx="7822200" cy="179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Clr>
                <a:schemeClr val="dk1"/>
              </a:buClr>
              <a:buSzPts val="1100"/>
              <a:buNone/>
            </a:pPr>
            <a:r>
              <a:rPr lang="en" sz="2200" dirty="0"/>
              <a:t>The intercept is where the regression line intersects the y-axis. The  regression line always passes through (</a:t>
            </a:r>
            <a:r>
              <a:rPr lang="en" sz="2200" i="1" dirty="0"/>
              <a:t>x̄, ȳ</a:t>
            </a:r>
            <a:r>
              <a:rPr lang="en" sz="2200" dirty="0"/>
              <a:t>).</a:t>
            </a:r>
            <a:endParaRPr sz="2200" dirty="0"/>
          </a:p>
          <a:p>
            <a:pPr marL="0" indent="0">
              <a:lnSpc>
                <a:spcPct val="115000"/>
              </a:lnSpc>
              <a:spcBef>
                <a:spcPts val="0"/>
              </a:spcBef>
              <a:buClr>
                <a:schemeClr val="dk1"/>
              </a:buClr>
              <a:buSzPts val="1100"/>
              <a:buNone/>
            </a:pPr>
            <a:endParaRPr sz="2200" dirty="0"/>
          </a:p>
          <a:p>
            <a:pPr marL="0" indent="457200">
              <a:lnSpc>
                <a:spcPct val="115000"/>
              </a:lnSpc>
              <a:spcBef>
                <a:spcPts val="0"/>
              </a:spcBef>
              <a:buNone/>
            </a:pPr>
            <a:r>
              <a:rPr lang="en" sz="2200" i="1" dirty="0"/>
              <a:t>                                  b</a:t>
            </a:r>
            <a:r>
              <a:rPr lang="en" sz="2200" i="1" baseline="-25000" dirty="0"/>
              <a:t>0</a:t>
            </a:r>
            <a:r>
              <a:rPr lang="en" sz="2200" i="1" dirty="0"/>
              <a:t> = ȳ - b</a:t>
            </a:r>
            <a:r>
              <a:rPr lang="en" sz="2200" i="1" baseline="-25000" dirty="0"/>
              <a:t>1</a:t>
            </a:r>
            <a:r>
              <a:rPr lang="en" sz="2200" i="1" dirty="0"/>
              <a:t> x̄</a:t>
            </a:r>
            <a:endParaRPr sz="2200" i="1" dirty="0"/>
          </a:p>
          <a:p>
            <a:pPr marL="0" indent="0">
              <a:lnSpc>
                <a:spcPct val="115000"/>
              </a:lnSpc>
              <a:spcBef>
                <a:spcPts val="0"/>
              </a:spcBef>
              <a:buNone/>
            </a:pPr>
            <a:endParaRPr sz="2200" dirty="0"/>
          </a:p>
        </p:txBody>
      </p:sp>
      <p:sp>
        <p:nvSpPr>
          <p:cNvPr id="279" name="Google Shape;279;p5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Intercept</a:t>
            </a:r>
            <a:endParaRPr baseline="30000">
              <a:solidFill>
                <a:schemeClr val="accent1"/>
              </a:solidFill>
            </a:endParaRPr>
          </a:p>
        </p:txBody>
      </p:sp>
      <p:sp>
        <p:nvSpPr>
          <p:cNvPr id="280" name="Google Shape;280;p50"/>
          <p:cNvSpPr txBox="1">
            <a:spLocks noGrp="1"/>
          </p:cNvSpPr>
          <p:nvPr>
            <p:ph type="body" idx="1"/>
          </p:nvPr>
        </p:nvSpPr>
        <p:spPr>
          <a:xfrm flipH="1">
            <a:off x="6916800" y="4402250"/>
            <a:ext cx="3774900" cy="17907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i="1" dirty="0"/>
              <a:t>b</a:t>
            </a:r>
            <a:r>
              <a:rPr lang="en" sz="2200" i="1" baseline="-25000" dirty="0"/>
              <a:t>0</a:t>
            </a:r>
            <a:r>
              <a:rPr lang="en" sz="2200" dirty="0"/>
              <a:t> = 11.35 - (-0.62) x 86.01</a:t>
            </a:r>
            <a:endParaRPr sz="2200" dirty="0"/>
          </a:p>
          <a:p>
            <a:pPr marL="0" indent="0">
              <a:lnSpc>
                <a:spcPct val="115000"/>
              </a:lnSpc>
              <a:spcBef>
                <a:spcPts val="0"/>
              </a:spcBef>
              <a:buNone/>
            </a:pPr>
            <a:r>
              <a:rPr lang="en" sz="2200" dirty="0"/>
              <a:t>	= 64.68</a:t>
            </a:r>
            <a:endParaRPr sz="2200" dirty="0"/>
          </a:p>
          <a:p>
            <a:pPr marL="0" indent="0">
              <a:lnSpc>
                <a:spcPct val="115000"/>
              </a:lnSpc>
              <a:spcBef>
                <a:spcPts val="0"/>
              </a:spcBef>
              <a:buNone/>
            </a:pPr>
            <a:endParaRPr sz="2200" dirty="0"/>
          </a:p>
        </p:txBody>
      </p:sp>
      <p:pic>
        <p:nvPicPr>
          <p:cNvPr id="281" name="Google Shape;281;p50"/>
          <p:cNvPicPr preferRelativeResize="0"/>
          <p:nvPr/>
        </p:nvPicPr>
        <p:blipFill>
          <a:blip r:embed="rId3">
            <a:alphaModFix/>
          </a:blip>
          <a:stretch>
            <a:fillRect/>
          </a:stretch>
        </p:blipFill>
        <p:spPr>
          <a:xfrm>
            <a:off x="1981200" y="3792649"/>
            <a:ext cx="4935600" cy="21074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lphaLcParenBoth"/>
            </a:pPr>
            <a:r>
              <a:rPr lang="en" sz="2200" dirty="0"/>
              <a:t>For each % point increase in HS graduate rate, % living in poverty is expected to increase on average by 64.68%.</a:t>
            </a:r>
            <a:endParaRPr sz="2200" dirty="0"/>
          </a:p>
          <a:p>
            <a:pPr indent="-368300">
              <a:lnSpc>
                <a:spcPct val="115000"/>
              </a:lnSpc>
              <a:spcBef>
                <a:spcPts val="0"/>
              </a:spcBef>
              <a:buSzPts val="2200"/>
              <a:buAutoNum type="alphaLcParenBoth"/>
            </a:pPr>
            <a:r>
              <a:rPr lang="en" sz="2200" dirty="0"/>
              <a:t>For each % point decrease in HS graduate rate, % living in poverty is expected to increase on average by 64.68%.</a:t>
            </a:r>
            <a:endParaRPr sz="2200" dirty="0"/>
          </a:p>
          <a:p>
            <a:pPr indent="-368300">
              <a:lnSpc>
                <a:spcPct val="115000"/>
              </a:lnSpc>
              <a:spcBef>
                <a:spcPts val="0"/>
              </a:spcBef>
              <a:buSzPts val="2200"/>
              <a:buAutoNum type="alphaLcParenBoth"/>
            </a:pPr>
            <a:r>
              <a:rPr lang="en" sz="2200" dirty="0"/>
              <a:t>Having no HS graduates leads to 64.68% of residents living below the poverty line.</a:t>
            </a:r>
            <a:endParaRPr sz="2200" dirty="0"/>
          </a:p>
          <a:p>
            <a:pPr indent="-368300">
              <a:lnSpc>
                <a:spcPct val="115000"/>
              </a:lnSpc>
              <a:spcBef>
                <a:spcPts val="0"/>
              </a:spcBef>
              <a:buSzPts val="2200"/>
              <a:buAutoNum type="alphaLcParenBoth"/>
            </a:pPr>
            <a:r>
              <a:rPr lang="en" sz="2200" dirty="0"/>
              <a:t>States with no HS graduates are expected on average to have 64.68% of residents living below the poverty line.</a:t>
            </a:r>
            <a:endParaRPr sz="2200" dirty="0"/>
          </a:p>
          <a:p>
            <a:pPr indent="-368300">
              <a:lnSpc>
                <a:spcPct val="115000"/>
              </a:lnSpc>
              <a:spcBef>
                <a:spcPts val="0"/>
              </a:spcBef>
              <a:buSzPts val="2200"/>
              <a:buAutoNum type="alphaLcParenBoth"/>
            </a:pPr>
            <a:r>
              <a:rPr lang="en" sz="2200" dirty="0"/>
              <a:t>In states with no HS graduates % living in poverty is expected to increase on average by 64.68%.</a:t>
            </a:r>
            <a:endParaRPr sz="2200" dirty="0"/>
          </a:p>
        </p:txBody>
      </p:sp>
      <p:sp>
        <p:nvSpPr>
          <p:cNvPr id="287" name="Google Shape;287;p51"/>
          <p:cNvSpPr txBox="1">
            <a:spLocks noGrp="1"/>
          </p:cNvSpPr>
          <p:nvPr>
            <p:ph type="title"/>
          </p:nvPr>
        </p:nvSpPr>
        <p:spPr>
          <a:xfrm>
            <a:off x="1981200" y="162763"/>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Which of the following is the correct interpretation of the intercept?</a:t>
            </a:r>
            <a:endParaRPr baseline="30000">
              <a:solidFill>
                <a:schemeClr val="accent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SzPts val="2200"/>
              <a:buAutoNum type="alphaLcParenBoth"/>
            </a:pPr>
            <a:r>
              <a:rPr lang="en" sz="2200" dirty="0"/>
              <a:t>For each % point increase in HS graduate rate, % living in poverty is expected to increase on average by 64.68%.</a:t>
            </a:r>
            <a:endParaRPr sz="2200" dirty="0"/>
          </a:p>
          <a:p>
            <a:pPr indent="-368300">
              <a:lnSpc>
                <a:spcPct val="115000"/>
              </a:lnSpc>
              <a:spcBef>
                <a:spcPts val="0"/>
              </a:spcBef>
              <a:buSzPts val="2200"/>
              <a:buAutoNum type="alphaLcParenBoth"/>
            </a:pPr>
            <a:r>
              <a:rPr lang="en" sz="2200" dirty="0"/>
              <a:t>For each % point decrease in HS graduate rate, % living in poverty is expected to increase on average by 64.68%.</a:t>
            </a:r>
            <a:endParaRPr sz="2200" dirty="0"/>
          </a:p>
          <a:p>
            <a:pPr indent="-368300">
              <a:lnSpc>
                <a:spcPct val="115000"/>
              </a:lnSpc>
              <a:spcBef>
                <a:spcPts val="0"/>
              </a:spcBef>
              <a:buSzPts val="2200"/>
              <a:buAutoNum type="alphaLcParenBoth"/>
            </a:pPr>
            <a:r>
              <a:rPr lang="en" sz="2200" dirty="0"/>
              <a:t>Having no HS graduates leads to 64.68% of residents living below the poverty line.</a:t>
            </a:r>
            <a:endParaRPr sz="2200" dirty="0"/>
          </a:p>
          <a:p>
            <a:pPr indent="-368300">
              <a:lnSpc>
                <a:spcPct val="115000"/>
              </a:lnSpc>
              <a:spcBef>
                <a:spcPts val="0"/>
              </a:spcBef>
              <a:buClr>
                <a:srgbClr val="FF9900"/>
              </a:buClr>
              <a:buSzPts val="2200"/>
              <a:buAutoNum type="alphaLcParenBoth"/>
            </a:pPr>
            <a:r>
              <a:rPr lang="en" sz="2200" i="1" dirty="0">
                <a:solidFill>
                  <a:srgbClr val="FF9900"/>
                </a:solidFill>
              </a:rPr>
              <a:t>States with no HS graduates are expected on average to have 64.68% of residents living below the poverty line.</a:t>
            </a:r>
            <a:endParaRPr sz="2200" i="1" dirty="0">
              <a:solidFill>
                <a:srgbClr val="FF9900"/>
              </a:solidFill>
            </a:endParaRPr>
          </a:p>
          <a:p>
            <a:pPr indent="-368300">
              <a:lnSpc>
                <a:spcPct val="115000"/>
              </a:lnSpc>
              <a:spcBef>
                <a:spcPts val="0"/>
              </a:spcBef>
              <a:buSzPts val="2200"/>
              <a:buAutoNum type="alphaLcParenBoth"/>
            </a:pPr>
            <a:r>
              <a:rPr lang="en" sz="2200" dirty="0"/>
              <a:t>In states with no HS graduates % living in poverty is expected to increase on average by 64.68%.</a:t>
            </a:r>
            <a:endParaRPr sz="2200" dirty="0"/>
          </a:p>
        </p:txBody>
      </p:sp>
      <p:sp>
        <p:nvSpPr>
          <p:cNvPr id="293" name="Google Shape;293;p52"/>
          <p:cNvSpPr txBox="1">
            <a:spLocks noGrp="1"/>
          </p:cNvSpPr>
          <p:nvPr>
            <p:ph type="title"/>
          </p:nvPr>
        </p:nvSpPr>
        <p:spPr>
          <a:xfrm>
            <a:off x="1981200" y="162763"/>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Which of the following is the correct interpretation of the intercept?</a:t>
            </a:r>
            <a:endParaRPr baseline="30000">
              <a:solidFill>
                <a:schemeClr val="accen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2200"/>
              <a:t>Since there are no states in the dataset with no HS graduates, the intercept is of no interest, not very useful, and also not reliable since the predicted value of the intercept is so far from the bulk of the data.</a:t>
            </a:r>
            <a:endParaRPr sz="2200"/>
          </a:p>
        </p:txBody>
      </p:sp>
      <p:sp>
        <p:nvSpPr>
          <p:cNvPr id="299" name="Google Shape;299;p53"/>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More on the intercept</a:t>
            </a:r>
            <a:endParaRPr baseline="30000">
              <a:solidFill>
                <a:schemeClr val="accent1"/>
              </a:solidFill>
            </a:endParaRPr>
          </a:p>
        </p:txBody>
      </p:sp>
      <p:pic>
        <p:nvPicPr>
          <p:cNvPr id="300" name="Google Shape;300;p53"/>
          <p:cNvPicPr preferRelativeResize="0"/>
          <p:nvPr/>
        </p:nvPicPr>
        <p:blipFill>
          <a:blip r:embed="rId3">
            <a:alphaModFix/>
          </a:blip>
          <a:stretch>
            <a:fillRect/>
          </a:stretch>
        </p:blipFill>
        <p:spPr>
          <a:xfrm>
            <a:off x="1981075" y="3109325"/>
            <a:ext cx="8229600" cy="351046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Regression line</a:t>
            </a:r>
            <a:endParaRPr baseline="30000">
              <a:solidFill>
                <a:schemeClr val="accent1"/>
              </a:solidFill>
            </a:endParaRPr>
          </a:p>
        </p:txBody>
      </p:sp>
      <p:pic>
        <p:nvPicPr>
          <p:cNvPr id="306" name="Google Shape;306;p54"/>
          <p:cNvPicPr preferRelativeResize="0"/>
          <p:nvPr/>
        </p:nvPicPr>
        <p:blipFill>
          <a:blip r:embed="rId3">
            <a:alphaModFix/>
          </a:blip>
          <a:stretch>
            <a:fillRect/>
          </a:stretch>
        </p:blipFill>
        <p:spPr>
          <a:xfrm>
            <a:off x="3352801" y="1192225"/>
            <a:ext cx="5875725" cy="52259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a:spLocks noGrp="1"/>
          </p:cNvSpPr>
          <p:nvPr>
            <p:ph type="body" idx="1"/>
          </p:nvPr>
        </p:nvSpPr>
        <p:spPr>
          <a:xfrm flipH="1">
            <a:off x="1981075" y="1305775"/>
            <a:ext cx="7822200" cy="4717500"/>
          </a:xfrm>
          <a:prstGeom prst="rect">
            <a:avLst/>
          </a:prstGeom>
        </p:spPr>
        <p:txBody>
          <a:bodyPr spcFirstLastPara="1" vert="horz" wrap="square" lIns="91425" tIns="91425" rIns="91425" bIns="91425" rtlCol="0" anchor="t" anchorCtr="0">
            <a:noAutofit/>
          </a:bodyPr>
          <a:lstStyle/>
          <a:p>
            <a:pPr indent="-368300">
              <a:lnSpc>
                <a:spcPct val="115000"/>
              </a:lnSpc>
              <a:spcBef>
                <a:spcPts val="0"/>
              </a:spcBef>
              <a:buClr>
                <a:schemeClr val="accent1"/>
              </a:buClr>
              <a:buSzPts val="2200"/>
            </a:pPr>
            <a:r>
              <a:rPr lang="en" sz="2200" i="1" dirty="0">
                <a:solidFill>
                  <a:schemeClr val="accent1"/>
                </a:solidFill>
              </a:rPr>
              <a:t>Intercept</a:t>
            </a:r>
            <a:r>
              <a:rPr lang="en" sz="2200" dirty="0">
                <a:solidFill>
                  <a:schemeClr val="accent1"/>
                </a:solidFill>
              </a:rPr>
              <a:t>: </a:t>
            </a:r>
            <a:r>
              <a:rPr lang="en" sz="2200" dirty="0"/>
              <a:t>When </a:t>
            </a:r>
            <a:r>
              <a:rPr lang="en" sz="2200" i="1" dirty="0"/>
              <a:t>x</a:t>
            </a:r>
            <a:r>
              <a:rPr lang="en" sz="2200" dirty="0"/>
              <a:t> = 0, </a:t>
            </a:r>
            <a:r>
              <a:rPr lang="en" sz="2200" i="1" dirty="0"/>
              <a:t>y</a:t>
            </a:r>
            <a:r>
              <a:rPr lang="en" sz="2200" dirty="0"/>
              <a:t> is</a:t>
            </a:r>
            <a:br>
              <a:rPr lang="en" sz="2200" dirty="0"/>
            </a:br>
            <a:r>
              <a:rPr lang="en" sz="2200" dirty="0"/>
              <a:t>expected to equal</a:t>
            </a:r>
            <a:br>
              <a:rPr lang="en" sz="2200" dirty="0"/>
            </a:br>
            <a:r>
              <a:rPr lang="en" sz="2200" dirty="0"/>
              <a:t>the intercept.</a:t>
            </a:r>
            <a:endParaRPr sz="2200" dirty="0"/>
          </a:p>
          <a:p>
            <a:pPr marL="0" indent="0">
              <a:lnSpc>
                <a:spcPct val="115000"/>
              </a:lnSpc>
              <a:spcBef>
                <a:spcPts val="0"/>
              </a:spcBef>
              <a:buClr>
                <a:schemeClr val="dk1"/>
              </a:buClr>
              <a:buSzPts val="1100"/>
              <a:buNone/>
            </a:pPr>
            <a:endParaRPr sz="2200" dirty="0"/>
          </a:p>
          <a:p>
            <a:pPr indent="-368300">
              <a:lnSpc>
                <a:spcPct val="115000"/>
              </a:lnSpc>
              <a:spcBef>
                <a:spcPts val="0"/>
              </a:spcBef>
              <a:buClr>
                <a:schemeClr val="accent1"/>
              </a:buClr>
              <a:buSzPts val="2200"/>
            </a:pPr>
            <a:r>
              <a:rPr lang="en" sz="2200" i="1" dirty="0">
                <a:solidFill>
                  <a:schemeClr val="accent1"/>
                </a:solidFill>
              </a:rPr>
              <a:t>Slope</a:t>
            </a:r>
            <a:r>
              <a:rPr lang="en" sz="2200" dirty="0">
                <a:solidFill>
                  <a:schemeClr val="accent1"/>
                </a:solidFill>
              </a:rPr>
              <a:t>: </a:t>
            </a:r>
            <a:r>
              <a:rPr lang="en" sz="2200" dirty="0"/>
              <a:t>For each unit in x, y is</a:t>
            </a:r>
            <a:br>
              <a:rPr lang="en" sz="2200" dirty="0"/>
            </a:br>
            <a:r>
              <a:rPr lang="en" sz="2200" dirty="0"/>
              <a:t>expected to increase /</a:t>
            </a:r>
            <a:br>
              <a:rPr lang="en" sz="2200" dirty="0"/>
            </a:br>
            <a:r>
              <a:rPr lang="en" sz="2200" dirty="0"/>
              <a:t>decrease on average</a:t>
            </a:r>
            <a:br>
              <a:rPr lang="en" sz="2200" dirty="0"/>
            </a:br>
            <a:r>
              <a:rPr lang="en" sz="2200" dirty="0"/>
              <a:t>by the slope.</a:t>
            </a:r>
            <a:endParaRPr sz="2200" dirty="0"/>
          </a:p>
          <a:p>
            <a:pPr marL="0" indent="0">
              <a:lnSpc>
                <a:spcPct val="115000"/>
              </a:lnSpc>
              <a:spcBef>
                <a:spcPts val="0"/>
              </a:spcBef>
              <a:buNone/>
            </a:pPr>
            <a:endParaRPr sz="2200" dirty="0"/>
          </a:p>
          <a:p>
            <a:pPr marL="0" indent="0">
              <a:lnSpc>
                <a:spcPct val="115000"/>
              </a:lnSpc>
              <a:spcBef>
                <a:spcPts val="0"/>
              </a:spcBef>
              <a:buNone/>
            </a:pPr>
            <a:endParaRPr sz="2200" dirty="0"/>
          </a:p>
        </p:txBody>
      </p:sp>
      <p:sp>
        <p:nvSpPr>
          <p:cNvPr id="312" name="Google Shape;312;p55"/>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Interpretation of slope and intercept</a:t>
            </a:r>
            <a:endParaRPr baseline="30000">
              <a:solidFill>
                <a:schemeClr val="accent1"/>
              </a:solidFill>
            </a:endParaRPr>
          </a:p>
        </p:txBody>
      </p:sp>
      <p:pic>
        <p:nvPicPr>
          <p:cNvPr id="313" name="Google Shape;313;p55"/>
          <p:cNvPicPr preferRelativeResize="0"/>
          <p:nvPr/>
        </p:nvPicPr>
        <p:blipFill>
          <a:blip r:embed="rId3">
            <a:alphaModFix/>
          </a:blip>
          <a:stretch>
            <a:fillRect/>
          </a:stretch>
        </p:blipFill>
        <p:spPr>
          <a:xfrm>
            <a:off x="6278151" y="1903676"/>
            <a:ext cx="3996875" cy="2868475"/>
          </a:xfrm>
          <a:prstGeom prst="rect">
            <a:avLst/>
          </a:prstGeom>
          <a:noFill/>
          <a:ln>
            <a:noFill/>
          </a:ln>
        </p:spPr>
      </p:pic>
      <p:cxnSp>
        <p:nvCxnSpPr>
          <p:cNvPr id="314" name="Google Shape;314;p55"/>
          <p:cNvCxnSpPr/>
          <p:nvPr/>
        </p:nvCxnSpPr>
        <p:spPr>
          <a:xfrm>
            <a:off x="2061350" y="5519175"/>
            <a:ext cx="12387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6"/>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49250">
              <a:lnSpc>
                <a:spcPct val="115000"/>
              </a:lnSpc>
              <a:spcBef>
                <a:spcPts val="0"/>
              </a:spcBef>
              <a:buSzPts val="1900"/>
            </a:pPr>
            <a:r>
              <a:rPr lang="en" sz="1900" dirty="0"/>
              <a:t>Using the linear model to predict the value of the response variable for a given value of the explanatory variable is called </a:t>
            </a:r>
            <a:r>
              <a:rPr lang="en" sz="1900" i="1" dirty="0">
                <a:solidFill>
                  <a:schemeClr val="accent1"/>
                </a:solidFill>
              </a:rPr>
              <a:t>prediction</a:t>
            </a:r>
            <a:r>
              <a:rPr lang="en" sz="1900" dirty="0"/>
              <a:t>, simply by plugging in the value of x in the linear model equation.</a:t>
            </a:r>
            <a:endParaRPr sz="1900" dirty="0"/>
          </a:p>
          <a:p>
            <a:pPr indent="-349250">
              <a:lnSpc>
                <a:spcPct val="115000"/>
              </a:lnSpc>
              <a:spcBef>
                <a:spcPts val="0"/>
              </a:spcBef>
              <a:buSzPts val="1900"/>
            </a:pPr>
            <a:r>
              <a:rPr lang="en" sz="1900" dirty="0"/>
              <a:t>There will be some uncertainty associated with the predicted value.</a:t>
            </a:r>
            <a:endParaRPr sz="1900" dirty="0"/>
          </a:p>
        </p:txBody>
      </p:sp>
      <p:sp>
        <p:nvSpPr>
          <p:cNvPr id="320" name="Google Shape;320;p56"/>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Prediction</a:t>
            </a:r>
            <a:endParaRPr baseline="30000">
              <a:solidFill>
                <a:schemeClr val="accent1"/>
              </a:solidFill>
            </a:endParaRPr>
          </a:p>
        </p:txBody>
      </p:sp>
      <p:pic>
        <p:nvPicPr>
          <p:cNvPr id="321" name="Google Shape;321;p56"/>
          <p:cNvPicPr preferRelativeResize="0"/>
          <p:nvPr/>
        </p:nvPicPr>
        <p:blipFill>
          <a:blip r:embed="rId3">
            <a:alphaModFix/>
          </a:blip>
          <a:stretch>
            <a:fillRect/>
          </a:stretch>
        </p:blipFill>
        <p:spPr>
          <a:xfrm>
            <a:off x="1981200" y="2972939"/>
            <a:ext cx="7924800" cy="33432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flipH="1">
            <a:off x="1981075" y="1305775"/>
            <a:ext cx="7822200" cy="4137900"/>
          </a:xfrm>
          <a:prstGeom prst="rect">
            <a:avLst/>
          </a:prstGeom>
        </p:spPr>
        <p:txBody>
          <a:bodyPr spcFirstLastPara="1" vert="horz" wrap="square" lIns="91425" tIns="91425" rIns="91425" bIns="91425" rtlCol="0" anchor="t" anchorCtr="0">
            <a:noAutofit/>
          </a:bodyPr>
          <a:lstStyle/>
          <a:p>
            <a:pPr indent="-355600">
              <a:lnSpc>
                <a:spcPct val="115000"/>
              </a:lnSpc>
              <a:spcBef>
                <a:spcPts val="0"/>
              </a:spcBef>
              <a:buSzPts val="2000"/>
            </a:pPr>
            <a:r>
              <a:rPr lang="en" sz="2000" dirty="0"/>
              <a:t>Applying a model estimate to values outside of the realm of the original data is called </a:t>
            </a:r>
            <a:r>
              <a:rPr lang="en" sz="2000" i="1" dirty="0">
                <a:solidFill>
                  <a:schemeClr val="accent1"/>
                </a:solidFill>
              </a:rPr>
              <a:t>extrapolation</a:t>
            </a:r>
            <a:r>
              <a:rPr lang="en" sz="2000" dirty="0"/>
              <a:t>.</a:t>
            </a:r>
            <a:endParaRPr sz="2000" dirty="0"/>
          </a:p>
          <a:p>
            <a:pPr indent="-355600">
              <a:lnSpc>
                <a:spcPct val="115000"/>
              </a:lnSpc>
              <a:spcBef>
                <a:spcPts val="0"/>
              </a:spcBef>
              <a:buSzPts val="2000"/>
            </a:pPr>
            <a:r>
              <a:rPr lang="en" sz="2000" dirty="0"/>
              <a:t>Sometimes the intercept might be an extrapolation.</a:t>
            </a:r>
            <a:endParaRPr sz="2000" dirty="0"/>
          </a:p>
        </p:txBody>
      </p:sp>
      <p:sp>
        <p:nvSpPr>
          <p:cNvPr id="327" name="Google Shape;327;p57"/>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Extrapolation</a:t>
            </a:r>
            <a:endParaRPr baseline="30000">
              <a:solidFill>
                <a:schemeClr val="accent1"/>
              </a:solidFill>
            </a:endParaRPr>
          </a:p>
        </p:txBody>
      </p:sp>
      <p:pic>
        <p:nvPicPr>
          <p:cNvPr id="328" name="Google Shape;328;p57"/>
          <p:cNvPicPr preferRelativeResize="0"/>
          <p:nvPr/>
        </p:nvPicPr>
        <p:blipFill>
          <a:blip r:embed="rId3">
            <a:alphaModFix/>
          </a:blip>
          <a:stretch>
            <a:fillRect/>
          </a:stretch>
        </p:blipFill>
        <p:spPr>
          <a:xfrm>
            <a:off x="1981200" y="2806275"/>
            <a:ext cx="8229600" cy="345285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8"/>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Examples of extrapolation</a:t>
            </a:r>
            <a:endParaRPr baseline="30000">
              <a:solidFill>
                <a:schemeClr val="accent1"/>
              </a:solidFill>
            </a:endParaRPr>
          </a:p>
        </p:txBody>
      </p:sp>
      <p:pic>
        <p:nvPicPr>
          <p:cNvPr id="334" name="Google Shape;334;p58"/>
          <p:cNvPicPr preferRelativeResize="0"/>
          <p:nvPr/>
        </p:nvPicPr>
        <p:blipFill>
          <a:blip r:embed="rId3">
            <a:alphaModFix/>
          </a:blip>
          <a:stretch>
            <a:fillRect/>
          </a:stretch>
        </p:blipFill>
        <p:spPr>
          <a:xfrm>
            <a:off x="1981189" y="1323577"/>
            <a:ext cx="8311827" cy="439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D1136-CC91-8E49-B942-CA8105F572A5}"/>
              </a:ext>
            </a:extLst>
          </p:cNvPr>
          <p:cNvPicPr>
            <a:picLocks noChangeAspect="1"/>
          </p:cNvPicPr>
          <p:nvPr/>
        </p:nvPicPr>
        <p:blipFill>
          <a:blip r:embed="rId2"/>
          <a:stretch>
            <a:fillRect/>
          </a:stretch>
        </p:blipFill>
        <p:spPr>
          <a:xfrm>
            <a:off x="0" y="1189704"/>
            <a:ext cx="5671525" cy="5356512"/>
          </a:xfrm>
          <a:prstGeom prst="rect">
            <a:avLst/>
          </a:prstGeom>
        </p:spPr>
      </p:pic>
      <p:sp>
        <p:nvSpPr>
          <p:cNvPr id="7" name="TextBox 6">
            <a:extLst>
              <a:ext uri="{FF2B5EF4-FFF2-40B4-BE49-F238E27FC236}">
                <a16:creationId xmlns:a16="http://schemas.microsoft.com/office/drawing/2014/main" id="{2EADCE25-E7AD-A5DD-97CA-8AB0C9E32753}"/>
              </a:ext>
            </a:extLst>
          </p:cNvPr>
          <p:cNvSpPr txBox="1"/>
          <p:nvPr/>
        </p:nvSpPr>
        <p:spPr>
          <a:xfrm>
            <a:off x="7688826" y="797510"/>
            <a:ext cx="3264409" cy="5139869"/>
          </a:xfrm>
          <a:prstGeom prst="rect">
            <a:avLst/>
          </a:prstGeom>
          <a:noFill/>
        </p:spPr>
        <p:txBody>
          <a:bodyPr wrap="square">
            <a:spAutoFit/>
          </a:bodyPr>
          <a:lstStyle/>
          <a:p>
            <a:pPr algn="l"/>
            <a:r>
              <a:rPr lang="en-US" sz="3200" b="0" i="0" u="none" strike="noStrike" baseline="0" dirty="0">
                <a:solidFill>
                  <a:srgbClr val="23373B"/>
                </a:solidFill>
                <a:latin typeface="txex"/>
              </a:rPr>
              <a:t> </a:t>
            </a:r>
            <a:r>
              <a:rPr lang="en-US" sz="2400" b="0" i="0" u="none" strike="noStrike" baseline="0" dirty="0">
                <a:solidFill>
                  <a:srgbClr val="23373B"/>
                </a:solidFill>
                <a:latin typeface="NimbusSanL-Regu"/>
              </a:rPr>
              <a:t>What is the sign of</a:t>
            </a:r>
          </a:p>
          <a:p>
            <a:pPr algn="l"/>
            <a:endParaRPr lang="en-US" sz="2400" b="0" i="0" u="none" strike="noStrike" baseline="0" dirty="0">
              <a:solidFill>
                <a:srgbClr val="23373B"/>
              </a:solidFill>
              <a:latin typeface="NimbusSanL-Regu"/>
            </a:endParaRPr>
          </a:p>
          <a:p>
            <a:pPr algn="l"/>
            <a:endParaRPr lang="en-US" sz="2400" dirty="0">
              <a:solidFill>
                <a:srgbClr val="23373B"/>
              </a:solidFill>
              <a:latin typeface="NimbusSanL-Regu"/>
            </a:endParaRPr>
          </a:p>
          <a:p>
            <a:pPr algn="l"/>
            <a:endParaRPr lang="en-US" sz="2400" b="0" i="0" u="none" strike="noStrike" baseline="0" dirty="0">
              <a:solidFill>
                <a:srgbClr val="23373B"/>
              </a:solidFill>
              <a:latin typeface="NimbusSanL-Regu"/>
            </a:endParaRPr>
          </a:p>
          <a:p>
            <a:pPr algn="l"/>
            <a:r>
              <a:rPr lang="en-US" sz="2400" b="0" i="0" u="none" strike="noStrike" baseline="0" dirty="0">
                <a:solidFill>
                  <a:srgbClr val="23373B"/>
                </a:solidFill>
                <a:latin typeface="NimbusSanL-Regu"/>
              </a:rPr>
              <a:t>Here </a:t>
            </a:r>
            <a:r>
              <a:rPr lang="en-US" sz="3200" b="0" i="0" u="none" strike="noStrike" baseline="0" dirty="0">
                <a:solidFill>
                  <a:srgbClr val="23373B"/>
                </a:solidFill>
                <a:latin typeface="NimbusRomNo9L-ReguItal"/>
              </a:rPr>
              <a:t>r </a:t>
            </a:r>
            <a:r>
              <a:rPr lang="en-US" sz="3200" b="0" i="0" u="none" strike="noStrike" baseline="0" dirty="0">
                <a:solidFill>
                  <a:srgbClr val="23373B"/>
                </a:solidFill>
                <a:latin typeface="rtxmi"/>
              </a:rPr>
              <a:t>&gt; </a:t>
            </a:r>
            <a:r>
              <a:rPr lang="en-US" sz="3200" b="0" i="0" u="none" strike="noStrike" baseline="0" dirty="0">
                <a:solidFill>
                  <a:srgbClr val="23373B"/>
                </a:solidFill>
                <a:latin typeface="NimbusRomNo9L-Regu"/>
              </a:rPr>
              <a:t>0</a:t>
            </a:r>
            <a:r>
              <a:rPr lang="en-US" sz="2400" b="0" i="0" u="none" strike="noStrike" baseline="0" dirty="0">
                <a:solidFill>
                  <a:srgbClr val="23373B"/>
                </a:solidFill>
                <a:latin typeface="NimbusSanL-Regu"/>
              </a:rPr>
              <a:t>;</a:t>
            </a:r>
          </a:p>
          <a:p>
            <a:pPr algn="l"/>
            <a:r>
              <a:rPr lang="en-US" sz="2400" b="0" i="0" u="none" strike="noStrike" baseline="0" dirty="0">
                <a:solidFill>
                  <a:srgbClr val="23373B"/>
                </a:solidFill>
                <a:latin typeface="NimbusSanL-Regu"/>
              </a:rPr>
              <a:t>more positive</a:t>
            </a:r>
          </a:p>
          <a:p>
            <a:pPr algn="l"/>
            <a:r>
              <a:rPr lang="en-US" sz="2400" b="0" i="0" u="none" strike="noStrike" baseline="0" dirty="0">
                <a:solidFill>
                  <a:srgbClr val="23373B"/>
                </a:solidFill>
                <a:latin typeface="NimbusSanL-Regu"/>
              </a:rPr>
              <a:t>contributions than</a:t>
            </a:r>
          </a:p>
          <a:p>
            <a:pPr algn="l"/>
            <a:r>
              <a:rPr lang="en-US" sz="2400" b="0" i="0" u="none" strike="noStrike" baseline="0" dirty="0">
                <a:solidFill>
                  <a:srgbClr val="23373B"/>
                </a:solidFill>
                <a:latin typeface="NimbusSanL-Regu"/>
              </a:rPr>
              <a:t>negative.</a:t>
            </a:r>
          </a:p>
          <a:p>
            <a:pPr algn="l"/>
            <a:endParaRPr lang="en-US" sz="2400" b="0" i="0" u="none" strike="noStrike" baseline="0" dirty="0">
              <a:solidFill>
                <a:srgbClr val="23373B"/>
              </a:solidFill>
              <a:latin typeface="NimbusSanL-Regu"/>
            </a:endParaRPr>
          </a:p>
          <a:p>
            <a:pPr algn="l"/>
            <a:r>
              <a:rPr lang="en-US" sz="2400" b="0" i="0" u="none" strike="noStrike" baseline="0" dirty="0">
                <a:solidFill>
                  <a:srgbClr val="23373B"/>
                </a:solidFill>
                <a:latin typeface="NimbusSanL-Regu"/>
              </a:rPr>
              <a:t>What kind of points</a:t>
            </a:r>
          </a:p>
          <a:p>
            <a:pPr algn="l"/>
            <a:r>
              <a:rPr lang="en-US" sz="2400" b="0" i="0" u="none" strike="noStrike" baseline="0" dirty="0">
                <a:solidFill>
                  <a:srgbClr val="23373B"/>
                </a:solidFill>
                <a:latin typeface="NimbusSanL-Regu"/>
              </a:rPr>
              <a:t>have large</a:t>
            </a:r>
          </a:p>
          <a:p>
            <a:pPr algn="l"/>
            <a:r>
              <a:rPr lang="en-US" sz="2400" b="0" i="0" u="none" strike="noStrike" baseline="0" dirty="0">
                <a:solidFill>
                  <a:srgbClr val="23373B"/>
                </a:solidFill>
                <a:latin typeface="NimbusSanL-Regu"/>
              </a:rPr>
              <a:t>contributions to the</a:t>
            </a:r>
          </a:p>
          <a:p>
            <a:pPr algn="l"/>
            <a:r>
              <a:rPr lang="en-US" sz="2400" b="0" i="0" u="none" strike="noStrike" baseline="0" dirty="0">
                <a:solidFill>
                  <a:srgbClr val="23373B"/>
                </a:solidFill>
                <a:latin typeface="NimbusSanL-Regu"/>
              </a:rPr>
              <a:t>correlation?</a:t>
            </a:r>
            <a:endParaRPr lang="en-US"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7DDB79-B6FF-4B13-2D87-13F8DD5B6919}"/>
                  </a:ext>
                </a:extLst>
              </p:cNvPr>
              <p:cNvSpPr txBox="1"/>
              <p:nvPr/>
            </p:nvSpPr>
            <p:spPr>
              <a:xfrm>
                <a:off x="6273030" y="1493001"/>
                <a:ext cx="6096000"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𝑋</m:t>
                              </m:r>
                            </m:sub>
                          </m:sSub>
                        </m:den>
                      </m:f>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𝑌</m:t>
                              </m:r>
                            </m:sub>
                          </m:sSub>
                        </m:den>
                      </m:f>
                    </m:oMath>
                  </m:oMathPara>
                </a14:m>
                <a:endParaRPr lang="en-US" sz="2000" dirty="0"/>
              </a:p>
            </p:txBody>
          </p:sp>
        </mc:Choice>
        <mc:Fallback xmlns="">
          <p:sp>
            <p:nvSpPr>
              <p:cNvPr id="9" name="TextBox 8">
                <a:extLst>
                  <a:ext uri="{FF2B5EF4-FFF2-40B4-BE49-F238E27FC236}">
                    <a16:creationId xmlns:a16="http://schemas.microsoft.com/office/drawing/2014/main" id="{F57DDB79-B6FF-4B13-2D87-13F8DD5B6919}"/>
                  </a:ext>
                </a:extLst>
              </p:cNvPr>
              <p:cNvSpPr txBox="1">
                <a:spLocks noRot="1" noChangeAspect="1" noMove="1" noResize="1" noEditPoints="1" noAdjustHandles="1" noChangeArrowheads="1" noChangeShapeType="1" noTextEdit="1"/>
              </p:cNvSpPr>
              <p:nvPr/>
            </p:nvSpPr>
            <p:spPr>
              <a:xfrm>
                <a:off x="6273030" y="1493001"/>
                <a:ext cx="6096000" cy="72885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5072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9"/>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Examples of extrapolation</a:t>
            </a:r>
            <a:endParaRPr baseline="30000">
              <a:solidFill>
                <a:schemeClr val="accent1"/>
              </a:solidFill>
            </a:endParaRPr>
          </a:p>
        </p:txBody>
      </p:sp>
      <p:pic>
        <p:nvPicPr>
          <p:cNvPr id="340" name="Google Shape;340;p59"/>
          <p:cNvPicPr preferRelativeResize="0"/>
          <p:nvPr/>
        </p:nvPicPr>
        <p:blipFill>
          <a:blip r:embed="rId3">
            <a:alphaModFix/>
          </a:blip>
          <a:stretch>
            <a:fillRect/>
          </a:stretch>
        </p:blipFill>
        <p:spPr>
          <a:xfrm>
            <a:off x="3016549" y="1143001"/>
            <a:ext cx="6087576" cy="548519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0"/>
          <p:cNvSpPr txBox="1">
            <a:spLocks noGrp="1"/>
          </p:cNvSpPr>
          <p:nvPr>
            <p:ph type="title"/>
          </p:nvPr>
        </p:nvSpPr>
        <p:spPr>
          <a:xfrm>
            <a:off x="1981200" y="-12"/>
            <a:ext cx="8229600" cy="1143000"/>
          </a:xfrm>
          <a:prstGeom prst="rect">
            <a:avLst/>
          </a:prstGeom>
        </p:spPr>
        <p:txBody>
          <a:bodyPr spcFirstLastPara="1" vert="horz" wrap="square" lIns="91425" tIns="91425" rIns="91425" bIns="91425" rtlCol="0" anchor="b" anchorCtr="0">
            <a:noAutofit/>
          </a:bodyPr>
          <a:lstStyle/>
          <a:p>
            <a:r>
              <a:rPr lang="en">
                <a:solidFill>
                  <a:schemeClr val="accent1"/>
                </a:solidFill>
              </a:rPr>
              <a:t>Examples of extrapolation</a:t>
            </a:r>
            <a:endParaRPr baseline="30000">
              <a:solidFill>
                <a:schemeClr val="accent1"/>
              </a:solidFill>
            </a:endParaRPr>
          </a:p>
        </p:txBody>
      </p:sp>
      <p:pic>
        <p:nvPicPr>
          <p:cNvPr id="346" name="Google Shape;346;p60"/>
          <p:cNvPicPr preferRelativeResize="0"/>
          <p:nvPr/>
        </p:nvPicPr>
        <p:blipFill>
          <a:blip r:embed="rId3">
            <a:alphaModFix/>
          </a:blip>
          <a:stretch>
            <a:fillRect/>
          </a:stretch>
        </p:blipFill>
        <p:spPr>
          <a:xfrm>
            <a:off x="2076450" y="1142999"/>
            <a:ext cx="8077750" cy="536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1294-A266-C948-63C5-F4CDE6450773}"/>
              </a:ext>
            </a:extLst>
          </p:cNvPr>
          <p:cNvSpPr>
            <a:spLocks noGrp="1"/>
          </p:cNvSpPr>
          <p:nvPr>
            <p:ph type="title"/>
          </p:nvPr>
        </p:nvSpPr>
        <p:spPr/>
        <p:txBody>
          <a:bodyPr/>
          <a:lstStyle/>
          <a:p>
            <a:r>
              <a:rPr lang="en-US" dirty="0"/>
              <a:t>Correlation has no unit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E1B412-0577-73CB-0102-CAB0C9645C3D}"/>
                  </a:ext>
                </a:extLst>
              </p:cNvPr>
              <p:cNvSpPr>
                <a:spLocks noGrp="1"/>
              </p:cNvSpPr>
              <p:nvPr>
                <p:ph idx="1"/>
              </p:nvPr>
            </p:nvSpPr>
            <p:spPr>
              <a:xfrm>
                <a:off x="838200" y="1825625"/>
                <a:ext cx="10515600" cy="1603375"/>
              </a:xfrm>
            </p:spPr>
            <p:txBody>
              <a:bodyPr>
                <a:normAutofit fontScale="92500" lnSpcReduction="20000"/>
              </a:bodyPr>
              <a:lstStyle/>
              <a:p>
                <a:pPr algn="l"/>
                <a:r>
                  <a:rPr lang="en-US" b="0" i="0" u="none" strike="noStrike" baseline="0" dirty="0">
                    <a:solidFill>
                      <a:srgbClr val="23373B"/>
                    </a:solidFill>
                    <a:latin typeface="NimbusSanL-Regu"/>
                  </a:rPr>
                  <a:t>After standardization, the </a:t>
                </a:r>
                <a:r>
                  <a:rPr lang="en-US" b="0" i="0" u="none" strike="noStrike" baseline="0" dirty="0">
                    <a:solidFill>
                      <a:srgbClr val="23373B"/>
                    </a:solidFill>
                    <a:latin typeface="NimbusRomNo9L-ReguItal"/>
                  </a:rPr>
                  <a:t>z</a:t>
                </a:r>
                <a:r>
                  <a:rPr lang="en-US" b="0" i="0" u="none" strike="noStrike" baseline="0" dirty="0">
                    <a:solidFill>
                      <a:srgbClr val="23373B"/>
                    </a:solidFill>
                    <a:latin typeface="NimbusSanL-Regu"/>
                  </a:rPr>
                  <a:t>-score of neither </a:t>
                </a:r>
                <a14:m>
                  <m:oMath xmlns:m="http://schemas.openxmlformats.org/officeDocument/2006/math">
                    <m:sSub>
                      <m:sSubPr>
                        <m:ctrlPr>
                          <a:rPr lang="en-US" b="0" i="1" u="none" strike="noStrike" baseline="0" smtClean="0">
                            <a:solidFill>
                              <a:srgbClr val="23373B"/>
                            </a:solidFill>
                            <a:latin typeface="Cambria Math" panose="02040503050406030204" pitchFamily="18" charset="0"/>
                          </a:rPr>
                        </m:ctrlPr>
                      </m:sSubPr>
                      <m:e>
                        <m:r>
                          <a:rPr lang="en-US" b="0" i="1" u="none" strike="noStrike" baseline="0" smtClean="0">
                            <a:solidFill>
                              <a:srgbClr val="23373B"/>
                            </a:solidFill>
                            <a:latin typeface="Cambria Math" panose="02040503050406030204" pitchFamily="18" charset="0"/>
                          </a:rPr>
                          <m:t>𝑥</m:t>
                        </m:r>
                      </m:e>
                      <m:sub>
                        <m:r>
                          <a:rPr lang="en-US" b="0" i="1" u="none" strike="noStrike" baseline="0" smtClean="0">
                            <a:solidFill>
                              <a:srgbClr val="23373B"/>
                            </a:solidFill>
                            <a:latin typeface="Cambria Math" panose="02040503050406030204" pitchFamily="18" charset="0"/>
                          </a:rPr>
                          <m:t>𝑖</m:t>
                        </m:r>
                      </m:sub>
                    </m:sSub>
                  </m:oMath>
                </a14:m>
                <a:r>
                  <a:rPr lang="en-US" b="0" i="0" u="none" strike="noStrike" baseline="0" dirty="0">
                    <a:solidFill>
                      <a:srgbClr val="23373B"/>
                    </a:solidFill>
                    <a:latin typeface="NimbusRomNo9L-ReguItal"/>
                  </a:rPr>
                  <a:t> </a:t>
                </a:r>
                <a:r>
                  <a:rPr lang="en-US" b="0" i="0" u="none" strike="noStrike" baseline="0" dirty="0">
                    <a:solidFill>
                      <a:srgbClr val="23373B"/>
                    </a:solidFill>
                    <a:latin typeface="NimbusSanL-Regu"/>
                  </a:rPr>
                  <a:t>nor </a:t>
                </a:r>
                <a14:m>
                  <m:oMath xmlns:m="http://schemas.openxmlformats.org/officeDocument/2006/math">
                    <m:sSub>
                      <m:sSubPr>
                        <m:ctrlPr>
                          <a:rPr lang="en-US" b="0" i="1" u="none" strike="noStrike" baseline="0" smtClean="0">
                            <a:solidFill>
                              <a:srgbClr val="23373B"/>
                            </a:solidFill>
                            <a:latin typeface="Cambria Math" panose="02040503050406030204" pitchFamily="18" charset="0"/>
                          </a:rPr>
                        </m:ctrlPr>
                      </m:sSubPr>
                      <m:e>
                        <m:r>
                          <a:rPr lang="en-US" b="0" i="1" u="none" strike="noStrike" baseline="0" smtClean="0">
                            <a:solidFill>
                              <a:srgbClr val="23373B"/>
                            </a:solidFill>
                            <a:latin typeface="Cambria Math" panose="02040503050406030204" pitchFamily="18" charset="0"/>
                          </a:rPr>
                          <m:t>𝑦</m:t>
                        </m:r>
                      </m:e>
                      <m:sub>
                        <m:r>
                          <a:rPr lang="en-US" b="0" i="1" u="none" strike="noStrike" baseline="0" smtClean="0">
                            <a:solidFill>
                              <a:srgbClr val="23373B"/>
                            </a:solidFill>
                            <a:latin typeface="Cambria Math" panose="02040503050406030204" pitchFamily="18" charset="0"/>
                          </a:rPr>
                          <m:t>𝑖</m:t>
                        </m:r>
                      </m:sub>
                    </m:sSub>
                  </m:oMath>
                </a14:m>
                <a:r>
                  <a:rPr lang="en-US" b="0" i="0" u="none" strike="noStrike" baseline="0" dirty="0">
                    <a:solidFill>
                      <a:srgbClr val="23373B"/>
                    </a:solidFill>
                    <a:latin typeface="NimbusRomNo9L-ReguItal"/>
                  </a:rPr>
                  <a:t> </a:t>
                </a:r>
                <a:r>
                  <a:rPr lang="en-US" b="0" i="0" u="none" strike="noStrike" baseline="0" dirty="0">
                    <a:solidFill>
                      <a:srgbClr val="23373B"/>
                    </a:solidFill>
                    <a:latin typeface="NimbusSanL-Regu"/>
                  </a:rPr>
                  <a:t>has a unit.</a:t>
                </a:r>
              </a:p>
              <a:p>
                <a:pPr algn="l"/>
                <a:r>
                  <a:rPr lang="en-US" b="0" i="0" u="none" strike="noStrike" baseline="0" dirty="0">
                    <a:solidFill>
                      <a:srgbClr val="23373B"/>
                    </a:solidFill>
                    <a:latin typeface="NimbusRomNo9L-ReguItal"/>
                  </a:rPr>
                  <a:t>r </a:t>
                </a:r>
                <a:r>
                  <a:rPr lang="en-US" b="0" i="0" u="none" strike="noStrike" baseline="0" dirty="0">
                    <a:solidFill>
                      <a:srgbClr val="23373B"/>
                    </a:solidFill>
                    <a:latin typeface="NimbusSanL-Regu"/>
                  </a:rPr>
                  <a:t>is unit-free.</a:t>
                </a:r>
              </a:p>
              <a:p>
                <a:pPr algn="l"/>
                <a:r>
                  <a:rPr lang="en-US" b="0" i="0" u="none" strike="noStrike" baseline="0" dirty="0">
                    <a:solidFill>
                      <a:srgbClr val="23373B"/>
                    </a:solidFill>
                    <a:latin typeface="NimbusSanL-Regu"/>
                  </a:rPr>
                  <a:t>we can compare </a:t>
                </a:r>
                <a:r>
                  <a:rPr lang="en-US" b="0" i="0" u="none" strike="noStrike" baseline="0" dirty="0">
                    <a:solidFill>
                      <a:srgbClr val="23373B"/>
                    </a:solidFill>
                    <a:latin typeface="NimbusRomNo9L-ReguItal"/>
                  </a:rPr>
                  <a:t>r </a:t>
                </a:r>
                <a:r>
                  <a:rPr lang="en-US" b="0" i="0" u="none" strike="noStrike" baseline="0" dirty="0">
                    <a:solidFill>
                      <a:srgbClr val="23373B"/>
                    </a:solidFill>
                    <a:latin typeface="NimbusSanL-Regu"/>
                  </a:rPr>
                  <a:t>between data sets, where variables are measured in different units or when variables are different.</a:t>
                </a:r>
              </a:p>
              <a:p>
                <a:pPr algn="l"/>
                <a:endParaRPr lang="en-US" sz="4000" dirty="0"/>
              </a:p>
            </p:txBody>
          </p:sp>
        </mc:Choice>
        <mc:Fallback xmlns="">
          <p:sp>
            <p:nvSpPr>
              <p:cNvPr id="3" name="Content Placeholder 2">
                <a:extLst>
                  <a:ext uri="{FF2B5EF4-FFF2-40B4-BE49-F238E27FC236}">
                    <a16:creationId xmlns:a16="http://schemas.microsoft.com/office/drawing/2014/main" id="{D1E1B412-0577-73CB-0102-CAB0C9645C3D}"/>
                  </a:ext>
                </a:extLst>
              </p:cNvPr>
              <p:cNvSpPr>
                <a:spLocks noGrp="1" noRot="1" noChangeAspect="1" noMove="1" noResize="1" noEditPoints="1" noAdjustHandles="1" noChangeArrowheads="1" noChangeShapeType="1" noTextEdit="1"/>
              </p:cNvSpPr>
              <p:nvPr>
                <p:ph idx="1"/>
              </p:nvPr>
            </p:nvSpPr>
            <p:spPr>
              <a:xfrm>
                <a:off x="838200" y="1825625"/>
                <a:ext cx="10515600" cy="1603375"/>
              </a:xfrm>
              <a:blipFill>
                <a:blip r:embed="rId2"/>
                <a:stretch>
                  <a:fillRect l="-928" t="-9470" b="-151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4A9B539-10DB-27D2-5B37-08470A57216A}"/>
              </a:ext>
            </a:extLst>
          </p:cNvPr>
          <p:cNvPicPr>
            <a:picLocks noChangeAspect="1"/>
          </p:cNvPicPr>
          <p:nvPr/>
        </p:nvPicPr>
        <p:blipFill rotWithShape="1">
          <a:blip r:embed="rId3"/>
          <a:srcRect t="5598"/>
          <a:stretch/>
        </p:blipFill>
        <p:spPr>
          <a:xfrm>
            <a:off x="3293807" y="3904734"/>
            <a:ext cx="6666272" cy="2728331"/>
          </a:xfrm>
          <a:prstGeom prst="rect">
            <a:avLst/>
          </a:prstGeom>
        </p:spPr>
      </p:pic>
    </p:spTree>
    <p:extLst>
      <p:ext uri="{BB962C8B-B14F-4D97-AF65-F5344CB8AC3E}">
        <p14:creationId xmlns:p14="http://schemas.microsoft.com/office/powerpoint/2010/main" val="2213485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5007</TotalTime>
  <Words>2955</Words>
  <Application>Microsoft Office PowerPoint</Application>
  <PresentationFormat>Widescreen</PresentationFormat>
  <Paragraphs>379</Paragraphs>
  <Slides>81</Slides>
  <Notes>66</Notes>
  <HiddenSlides>3</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81</vt:i4>
      </vt:variant>
    </vt:vector>
  </HeadingPairs>
  <TitlesOfParts>
    <vt:vector size="96" baseType="lpstr">
      <vt:lpstr>Arial</vt:lpstr>
      <vt:lpstr>Calibri</vt:lpstr>
      <vt:lpstr>Calibri Light</vt:lpstr>
      <vt:lpstr>Cambria Math</vt:lpstr>
      <vt:lpstr>NimbusRomNo9L-Regu</vt:lpstr>
      <vt:lpstr>NimbusRomNo9L-ReguItal</vt:lpstr>
      <vt:lpstr>NimbusSanL-Bold</vt:lpstr>
      <vt:lpstr>NimbusSanL-Regu</vt:lpstr>
      <vt:lpstr>NimbusSanL-Regu-Slant_167</vt:lpstr>
      <vt:lpstr>rtcxss</vt:lpstr>
      <vt:lpstr>rtxmi</vt:lpstr>
      <vt:lpstr>rtxr</vt:lpstr>
      <vt:lpstr>txex</vt:lpstr>
      <vt:lpstr>txsy</vt:lpstr>
      <vt:lpstr>Office Theme</vt:lpstr>
      <vt:lpstr>Linear Regression</vt:lpstr>
      <vt:lpstr>Correlation and Covariance</vt:lpstr>
      <vt:lpstr>Covariance and correlation</vt:lpstr>
      <vt:lpstr>Correlation</vt:lpstr>
      <vt:lpstr>Positive Correlations</vt:lpstr>
      <vt:lpstr>Negative Correlations</vt:lpstr>
      <vt:lpstr>Correlation Coefficient </vt:lpstr>
      <vt:lpstr>PowerPoint Presentation</vt:lpstr>
      <vt:lpstr>Correlation has no unit</vt:lpstr>
      <vt:lpstr>Correlation only measures linear dependence</vt:lpstr>
      <vt:lpstr>Correlation can be misleading</vt:lpstr>
      <vt:lpstr>Correlation can be misleading</vt:lpstr>
      <vt:lpstr>Poverty vs. HS graduate rate</vt:lpstr>
      <vt:lpstr>Guessing the correlation</vt:lpstr>
      <vt:lpstr>Guessing the correlation</vt:lpstr>
      <vt:lpstr>Guessing the correlation</vt:lpstr>
      <vt:lpstr>Guessing the correlation</vt:lpstr>
      <vt:lpstr>Assessing the correlation</vt:lpstr>
      <vt:lpstr>Assessing the correlation</vt:lpstr>
      <vt:lpstr>Line Fitting and Residuals</vt:lpstr>
      <vt:lpstr>Predicting a numeric variable </vt:lpstr>
      <vt:lpstr>Poverty vs. HS graduate rate</vt:lpstr>
      <vt:lpstr>Poverty vs. HS graduate rate</vt:lpstr>
      <vt:lpstr>Poverty vs. HS graduate rate</vt:lpstr>
      <vt:lpstr>Poverty vs. HS graduate rate</vt:lpstr>
      <vt:lpstr>Poverty vs. HS graduate rate</vt:lpstr>
      <vt:lpstr>Poverty vs. HS graduate rate</vt:lpstr>
      <vt:lpstr>Poverty vs. HS graduate rate</vt:lpstr>
      <vt:lpstr>Poverty vs. HS graduate rate</vt:lpstr>
      <vt:lpstr>Eyeballing the line</vt:lpstr>
      <vt:lpstr>Residuals</vt:lpstr>
      <vt:lpstr>Residuals (cont.)</vt:lpstr>
      <vt:lpstr>Residuals (cont.)</vt:lpstr>
      <vt:lpstr>Residuals (cont.)</vt:lpstr>
      <vt:lpstr>Fitting a line by least squares regression </vt:lpstr>
      <vt:lpstr>A measure for the best line</vt:lpstr>
      <vt:lpstr>A measure for the best line</vt:lpstr>
      <vt:lpstr>A measure for the best line</vt:lpstr>
      <vt:lpstr>A measure for the best line</vt:lpstr>
      <vt:lpstr>A measure for the best line</vt:lpstr>
      <vt:lpstr>A measure for the best line</vt:lpstr>
      <vt:lpstr>A measure for the best line</vt:lpstr>
      <vt:lpstr>The least squares line</vt:lpstr>
      <vt:lpstr>Finding the least squares line</vt:lpstr>
      <vt:lpstr>Regression line</vt:lpstr>
      <vt:lpstr>Conditions for the least squares line</vt:lpstr>
      <vt:lpstr>Conditions for the least squares line</vt:lpstr>
      <vt:lpstr>Conditions for the least squares line</vt:lpstr>
      <vt:lpstr>Conditions for the least squares line</vt:lpstr>
      <vt:lpstr>Conditions: (1) Linearity</vt:lpstr>
      <vt:lpstr>Conditions: (1) Linearity</vt:lpstr>
      <vt:lpstr>Anatomy of a residuals plot</vt:lpstr>
      <vt:lpstr>Anatomy of a residuals plot</vt:lpstr>
      <vt:lpstr>Conditions: (2) Normality</vt:lpstr>
      <vt:lpstr>Conditions: (2) Normality</vt:lpstr>
      <vt:lpstr>Conditions: (3) Constant variance</vt:lpstr>
      <vt:lpstr>Conditions: (3) Constant variance</vt:lpstr>
      <vt:lpstr>Conditions: (3) Constant variance</vt:lpstr>
      <vt:lpstr>Conditions: (3) Constant variance</vt:lpstr>
      <vt:lpstr>Checking conditions</vt:lpstr>
      <vt:lpstr>Checking conditions</vt:lpstr>
      <vt:lpstr>Checking conditions</vt:lpstr>
      <vt:lpstr>Checking conditions</vt:lpstr>
      <vt:lpstr>Why do we need these assumptions</vt:lpstr>
      <vt:lpstr>Given...</vt:lpstr>
      <vt:lpstr>Slope</vt:lpstr>
      <vt:lpstr>Slope</vt:lpstr>
      <vt:lpstr>Slope</vt:lpstr>
      <vt:lpstr>Intercept</vt:lpstr>
      <vt:lpstr>Intercept</vt:lpstr>
      <vt:lpstr>Intercept</vt:lpstr>
      <vt:lpstr>Which of the following is the correct interpretation of the intercept?</vt:lpstr>
      <vt:lpstr>Which of the following is the correct interpretation of the intercept?</vt:lpstr>
      <vt:lpstr>More on the intercept</vt:lpstr>
      <vt:lpstr>Regression line</vt:lpstr>
      <vt:lpstr>Interpretation of slope and intercept</vt:lpstr>
      <vt:lpstr>Prediction</vt:lpstr>
      <vt:lpstr>Extrapolation</vt:lpstr>
      <vt:lpstr>Examples of extrapolation</vt:lpstr>
      <vt:lpstr>Examples of extrapolation</vt:lpstr>
      <vt:lpstr>Examples of extrapolation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to Linear Regression</dc:title>
  <dc:creator>Sofia Triantafillou</dc:creator>
  <cp:lastModifiedBy>Sofia Triantafillou</cp:lastModifiedBy>
  <cp:revision>5</cp:revision>
  <dcterms:created xsi:type="dcterms:W3CDTF">2022-05-07T07:15:03Z</dcterms:created>
  <dcterms:modified xsi:type="dcterms:W3CDTF">2022-05-12T07:52:18Z</dcterms:modified>
</cp:coreProperties>
</file>