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0"/>
  </p:notesMasterIdLst>
  <p:handoutMasterIdLst>
    <p:handoutMasterId r:id="rId61"/>
  </p:handoutMasterIdLst>
  <p:sldIdLst>
    <p:sldId id="368" r:id="rId2"/>
    <p:sldId id="346" r:id="rId3"/>
    <p:sldId id="372" r:id="rId4"/>
    <p:sldId id="381" r:id="rId5"/>
    <p:sldId id="378" r:id="rId6"/>
    <p:sldId id="314" r:id="rId7"/>
    <p:sldId id="369" r:id="rId8"/>
    <p:sldId id="321" r:id="rId9"/>
    <p:sldId id="359" r:id="rId10"/>
    <p:sldId id="322" r:id="rId11"/>
    <p:sldId id="323" r:id="rId12"/>
    <p:sldId id="324" r:id="rId13"/>
    <p:sldId id="325" r:id="rId14"/>
    <p:sldId id="326" r:id="rId15"/>
    <p:sldId id="382" r:id="rId16"/>
    <p:sldId id="384" r:id="rId17"/>
    <p:sldId id="373" r:id="rId18"/>
    <p:sldId id="374" r:id="rId19"/>
    <p:sldId id="375" r:id="rId20"/>
    <p:sldId id="379" r:id="rId21"/>
    <p:sldId id="380" r:id="rId22"/>
    <p:sldId id="376" r:id="rId23"/>
    <p:sldId id="257" r:id="rId24"/>
    <p:sldId id="258" r:id="rId25"/>
    <p:sldId id="259" r:id="rId26"/>
    <p:sldId id="385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386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387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58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ABCAAD-AAD4-2644-5A11-92F301E14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D7AFC-5055-BD34-CD90-BF60E9E5A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6C4C-3A38-47EA-891B-6F55BBAA8A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2981A-343C-1B76-12EA-CC323B801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AFE3B-0683-9959-A6C6-7C5238AE44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0F88F-FB84-4716-8B4E-6A9D7E82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b066a1b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b066a1b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69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b5d4ca2f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b5d4ca2fd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82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04decb5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04decb5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253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04decb5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04decb5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346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b066a1b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b066a1b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91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30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b066a1b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b066a1b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97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3054cee1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3054cee1_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05f018d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05f018d_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05f018d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05f018d_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584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05f018d_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05f018d_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5d909973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5d909973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05f018d_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05f018d_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6365d78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6365d78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05f018d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05f018d_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a6365d78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a6365d78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a6365d78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a6365d78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6365d78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6365d78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a6365d7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a6365d7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6365d78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6365d78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6365d78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6365d78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05f018d_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05f018d_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04decb5_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04decb5_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a6365d78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a6365d78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a6365d78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a6365d78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a6365d78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a6365d78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05f018d_0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05f018d_0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05f018d_0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05f018d_0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05f018d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05f018d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6365d78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6365d78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05f018d_0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05f018d_0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a6365d78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a6365d78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a6365d78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a6365d78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b066a1b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b066a1b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282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05f018d_0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05f018d_0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05f018d_0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05f018d_0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894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a6365d78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a6365d78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6365d78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a6365d78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05f018d_0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05f018d_0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a6365d788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a6365d788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a6365d78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a6365d78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a6365d78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a6365d78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a6365d78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a6365d78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a6365d78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a6365d78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04decb5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04decb5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93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04decb5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304decb5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936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b5d4ca2f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b5d4ca2f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82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b5d4ca2f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b5d4ca2f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85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b5d4ca2fd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b5d4ca2fd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69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8100" lvl="0" indent="0" rtl="0"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p9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7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1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ctrTitle"/>
          </p:nvPr>
        </p:nvSpPr>
        <p:spPr>
          <a:xfrm>
            <a:off x="685800" y="2111126"/>
            <a:ext cx="7772400" cy="22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Linear Regression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>
            <a:spLocks noGrp="1"/>
          </p:cNvSpPr>
          <p:nvPr>
            <p:ph type="body" idx="1"/>
          </p:nvPr>
        </p:nvSpPr>
        <p:spPr>
          <a:xfrm flipH="1">
            <a:off x="1486018" y="1836581"/>
            <a:ext cx="6200775" cy="31034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strength of the fit of a linear model is most commonly evaluated using </a:t>
            </a:r>
            <a:r>
              <a:rPr lang="en" sz="1650" i="1" dirty="0">
                <a:solidFill>
                  <a:schemeClr val="accent1"/>
                </a:solidFill>
              </a:rPr>
              <a:t>R</a:t>
            </a:r>
            <a:r>
              <a:rPr lang="en" sz="1650" i="1" baseline="30000" dirty="0">
                <a:solidFill>
                  <a:schemeClr val="accent1"/>
                </a:solidFill>
              </a:rPr>
              <a:t>2</a:t>
            </a:r>
            <a:r>
              <a:rPr lang="en" sz="1650" dirty="0"/>
              <a:t>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i="1" dirty="0"/>
              <a:t>R</a:t>
            </a:r>
            <a:r>
              <a:rPr lang="en" sz="1650" i="1" baseline="30000" dirty="0"/>
              <a:t>2</a:t>
            </a:r>
            <a:r>
              <a:rPr lang="en" sz="1650" dirty="0"/>
              <a:t> is calculated as the square of the correlation coefficient.</a:t>
            </a:r>
            <a:endParaRPr sz="1650" dirty="0"/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650" dirty="0"/>
          </a:p>
        </p:txBody>
      </p:sp>
      <p:sp>
        <p:nvSpPr>
          <p:cNvPr id="358" name="Google Shape;358;p62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0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>
            <a:spLocks noGrp="1"/>
          </p:cNvSpPr>
          <p:nvPr>
            <p:ph type="body" idx="1"/>
          </p:nvPr>
        </p:nvSpPr>
        <p:spPr>
          <a:xfrm flipH="1">
            <a:off x="1486018" y="1836581"/>
            <a:ext cx="6200775" cy="31034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strength of the fit of a linear model is most commonly evaluated using </a:t>
            </a:r>
            <a:r>
              <a:rPr lang="en" sz="1650" i="1" dirty="0">
                <a:solidFill>
                  <a:schemeClr val="accent1"/>
                </a:solidFill>
              </a:rPr>
              <a:t>R</a:t>
            </a:r>
            <a:r>
              <a:rPr lang="en" sz="1650" i="1" baseline="30000" dirty="0">
                <a:solidFill>
                  <a:schemeClr val="accent1"/>
                </a:solidFill>
              </a:rPr>
              <a:t>2</a:t>
            </a:r>
            <a:r>
              <a:rPr lang="en" sz="1650" dirty="0"/>
              <a:t>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i="1" dirty="0"/>
              <a:t>R</a:t>
            </a:r>
            <a:r>
              <a:rPr lang="en" sz="1650" i="1" baseline="30000" dirty="0"/>
              <a:t>2</a:t>
            </a:r>
            <a:r>
              <a:rPr lang="en" sz="1650" dirty="0"/>
              <a:t> is calculated as the square of the correlation coefficient.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It tells us what percent of </a:t>
            </a:r>
            <a:r>
              <a:rPr lang="en-US" sz="1650" dirty="0"/>
              <a:t>variance</a:t>
            </a:r>
            <a:r>
              <a:rPr lang="en" sz="1650" dirty="0"/>
              <a:t> in the response variable is explained by the model.</a:t>
            </a:r>
            <a:endParaRPr sz="1650" dirty="0"/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650" dirty="0"/>
          </a:p>
        </p:txBody>
      </p:sp>
      <p:sp>
        <p:nvSpPr>
          <p:cNvPr id="364" name="Google Shape;364;p63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>
            <a:spLocks noGrp="1"/>
          </p:cNvSpPr>
          <p:nvPr>
            <p:ph type="body" idx="1"/>
          </p:nvPr>
        </p:nvSpPr>
        <p:spPr>
          <a:xfrm flipH="1">
            <a:off x="1486018" y="1836581"/>
            <a:ext cx="6200775" cy="31034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strength of the fit of a linear model is most commonly evaluated using </a:t>
            </a:r>
            <a:r>
              <a:rPr lang="en" sz="1650" i="1" dirty="0">
                <a:solidFill>
                  <a:schemeClr val="accent1"/>
                </a:solidFill>
              </a:rPr>
              <a:t>R</a:t>
            </a:r>
            <a:r>
              <a:rPr lang="en" sz="1650" i="1" baseline="30000" dirty="0">
                <a:solidFill>
                  <a:schemeClr val="accent1"/>
                </a:solidFill>
              </a:rPr>
              <a:t>2</a:t>
            </a:r>
            <a:r>
              <a:rPr lang="en" sz="1650" dirty="0"/>
              <a:t>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i="1" dirty="0"/>
              <a:t>R</a:t>
            </a:r>
            <a:r>
              <a:rPr lang="en" sz="1650" i="1" baseline="30000" dirty="0"/>
              <a:t>2 </a:t>
            </a:r>
            <a:r>
              <a:rPr lang="en" sz="1650" dirty="0"/>
              <a:t>is calculated as the square of the correlation coefficient.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It tells us what percent of </a:t>
            </a:r>
            <a:r>
              <a:rPr lang="en-US" sz="1650" dirty="0"/>
              <a:t>variance</a:t>
            </a:r>
            <a:r>
              <a:rPr lang="en" sz="1650" dirty="0"/>
              <a:t> in the response variable is explained by the model.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remainder of the </a:t>
            </a:r>
            <a:r>
              <a:rPr lang="en-US" sz="1650" dirty="0"/>
              <a:t>variance</a:t>
            </a:r>
            <a:r>
              <a:rPr lang="en" sz="1650" dirty="0"/>
              <a:t> is explained by variables not included in the model or by inherent randomness in the data.</a:t>
            </a:r>
            <a:endParaRPr sz="1650" dirty="0"/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650" dirty="0"/>
          </a:p>
        </p:txBody>
      </p:sp>
      <p:sp>
        <p:nvSpPr>
          <p:cNvPr id="370" name="Google Shape;370;p64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5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>
            <a:spLocks noGrp="1"/>
          </p:cNvSpPr>
          <p:nvPr>
            <p:ph type="body" idx="1"/>
          </p:nvPr>
        </p:nvSpPr>
        <p:spPr>
          <a:xfrm flipH="1">
            <a:off x="1486018" y="1836581"/>
            <a:ext cx="6200775" cy="31034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strength of the fit of a linear model is most commonly evaluated using </a:t>
            </a:r>
            <a:r>
              <a:rPr lang="en" sz="1650" i="1" dirty="0">
                <a:solidFill>
                  <a:schemeClr val="accent1"/>
                </a:solidFill>
              </a:rPr>
              <a:t>R</a:t>
            </a:r>
            <a:r>
              <a:rPr lang="en" sz="1650" i="1" baseline="30000" dirty="0">
                <a:solidFill>
                  <a:schemeClr val="accent1"/>
                </a:solidFill>
              </a:rPr>
              <a:t>2</a:t>
            </a:r>
            <a:r>
              <a:rPr lang="en" sz="1650" dirty="0"/>
              <a:t>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i="1" dirty="0"/>
              <a:t>R</a:t>
            </a:r>
            <a:r>
              <a:rPr lang="en" sz="1650" i="1" baseline="30000" dirty="0"/>
              <a:t>2</a:t>
            </a:r>
            <a:r>
              <a:rPr lang="en" sz="1650" dirty="0"/>
              <a:t> is calculated as the square of the correlation coefficient.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It tells us what percent of </a:t>
            </a:r>
            <a:r>
              <a:rPr lang="en-US" sz="1650" dirty="0"/>
              <a:t>variance</a:t>
            </a:r>
            <a:r>
              <a:rPr lang="en" sz="1650" dirty="0"/>
              <a:t> in the response variable is explained by the model.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remainder of the </a:t>
            </a:r>
            <a:r>
              <a:rPr lang="en-US" sz="1650" dirty="0"/>
              <a:t>variance</a:t>
            </a:r>
            <a:r>
              <a:rPr lang="en" sz="1650" dirty="0"/>
              <a:t> is explained by variables not included in the model or by inherent randomness in the data.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For the model we've been working with, </a:t>
            </a:r>
            <a:r>
              <a:rPr lang="en" sz="1650" i="1" dirty="0"/>
              <a:t>R</a:t>
            </a:r>
            <a:r>
              <a:rPr lang="en" sz="1650" i="1" baseline="30000" dirty="0"/>
              <a:t>2</a:t>
            </a:r>
            <a:r>
              <a:rPr lang="en" sz="1650" dirty="0"/>
              <a:t> = -0.75</a:t>
            </a:r>
            <a:r>
              <a:rPr lang="en" sz="1650" baseline="30000" dirty="0"/>
              <a:t>2</a:t>
            </a:r>
            <a:r>
              <a:rPr lang="en" sz="1650" dirty="0"/>
              <a:t> = 0.56.</a:t>
            </a:r>
            <a:endParaRPr sz="1650" dirty="0"/>
          </a:p>
        </p:txBody>
      </p:sp>
      <p:sp>
        <p:nvSpPr>
          <p:cNvPr id="376" name="Google Shape;376;p65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>
            <a:spLocks noGrp="1"/>
          </p:cNvSpPr>
          <p:nvPr>
            <p:ph type="body" idx="1"/>
          </p:nvPr>
        </p:nvSpPr>
        <p:spPr>
          <a:xfrm flipH="1">
            <a:off x="1428750" y="2115160"/>
            <a:ext cx="4011525" cy="30377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56% of the </a:t>
            </a:r>
            <a:r>
              <a:rPr lang="en-US" sz="1650" dirty="0"/>
              <a:t>variance</a:t>
            </a:r>
            <a:r>
              <a:rPr lang="en" sz="1650" dirty="0"/>
              <a:t> in the % of HG graduates among the 51 states is explained by the model.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56% of the </a:t>
            </a:r>
            <a:r>
              <a:rPr lang="en-US" sz="1650" dirty="0"/>
              <a:t>variance</a:t>
            </a:r>
            <a:r>
              <a:rPr lang="en" sz="1650" dirty="0"/>
              <a:t> in the % of residents living in poverty among the 51 states is explained by the model.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56% of the time % HS graduates predict % living in poverty correctly.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75% of the </a:t>
            </a:r>
            <a:r>
              <a:rPr lang="en-US" sz="1650" dirty="0"/>
              <a:t>variance</a:t>
            </a:r>
            <a:r>
              <a:rPr lang="en" sz="1650" dirty="0"/>
              <a:t> in the % of residents living in poverty among the 51 states is explained by the model.</a:t>
            </a:r>
            <a:endParaRPr sz="1650" dirty="0"/>
          </a:p>
        </p:txBody>
      </p:sp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Interpretation of 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383" name="Google Shape;3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661" y="2901780"/>
            <a:ext cx="2307431" cy="180736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6"/>
          <p:cNvSpPr txBox="1"/>
          <p:nvPr/>
        </p:nvSpPr>
        <p:spPr>
          <a:xfrm>
            <a:off x="1428750" y="954560"/>
            <a:ext cx="64413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500" dirty="0">
                <a:solidFill>
                  <a:schemeClr val="accent1"/>
                </a:solidFill>
              </a:rPr>
              <a:t>Which of the below is the correct interpretation of </a:t>
            </a:r>
            <a:r>
              <a:rPr lang="en-US" sz="1500" i="1" dirty="0">
                <a:solidFill>
                  <a:schemeClr val="accent1"/>
                </a:solidFill>
              </a:rPr>
              <a:t>R</a:t>
            </a:r>
            <a:r>
              <a:rPr lang="en-US" sz="1500" dirty="0">
                <a:solidFill>
                  <a:schemeClr val="accent1"/>
                </a:solidFill>
              </a:rPr>
              <a:t> = -0.75, </a:t>
            </a:r>
            <a:r>
              <a:rPr lang="en-US" sz="1500" i="1" dirty="0">
                <a:solidFill>
                  <a:schemeClr val="accent1"/>
                </a:solidFill>
              </a:rPr>
              <a:t>R</a:t>
            </a:r>
            <a:r>
              <a:rPr lang="en-US" sz="1500" i="1" baseline="30000" dirty="0">
                <a:solidFill>
                  <a:schemeClr val="accent1"/>
                </a:solidFill>
              </a:rPr>
              <a:t>2</a:t>
            </a:r>
            <a:r>
              <a:rPr lang="en-US" sz="1500" dirty="0">
                <a:solidFill>
                  <a:schemeClr val="accent1"/>
                </a:solidFill>
              </a:rPr>
              <a:t> = 0.56?</a:t>
            </a:r>
          </a:p>
        </p:txBody>
      </p:sp>
    </p:spTree>
    <p:extLst>
      <p:ext uri="{BB962C8B-B14F-4D97-AF65-F5344CB8AC3E}">
        <p14:creationId xmlns:p14="http://schemas.microsoft.com/office/powerpoint/2010/main" val="355748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>
            <a:spLocks noGrp="1"/>
          </p:cNvSpPr>
          <p:nvPr>
            <p:ph type="body" idx="1"/>
          </p:nvPr>
        </p:nvSpPr>
        <p:spPr>
          <a:xfrm flipH="1">
            <a:off x="1428750" y="2115160"/>
            <a:ext cx="4011525" cy="30377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56% of the </a:t>
            </a:r>
            <a:r>
              <a:rPr lang="en-US" sz="1650" dirty="0"/>
              <a:t>variance</a:t>
            </a:r>
            <a:r>
              <a:rPr lang="en" sz="1650" dirty="0"/>
              <a:t> in the % of HG graduates among the 51 states is explained by the model.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i="1" dirty="0">
                <a:solidFill>
                  <a:srgbClr val="FF9900"/>
                </a:solidFill>
              </a:rPr>
              <a:t>56% of the </a:t>
            </a:r>
            <a:r>
              <a:rPr lang="en-US" sz="1650" i="1" dirty="0">
                <a:solidFill>
                  <a:srgbClr val="FF9900"/>
                </a:solidFill>
              </a:rPr>
              <a:t>variance</a:t>
            </a:r>
            <a:r>
              <a:rPr lang="en" sz="1650" i="1" dirty="0">
                <a:solidFill>
                  <a:srgbClr val="FF9900"/>
                </a:solidFill>
              </a:rPr>
              <a:t> in the % of residents living in poverty among the 51 states is explained by the model.</a:t>
            </a:r>
            <a:endParaRPr sz="1650" i="1" dirty="0">
              <a:solidFill>
                <a:srgbClr val="FF9900"/>
              </a:solidFill>
            </a:endParaRPr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56% of the time % HS graduates predict % living in poverty correctly.</a:t>
            </a:r>
            <a:endParaRPr sz="1650" dirty="0"/>
          </a:p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  <a:buAutoNum type="alphaLcParenBoth"/>
            </a:pPr>
            <a:r>
              <a:rPr lang="en" sz="1650" dirty="0"/>
              <a:t>75% of the </a:t>
            </a:r>
            <a:r>
              <a:rPr lang="en-US" sz="1650" dirty="0"/>
              <a:t>variance</a:t>
            </a:r>
            <a:r>
              <a:rPr lang="en" sz="1650" dirty="0"/>
              <a:t> in the % of residents living in poverty among the 51 states is explained by the model.</a:t>
            </a:r>
            <a:endParaRPr sz="1650" dirty="0"/>
          </a:p>
        </p:txBody>
      </p:sp>
      <p:sp>
        <p:nvSpPr>
          <p:cNvPr id="382" name="Google Shape;382;p66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Interpretation of 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383" name="Google Shape;3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661" y="2901780"/>
            <a:ext cx="2307431" cy="180736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6"/>
          <p:cNvSpPr txBox="1"/>
          <p:nvPr/>
        </p:nvSpPr>
        <p:spPr>
          <a:xfrm>
            <a:off x="1428750" y="954560"/>
            <a:ext cx="64413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500" dirty="0">
                <a:solidFill>
                  <a:schemeClr val="accent1"/>
                </a:solidFill>
              </a:rPr>
              <a:t>Which of the below is the correct interpretation of </a:t>
            </a:r>
            <a:r>
              <a:rPr lang="en" sz="1500" i="1" dirty="0">
                <a:solidFill>
                  <a:schemeClr val="accent1"/>
                </a:solidFill>
              </a:rPr>
              <a:t>R</a:t>
            </a:r>
            <a:r>
              <a:rPr lang="en" sz="1500" dirty="0">
                <a:solidFill>
                  <a:schemeClr val="accent1"/>
                </a:solidFill>
              </a:rPr>
              <a:t> = -0.75, </a:t>
            </a:r>
            <a:r>
              <a:rPr lang="en" sz="1500" i="1" dirty="0">
                <a:solidFill>
                  <a:schemeClr val="accent1"/>
                </a:solidFill>
              </a:rPr>
              <a:t>R</a:t>
            </a:r>
            <a:r>
              <a:rPr lang="en" sz="1500" i="1" baseline="30000" dirty="0">
                <a:solidFill>
                  <a:schemeClr val="accent1"/>
                </a:solidFill>
              </a:rPr>
              <a:t>2</a:t>
            </a:r>
            <a:r>
              <a:rPr lang="en" sz="1500" dirty="0">
                <a:solidFill>
                  <a:schemeClr val="accent1"/>
                </a:solidFill>
              </a:rPr>
              <a:t> = 0.56?</a:t>
            </a:r>
            <a:endParaRPr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ctrTitle"/>
          </p:nvPr>
        </p:nvSpPr>
        <p:spPr>
          <a:xfrm>
            <a:off x="685800" y="2111126"/>
            <a:ext cx="7772400" cy="22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Distribution of Estimators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58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715F87-FA46-56C8-98EC-F07291C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10575" cy="1143000"/>
          </a:xfrm>
        </p:spPr>
        <p:txBody>
          <a:bodyPr/>
          <a:lstStyle/>
          <a:p>
            <a:r>
              <a:rPr lang="en-US" dirty="0"/>
              <a:t>Linear regression model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87B4B2-5E3B-3BA3-646E-5B01767D671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199" y="1600200"/>
                <a:ext cx="8620125" cy="49677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(normality, constant variance)</a:t>
                </a:r>
              </a:p>
              <a:p>
                <a:r>
                  <a:rPr lang="en-US" dirty="0"/>
                  <a:t>Then: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(linearity)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(normality)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87B4B2-5E3B-3BA3-646E-5B01767D6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8620125" cy="4967700"/>
              </a:xfrm>
              <a:blipFill>
                <a:blip r:embed="rId3"/>
                <a:stretch>
                  <a:fillRect l="-1273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29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1587963-EC51-B201-3EF4-30AF925BD8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Least squares estimates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1587963-EC51-B201-3EF4-30AF925BD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7BB5CC-8989-09BC-FEC8-C88B7F514B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7BB5CC-8989-09BC-FEC8-C88B7F514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DAC4D1-7689-2756-5EF6-CDD23B28ED1A}"/>
              </a:ext>
            </a:extLst>
          </p:cNvPr>
          <p:cNvCxnSpPr>
            <a:cxnSpLocks/>
          </p:cNvCxnSpPr>
          <p:nvPr/>
        </p:nvCxnSpPr>
        <p:spPr>
          <a:xfrm flipV="1">
            <a:off x="4953000" y="3744241"/>
            <a:ext cx="152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C13DE0-BB16-8284-02DE-AFA1D49E10EF}"/>
              </a:ext>
            </a:extLst>
          </p:cNvPr>
          <p:cNvCxnSpPr>
            <a:cxnSpLocks/>
          </p:cNvCxnSpPr>
          <p:nvPr/>
        </p:nvCxnSpPr>
        <p:spPr>
          <a:xfrm flipH="1">
            <a:off x="5419725" y="2391691"/>
            <a:ext cx="476250" cy="35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7F27DA-26C3-675F-157C-7D43626FF624}"/>
              </a:ext>
            </a:extLst>
          </p:cNvPr>
          <p:cNvSpPr txBox="1"/>
          <p:nvPr/>
        </p:nvSpPr>
        <p:spPr>
          <a:xfrm>
            <a:off x="4724400" y="4123066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standard deviation of 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40B3F-6728-84E3-2A19-FEE5829007F1}"/>
              </a:ext>
            </a:extLst>
          </p:cNvPr>
          <p:cNvSpPr txBox="1"/>
          <p:nvPr/>
        </p:nvSpPr>
        <p:spPr>
          <a:xfrm>
            <a:off x="5229225" y="1835479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standard deviation of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635523-AACD-19AD-5087-A84DE683CF22}"/>
              </a:ext>
            </a:extLst>
          </p:cNvPr>
          <p:cNvCxnSpPr/>
          <p:nvPr/>
        </p:nvCxnSpPr>
        <p:spPr>
          <a:xfrm flipH="1" flipV="1">
            <a:off x="5895975" y="3468016"/>
            <a:ext cx="40957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B274D4-CD5C-8901-2D71-87C6D39A0EA8}"/>
              </a:ext>
            </a:extLst>
          </p:cNvPr>
          <p:cNvSpPr txBox="1"/>
          <p:nvPr/>
        </p:nvSpPr>
        <p:spPr>
          <a:xfrm>
            <a:off x="6267450" y="3606128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coefficient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B8591-11CC-A866-55DB-CB7032AFFD0C}"/>
                  </a:ext>
                </a:extLst>
              </p:cNvPr>
              <p:cNvSpPr txBox="1"/>
              <p:nvPr/>
            </p:nvSpPr>
            <p:spPr>
              <a:xfrm>
                <a:off x="457200" y="5619750"/>
                <a:ext cx="845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Under the assumptions of linear regression, these are also the MLE estimates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B8591-11CC-A866-55DB-CB7032AF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19750"/>
                <a:ext cx="8458200" cy="338554"/>
              </a:xfrm>
              <a:prstGeom prst="rect">
                <a:avLst/>
              </a:prstGeom>
              <a:blipFill>
                <a:blip r:embed="rId4"/>
                <a:stretch>
                  <a:fillRect l="-36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59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97B28DC-6040-E76A-D158-AF6763E28A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MLE estimate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97B28DC-6040-E76A-D158-AF6763E28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F8BBB27-58C8-1D24-A575-6062F0864E4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8F8BBB27-58C8-1D24-A575-6062F086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16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 flipH="1">
            <a:off x="5129250" y="3101869"/>
            <a:ext cx="2490750" cy="27859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" sz="1650" dirty="0">
                <a:solidFill>
                  <a:schemeClr val="accent1"/>
                </a:solidFill>
              </a:rPr>
              <a:t>Response variable?</a:t>
            </a:r>
            <a:endParaRPr sz="1650" dirty="0">
              <a:solidFill>
                <a:schemeClr val="accent1"/>
              </a:solidFill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" sz="1650" dirty="0"/>
              <a:t> </a:t>
            </a:r>
            <a:r>
              <a:rPr lang="en" sz="1650" i="1" dirty="0"/>
              <a:t>% in poverty</a:t>
            </a:r>
            <a:endParaRPr sz="1650" i="1" dirty="0"/>
          </a:p>
          <a:p>
            <a:pPr marL="0">
              <a:lnSpc>
                <a:spcPct val="115000"/>
              </a:lnSpc>
              <a:spcBef>
                <a:spcPts val="750"/>
              </a:spcBef>
              <a:buSzPts val="1100"/>
            </a:pPr>
            <a:r>
              <a:rPr lang="en" sz="1650" dirty="0">
                <a:solidFill>
                  <a:schemeClr val="accent1"/>
                </a:solidFill>
              </a:rPr>
              <a:t>Explanatory variable?</a:t>
            </a:r>
            <a:endParaRPr sz="1650" dirty="0">
              <a:solidFill>
                <a:schemeClr val="accent1"/>
              </a:solidFill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en" sz="1650" dirty="0"/>
              <a:t> </a:t>
            </a:r>
            <a:r>
              <a:rPr lang="en" sz="1650" i="1" dirty="0"/>
              <a:t>% HS grad</a:t>
            </a:r>
            <a:endParaRPr sz="1650" i="1" dirty="0"/>
          </a:p>
          <a:p>
            <a:pPr marL="0">
              <a:lnSpc>
                <a:spcPct val="115000"/>
              </a:lnSpc>
              <a:spcBef>
                <a:spcPts val="750"/>
              </a:spcBef>
              <a:buSzPts val="1100"/>
            </a:pPr>
            <a:r>
              <a:rPr lang="en" sz="1650" dirty="0">
                <a:solidFill>
                  <a:schemeClr val="accent1"/>
                </a:solidFill>
              </a:rPr>
              <a:t>Relationship?</a:t>
            </a:r>
            <a:endParaRPr sz="1650" dirty="0">
              <a:solidFill>
                <a:schemeClr val="accent1"/>
              </a:solidFill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" sz="1650" i="1" dirty="0"/>
              <a:t> linear</a:t>
            </a:r>
            <a:endParaRPr sz="1650" i="1"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Poverty vs. HS graduate rate</a:t>
            </a:r>
            <a:endParaRPr baseline="30000">
              <a:solidFill>
                <a:schemeClr val="accent1"/>
              </a:solidFill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 flipH="1">
            <a:off x="1485806" y="1836581"/>
            <a:ext cx="5866650" cy="14517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" sz="1650"/>
              <a:t>The </a:t>
            </a:r>
            <a:r>
              <a:rPr lang="en" sz="1650" i="1">
                <a:solidFill>
                  <a:schemeClr val="accent1"/>
                </a:solidFill>
              </a:rPr>
              <a:t>scatterplot</a:t>
            </a:r>
            <a:r>
              <a:rPr lang="en" sz="1650" i="1"/>
              <a:t> </a:t>
            </a:r>
            <a:r>
              <a:rPr lang="en" sz="1650"/>
              <a:t>below shows the relationship between HS graduate rate in all 50 US states and DC and the percent of residents who live below the poverty line</a:t>
            </a:r>
            <a:br>
              <a:rPr lang="en" sz="1650"/>
            </a:br>
            <a:r>
              <a:rPr lang="en" sz="1650"/>
              <a:t>(income below $23,050 for a family of 4 in 2012).</a:t>
            </a:r>
            <a:endParaRPr sz="1650"/>
          </a:p>
        </p:txBody>
      </p:sp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069" y="3101812"/>
            <a:ext cx="3643313" cy="278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CD0B1-67DD-0E4E-B312-D9DDAB55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E03496-815E-75A6-E453-7CA147F83E2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E03496-815E-75A6-E453-7CA147F83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546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2CD0B1-67DD-0E4E-B312-D9DDAB55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E03496-815E-75A6-E453-7CA147F83E2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	No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dirty="0"/>
                  <a:t> No</a:t>
                </a:r>
              </a:p>
              <a:p>
                <a:endParaRPr lang="en-US" dirty="0"/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Yes –divide by n-2 for unbiased estimator.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BE03496-815E-75A6-E453-7CA147F83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62B1BC-7AC8-6B08-A7BF-998848A0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the least squares estimators.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905F871-CCAC-E43F-7B74-545360D3E65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905F871-CCAC-E43F-7B74-545360D3E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06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ctrTitle"/>
          </p:nvPr>
        </p:nvSpPr>
        <p:spPr>
          <a:xfrm>
            <a:off x="685800" y="2111126"/>
            <a:ext cx="7772400" cy="22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Inference for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Linear Regression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 flipH="1">
            <a:off x="533275" y="1229575"/>
            <a:ext cx="78222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In 1966 Cyril Burt published a paper called "The genetic determination of differences in intelligence: A study of monozygotic twins reared apart?" The data consist of IQ scores for [an assumed random sample of] 27 identical twins, one raised by foster parents, the other by the biological parents.</a:t>
            </a:r>
            <a:endParaRPr sz="2000" dirty="0"/>
          </a:p>
        </p:txBody>
      </p:sp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Nature or nurture?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59" name="Google Shape;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363" y="3222225"/>
            <a:ext cx="4966026" cy="33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 flipH="1">
            <a:off x="457125" y="743875"/>
            <a:ext cx="7822200" cy="3276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Coefficients: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                 Estimate Std. Error t value Pr(&gt;|t|)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(Intercept)       9.20760    9.29990   0.990    0.332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bioIQ             0.90144    0.09633   9.358  1.2e-09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Residual standard error: 7.729 on 25 degrees of freedom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Multiple R-squared: 0.7779,	Adjusted R-squared: 0.769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F-statistic: 87.56 on 1 and 25 DF,  p-value: 1.204e-09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</p:txBody>
      </p:sp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50" y="-3991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Nature or nurture?</a:t>
            </a:r>
            <a:endParaRPr baseline="30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25C8CB-883C-01FA-E574-C68D4105690A}"/>
                  </a:ext>
                </a:extLst>
              </p:cNvPr>
              <p:cNvSpPr txBox="1"/>
              <p:nvPr/>
            </p:nvSpPr>
            <p:spPr>
              <a:xfrm>
                <a:off x="616085" y="4234774"/>
                <a:ext cx="4876800" cy="232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" b="1" dirty="0">
                    <a:latin typeface="Courier New"/>
                    <a:ea typeface="Courier New"/>
                    <a:cs typeface="Courier New"/>
                    <a:sym typeface="Courier New"/>
                  </a:rPr>
                  <a:t>9.21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" b="1" dirty="0">
                    <a:latin typeface="Courier New"/>
                    <a:ea typeface="Courier New"/>
                    <a:cs typeface="Courier New"/>
                    <a:sym typeface="Courier New"/>
                  </a:rPr>
                  <a:t>0.90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dirty="0"/>
                      <m:t>) 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25C8CB-883C-01FA-E574-C68D41056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85" y="4234774"/>
                <a:ext cx="4876800" cy="2321726"/>
              </a:xfrm>
              <a:prstGeom prst="rect">
                <a:avLst/>
              </a:prstGeom>
              <a:blipFill>
                <a:blip r:embed="rId3"/>
                <a:stretch>
                  <a:fillRect t="-787" b="-1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3FDCA2-34A3-8FEE-57F6-5A24C2DDC0E1}"/>
                  </a:ext>
                </a:extLst>
              </p:cNvPr>
              <p:cNvSpPr txBox="1"/>
              <p:nvPr/>
            </p:nvSpPr>
            <p:spPr>
              <a:xfrm>
                <a:off x="4572000" y="4335982"/>
                <a:ext cx="4572000" cy="1711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3FDCA2-34A3-8FEE-57F6-5A24C2DDC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35982"/>
                <a:ext cx="4572000" cy="1711687"/>
              </a:xfrm>
              <a:prstGeom prst="rect">
                <a:avLst/>
              </a:prstGeom>
              <a:blipFill>
                <a:blip r:embed="rId4"/>
                <a:stretch>
                  <a:fillRect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 flipH="1">
            <a:off x="457125" y="743875"/>
            <a:ext cx="7822200" cy="4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accent1"/>
                </a:solidFill>
              </a:rPr>
              <a:t>Which of the following is </a:t>
            </a:r>
            <a:r>
              <a:rPr lang="en" sz="1900" u="sng" dirty="0">
                <a:solidFill>
                  <a:schemeClr val="accent1"/>
                </a:solidFill>
              </a:rPr>
              <a:t>false</a:t>
            </a:r>
            <a:r>
              <a:rPr lang="en" sz="1900" dirty="0">
                <a:solidFill>
                  <a:schemeClr val="accent1"/>
                </a:solidFill>
              </a:rPr>
              <a:t>?</a:t>
            </a:r>
            <a:endParaRPr sz="19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Coefficients: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                 Estimate Std. Error t value Pr(&gt;|t|)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(Intercept)       9.20760    9.29990   0.990    0.332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bioIQ             0.90144    0.09633   9.358  1.2e-09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Residual standard error: 7.729 on 25 degrees of freedom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Multiple R-squared: 0.7779,	Adjusted R-squared: 0.769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F-statistic: 87.56 on 1 and 25 DF,  p-value: 1.204e-09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Additional 10 points in the biological twin's IQ is associated with additional 9 points in the foster twin's IQ, on average.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Roughly 78% of the foster twins' IQs can be accurately predicted by the model.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The linear model is 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Foster twins with IQs higher than average IQs tend to have biological twins with higher than average IQs as well.</a:t>
            </a:r>
            <a:endParaRPr sz="1900" dirty="0"/>
          </a:p>
        </p:txBody>
      </p:sp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50" y="-3991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Practice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5" name="Google Shape;66;p18">
            <a:extLst>
              <a:ext uri="{FF2B5EF4-FFF2-40B4-BE49-F238E27FC236}">
                <a16:creationId xmlns:a16="http://schemas.microsoft.com/office/drawing/2014/main" id="{24A7F2B1-3479-DB81-4E2D-98862610AA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25" y="5684606"/>
            <a:ext cx="2925950" cy="32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19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 flipH="1">
            <a:off x="457125" y="743875"/>
            <a:ext cx="7822200" cy="4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accent1"/>
                </a:solidFill>
              </a:rPr>
              <a:t>Which of the following is </a:t>
            </a:r>
            <a:r>
              <a:rPr lang="en" sz="1900" u="sng" dirty="0">
                <a:solidFill>
                  <a:schemeClr val="accent1"/>
                </a:solidFill>
              </a:rPr>
              <a:t>false</a:t>
            </a:r>
            <a:r>
              <a:rPr lang="en" sz="1900" dirty="0">
                <a:solidFill>
                  <a:schemeClr val="accent1"/>
                </a:solidFill>
              </a:rPr>
              <a:t>?</a:t>
            </a:r>
            <a:endParaRPr sz="19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Coefficients: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                 Estimate Std. Error t value Pr(&gt;|t|)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(Intercept)       9.20760    9.29990   0.990    0.332   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bioIQ             0.90144    0.09633   9.358  1.2e-09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Residual standard error: 7.729 on 25 degrees of freedom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Multiple R-squared: 0.7779,	Adjusted R-squared: 0.769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Courier New"/>
                <a:ea typeface="Courier New"/>
                <a:cs typeface="Courier New"/>
                <a:sym typeface="Courier New"/>
              </a:rPr>
              <a:t>F-statistic: 87.56 on 1 and 25 DF,  p-value: 1.204e-09 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Additional 10 points in the biological twin's IQ is associated with additional 9 points in the foster twin's IQ, on average.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AutoNum type="alphaLcParenBoth"/>
            </a:pPr>
            <a:r>
              <a:rPr lang="en" sz="1900" i="1" dirty="0">
                <a:solidFill>
                  <a:srgbClr val="FF9900"/>
                </a:solidFill>
              </a:rPr>
              <a:t>Roughly 78% of the foster twins' IQs can be accurately predicted by the model.</a:t>
            </a:r>
            <a:endParaRPr sz="1900" i="1" dirty="0">
              <a:solidFill>
                <a:srgbClr val="FF9900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The linear model is 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 dirty="0"/>
              <a:t>Foster twins with IQs higher than average IQs tend to have biological twins with higher than average IQs as well.</a:t>
            </a:r>
            <a:endParaRPr sz="1900"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50" y="-3991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Practice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5" name="Google Shape;66;p18">
            <a:extLst>
              <a:ext uri="{FF2B5EF4-FFF2-40B4-BE49-F238E27FC236}">
                <a16:creationId xmlns:a16="http://schemas.microsoft.com/office/drawing/2014/main" id="{8B0A4D0B-C916-3FED-770D-94E6B0D350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285" y="5697576"/>
            <a:ext cx="2925950" cy="3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flipH="1">
            <a:off x="457075" y="1305775"/>
            <a:ext cx="78222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</a:rPr>
              <a:t>Assuming that these 27 twins comprise a representative sample of all twins separated at birth, we would like to test if these data provide convincing evidence that the IQ of the biological twin is a significant predictor of IQ of the foster twin. What are the appropriate hypotheses?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0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0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0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0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1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1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1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1</a:t>
            </a:r>
            <a:r>
              <a:rPr lang="en" sz="2200" dirty="0"/>
              <a:t> ≠ 0</a:t>
            </a:r>
            <a:endParaRPr sz="2200"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Testing</a:t>
            </a:r>
            <a:endParaRPr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flipH="1">
            <a:off x="457075" y="1305775"/>
            <a:ext cx="78222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</a:rPr>
              <a:t>Assuming that these 27 twins comprise a representative sample of all twins separated at birth, we would like to test if these data provide convincing evidence that the IQ of the biological twin is a significant predictor of IQ of the foster twin. What are the appropriate hypotheses?</a:t>
            </a:r>
            <a:endParaRPr sz="22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0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0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0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β</a:t>
            </a:r>
            <a:r>
              <a:rPr lang="en" sz="2200" i="1" baseline="-25000" dirty="0"/>
              <a:t>0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1</a:t>
            </a:r>
            <a:r>
              <a:rPr lang="en" sz="2200" dirty="0"/>
              <a:t> = 0;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/>
              <a:t>b</a:t>
            </a:r>
            <a:r>
              <a:rPr lang="en" sz="2200" i="1" baseline="-25000" dirty="0"/>
              <a:t>1</a:t>
            </a:r>
            <a:r>
              <a:rPr lang="en" sz="2200" dirty="0"/>
              <a:t> ≠ 0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0</a:t>
            </a:r>
            <a:r>
              <a:rPr lang="en" sz="2200" dirty="0"/>
              <a:t>: </a:t>
            </a:r>
            <a:r>
              <a:rPr lang="en" sz="2200" i="1" dirty="0">
                <a:solidFill>
                  <a:srgbClr val="FF9900"/>
                </a:solidFill>
              </a:rPr>
              <a:t>β</a:t>
            </a:r>
            <a:r>
              <a:rPr lang="en" sz="2200" i="1" baseline="-25000" dirty="0">
                <a:solidFill>
                  <a:srgbClr val="FF9900"/>
                </a:solidFill>
              </a:rPr>
              <a:t>1</a:t>
            </a:r>
            <a:r>
              <a:rPr lang="en" sz="2200" dirty="0">
                <a:solidFill>
                  <a:srgbClr val="FF9900"/>
                </a:solidFill>
              </a:rPr>
              <a:t> = 0</a:t>
            </a:r>
            <a:r>
              <a:rPr lang="en" sz="2200" dirty="0"/>
              <a:t>; </a:t>
            </a:r>
            <a:r>
              <a:rPr lang="en" sz="2200" i="1" dirty="0">
                <a:solidFill>
                  <a:schemeClr val="accent1"/>
                </a:solidFill>
              </a:rPr>
              <a:t>H</a:t>
            </a:r>
            <a:r>
              <a:rPr lang="en" sz="2200" i="1" baseline="-25000" dirty="0">
                <a:solidFill>
                  <a:schemeClr val="accent1"/>
                </a:solidFill>
              </a:rPr>
              <a:t>A</a:t>
            </a:r>
            <a:r>
              <a:rPr lang="en" sz="2200" dirty="0"/>
              <a:t>: </a:t>
            </a:r>
            <a:r>
              <a:rPr lang="en" sz="2200" i="1" dirty="0">
                <a:solidFill>
                  <a:srgbClr val="FF9900"/>
                </a:solidFill>
              </a:rPr>
              <a:t>β</a:t>
            </a:r>
            <a:r>
              <a:rPr lang="en" sz="2200" i="1" baseline="-25000" dirty="0">
                <a:solidFill>
                  <a:srgbClr val="FF9900"/>
                </a:solidFill>
              </a:rPr>
              <a:t>1</a:t>
            </a:r>
            <a:r>
              <a:rPr lang="en" sz="2200" dirty="0">
                <a:solidFill>
                  <a:srgbClr val="FF9900"/>
                </a:solidFill>
              </a:rPr>
              <a:t> ≠ 0</a:t>
            </a:r>
            <a:endParaRPr sz="2200" dirty="0">
              <a:solidFill>
                <a:srgbClr val="FF9900"/>
              </a:solidFill>
            </a:endParaRPr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</a:t>
            </a:r>
            <a:endParaRPr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73182327-4AA2-554A-4CE5-EEC94005EC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600200"/>
                <a:ext cx="8620125" cy="496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8100" marR="0" lvl="0" indent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  <a:defRPr sz="3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(normality, constant variance)</a:t>
                </a:r>
              </a:p>
              <a:p>
                <a:r>
                  <a:rPr lang="en-US" dirty="0"/>
                  <a:t>Then: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(linearity)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(n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err="1">
                    <a:solidFill>
                      <a:schemeClr val="bg1"/>
                    </a:solidFill>
                  </a:rPr>
                  <a:t>ormality</a:t>
                </a:r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73182327-4AA2-554A-4CE5-EEC94005E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600200"/>
                <a:ext cx="8620125" cy="4967700"/>
              </a:xfrm>
              <a:prstGeom prst="rect">
                <a:avLst/>
              </a:prstGeom>
              <a:blipFill>
                <a:blip r:embed="rId2"/>
                <a:stretch>
                  <a:fillRect l="-1273"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6715F87-FA46-56C8-98EC-F07291CA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327072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91" name="Google Shape;9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always use a t-test in inference for regression.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We always use a t-test in inference for regression.</a:t>
            </a:r>
            <a:endParaRPr sz="2200" dirty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9900"/>
                </a:solidFill>
              </a:rPr>
              <a:t>Remember:</a:t>
            </a:r>
            <a:r>
              <a:rPr lang="en" sz="1600" dirty="0"/>
              <a:t> test statistic </a:t>
            </a:r>
            <a:r>
              <a:rPr lang="en" sz="1600" i="1" dirty="0"/>
              <a:t>T</a:t>
            </a:r>
            <a:r>
              <a:rPr lang="en" sz="1600" dirty="0"/>
              <a:t> = (point estimate - null value) / SE</a:t>
            </a:r>
            <a:endParaRPr sz="1600"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05" name="Google Shape;1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always use a t-test in inference for regression.</a:t>
            </a:r>
            <a:endParaRPr sz="2200" dirty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9900"/>
                </a:solidFill>
              </a:rPr>
              <a:t>Remember:</a:t>
            </a:r>
            <a:r>
              <a:rPr lang="en" sz="1600"/>
              <a:t> test statistic </a:t>
            </a:r>
            <a:r>
              <a:rPr lang="en" sz="1600" i="1"/>
              <a:t>T</a:t>
            </a:r>
            <a:r>
              <a:rPr lang="en" sz="1600"/>
              <a:t> = (point estimate - null value) / SE</a:t>
            </a:r>
            <a:endParaRPr sz="16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 estimate = </a:t>
            </a:r>
            <a:r>
              <a:rPr lang="en" sz="2200" i="1"/>
              <a:t>b</a:t>
            </a:r>
            <a:r>
              <a:rPr lang="en" sz="2200" i="1" baseline="-25000"/>
              <a:t>1</a:t>
            </a:r>
            <a:r>
              <a:rPr lang="en" sz="2200"/>
              <a:t> is the observed slope.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always use a t-test in inference for regression.</a:t>
            </a:r>
            <a:endParaRPr sz="2200" dirty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9900"/>
                </a:solidFill>
              </a:rPr>
              <a:t>Remember:</a:t>
            </a:r>
            <a:r>
              <a:rPr lang="en" sz="1600"/>
              <a:t> test statistic </a:t>
            </a:r>
            <a:r>
              <a:rPr lang="en" sz="1600" i="1"/>
              <a:t>T</a:t>
            </a:r>
            <a:r>
              <a:rPr lang="en" sz="1600"/>
              <a:t> = (point estimate - null value) / SE</a:t>
            </a:r>
            <a:endParaRPr sz="16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 estimate = </a:t>
            </a:r>
            <a:r>
              <a:rPr lang="en" sz="2200" i="1"/>
              <a:t>b</a:t>
            </a:r>
            <a:r>
              <a:rPr lang="en" sz="2200" i="1" baseline="-25000"/>
              <a:t>1</a:t>
            </a:r>
            <a:r>
              <a:rPr lang="en" sz="2200"/>
              <a:t> is the observed slope.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i="1"/>
              <a:t>SE</a:t>
            </a:r>
            <a:r>
              <a:rPr lang="en" sz="2200" i="1" baseline="-25000"/>
              <a:t>b1</a:t>
            </a:r>
            <a:r>
              <a:rPr lang="en" sz="2200"/>
              <a:t> is the standard error associated with the slope.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always use a t-test in inference for regression.</a:t>
            </a:r>
            <a:endParaRPr sz="2200" dirty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9900"/>
                </a:solidFill>
              </a:rPr>
              <a:t>Remember:</a:t>
            </a:r>
            <a:r>
              <a:rPr lang="en" sz="1600"/>
              <a:t> test statistic </a:t>
            </a:r>
            <a:r>
              <a:rPr lang="en" sz="1600" i="1"/>
              <a:t>T</a:t>
            </a:r>
            <a:r>
              <a:rPr lang="en" sz="1600"/>
              <a:t> = (point estimate - null value) / SE</a:t>
            </a:r>
            <a:endParaRPr sz="16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Point estimate = </a:t>
            </a:r>
            <a:r>
              <a:rPr lang="en" sz="2200" i="1"/>
              <a:t>b</a:t>
            </a:r>
            <a:r>
              <a:rPr lang="en" sz="2200" i="1" baseline="-25000"/>
              <a:t>1</a:t>
            </a:r>
            <a:r>
              <a:rPr lang="en" sz="2200"/>
              <a:t> is the observed slope.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i="1"/>
              <a:t>SE</a:t>
            </a:r>
            <a:r>
              <a:rPr lang="en" sz="2200" i="1" baseline="-25000"/>
              <a:t>b1</a:t>
            </a:r>
            <a:r>
              <a:rPr lang="en" sz="2200"/>
              <a:t> is the standard error associated with the slope.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Degrees of freedom associated with the slope is </a:t>
            </a:r>
            <a:r>
              <a:rPr lang="en" sz="2200" i="1"/>
              <a:t>df = n</a:t>
            </a:r>
            <a:r>
              <a:rPr lang="en" sz="2200"/>
              <a:t> - 2, where </a:t>
            </a:r>
            <a:r>
              <a:rPr lang="en" sz="2200" i="1"/>
              <a:t>n</a:t>
            </a:r>
            <a:r>
              <a:rPr lang="en" sz="2200"/>
              <a:t> is the sample size.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 flipH="1">
            <a:off x="457075" y="2406950"/>
            <a:ext cx="7822200" cy="30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We always use a t-test in inference for regression.</a:t>
            </a:r>
            <a:endParaRPr sz="2200" dirty="0"/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9900"/>
                </a:solidFill>
              </a:rPr>
              <a:t>Remember:</a:t>
            </a:r>
            <a:r>
              <a:rPr lang="en" sz="1600" dirty="0"/>
              <a:t> test statistic </a:t>
            </a:r>
            <a:r>
              <a:rPr lang="en" sz="1600" i="1" dirty="0"/>
              <a:t>T</a:t>
            </a:r>
            <a:r>
              <a:rPr lang="en" sz="1600" dirty="0"/>
              <a:t> = (point estimate - null value) / SE</a:t>
            </a:r>
            <a:endParaRPr sz="16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Point estimate = </a:t>
            </a:r>
            <a:r>
              <a:rPr lang="en" sz="2200" i="1" dirty="0"/>
              <a:t>b</a:t>
            </a:r>
            <a:r>
              <a:rPr lang="en" sz="2200" i="1" baseline="-25000" dirty="0"/>
              <a:t>1</a:t>
            </a:r>
            <a:r>
              <a:rPr lang="en" sz="2200" dirty="0"/>
              <a:t> is the observed slope.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i="1" dirty="0"/>
              <a:t>SE</a:t>
            </a:r>
            <a:r>
              <a:rPr lang="en" sz="2200" i="1" baseline="-25000" dirty="0"/>
              <a:t>b1</a:t>
            </a:r>
            <a:r>
              <a:rPr lang="en" sz="2200" dirty="0"/>
              <a:t> is the standard error associated with the slope.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Degrees of freedom associated with the slope is </a:t>
            </a:r>
            <a:r>
              <a:rPr lang="en" sz="2200" i="1" dirty="0"/>
              <a:t>df = n</a:t>
            </a:r>
            <a:r>
              <a:rPr lang="en" sz="2200" dirty="0"/>
              <a:t> - 2, where </a:t>
            </a:r>
            <a:r>
              <a:rPr lang="en" sz="2200" i="1" dirty="0"/>
              <a:t>n</a:t>
            </a:r>
            <a:r>
              <a:rPr lang="en" sz="2200" dirty="0"/>
              <a:t> is the sample size.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9900"/>
                </a:solidFill>
              </a:rPr>
              <a:t>Remember:</a:t>
            </a:r>
            <a:r>
              <a:rPr lang="en" sz="1600" dirty="0"/>
              <a:t> we lose 1 degree of freedom for each parameter we estimate, and in simple linear regression we estimate 2 parameters, </a:t>
            </a:r>
            <a:r>
              <a:rPr lang="en" sz="1600" i="1" dirty="0"/>
              <a:t>β</a:t>
            </a:r>
            <a:r>
              <a:rPr lang="en" sz="1600" i="1" baseline="-25000" dirty="0"/>
              <a:t>0</a:t>
            </a:r>
            <a:r>
              <a:rPr lang="en" sz="1600" dirty="0"/>
              <a:t> and </a:t>
            </a:r>
            <a:r>
              <a:rPr lang="en" sz="1600" i="1" dirty="0"/>
              <a:t>β</a:t>
            </a:r>
            <a:r>
              <a:rPr lang="en" sz="1600" i="1" baseline="-25000" dirty="0"/>
              <a:t>1</a:t>
            </a:r>
            <a:r>
              <a:rPr lang="en" sz="1600" dirty="0"/>
              <a:t>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938" y="1254413"/>
            <a:ext cx="625792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63" y="1462175"/>
            <a:ext cx="6734175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63" y="1462175"/>
            <a:ext cx="67341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63" y="2925763"/>
            <a:ext cx="35337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63" y="1462175"/>
            <a:ext cx="67341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75" y="3983050"/>
            <a:ext cx="39052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363" y="2925763"/>
            <a:ext cx="35337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715F87-FA46-56C8-98EC-F07291CA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10575" cy="1143000"/>
          </a:xfrm>
        </p:spPr>
        <p:txBody>
          <a:bodyPr/>
          <a:lstStyle/>
          <a:p>
            <a:r>
              <a:rPr lang="en-US" dirty="0"/>
              <a:t>Linear regression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87B4B2-5E3B-3BA3-646E-5B01767D671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199" y="1600200"/>
                <a:ext cx="8620125" cy="49677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Where:</a:t>
                </a:r>
              </a:p>
              <a:p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(normality, constant variance)</a:t>
                </a:r>
              </a:p>
              <a:p>
                <a:r>
                  <a:rPr lang="en-US" dirty="0"/>
                  <a:t>Then: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(linearity)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(normality)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EF87B4B2-5E3B-3BA3-646E-5B01767D6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600200"/>
                <a:ext cx="8620125" cy="4967700"/>
              </a:xfrm>
              <a:blipFill>
                <a:blip r:embed="rId2"/>
                <a:stretch>
                  <a:fillRect l="-1273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381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Testing for the slope (cont.)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63" y="1462175"/>
            <a:ext cx="67341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75" y="3983050"/>
            <a:ext cx="39052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363" y="2925763"/>
            <a:ext cx="35337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5125" y="4573588"/>
            <a:ext cx="47625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457200" y="2"/>
            <a:ext cx="8229600" cy="13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Percent college graduate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vs. percent Hispanic in LA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 flipH="1">
            <a:off x="457075" y="1305775"/>
            <a:ext cx="7822200" cy="4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What can you say about the relationship between % college graduate and % Hispanic in a sample of 100 zip code areas in LA?</a:t>
            </a:r>
            <a:endParaRPr sz="1900" dirty="0">
              <a:solidFill>
                <a:schemeClr val="accent1"/>
              </a:solidFill>
            </a:endParaRPr>
          </a:p>
        </p:txBody>
      </p:sp>
      <p:pic>
        <p:nvPicPr>
          <p:cNvPr id="170" name="Google Shape;1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05825"/>
            <a:ext cx="8299750" cy="36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 flipH="1">
            <a:off x="457200" y="864150"/>
            <a:ext cx="7822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accent1"/>
                </a:solidFill>
              </a:rPr>
              <a:t>What can you say about the relationship between of % college graduate and % Hispanic in a sample of 100 zip code areas in LA?</a:t>
            </a:r>
            <a:endParaRPr sz="1900" dirty="0">
              <a:solidFill>
                <a:schemeClr val="accent1"/>
              </a:solidFill>
            </a:endParaRPr>
          </a:p>
        </p:txBody>
      </p:sp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227705"/>
            <a:ext cx="82296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% college educated vs. % Hispanic in LA, another look</a:t>
            </a:r>
            <a:endParaRPr sz="2400" baseline="30000" dirty="0">
              <a:solidFill>
                <a:schemeClr val="accent1"/>
              </a:solidFill>
            </a:endParaRPr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325" y="1730450"/>
            <a:ext cx="6223950" cy="45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body" idx="1"/>
          </p:nvPr>
        </p:nvSpPr>
        <p:spPr>
          <a:xfrm flipH="1">
            <a:off x="457075" y="1172100"/>
            <a:ext cx="7822200" cy="4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Which of the below is the best interpretation of the slope?</a:t>
            </a:r>
            <a:endParaRPr sz="19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A 1% increase in Hispanic residents in a zip code area in LA is associated with a 75% decrease in % of college grads.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A 1% increase in Hispanic residents in a zip code area in LA is associated with a 0.75% decrease in % of college grads.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An additional 1% of Hispanic residents decreases the % of college graduates in a zip code area in LA by 0.75%.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In zip code areas with no Hispanic residents, % of college graduates is expected to be 75%.</a:t>
            </a:r>
            <a:endParaRPr sz="1900"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81900" y="273225"/>
            <a:ext cx="89802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% college educated vs. % Hispanic in LA - linear model</a:t>
            </a:r>
            <a:endParaRPr sz="2600" baseline="30000" dirty="0">
              <a:solidFill>
                <a:schemeClr val="accent1"/>
              </a:solidFill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750" y="1696750"/>
            <a:ext cx="68008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 flipH="1">
            <a:off x="457075" y="1172100"/>
            <a:ext cx="7822200" cy="4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Which of the below is the best interpretation of the slope?</a:t>
            </a:r>
            <a:endParaRPr sz="1900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A 1% increase in Hispanic residents in a zip code area in LA is associated with a 75% decrease in % of college grads.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AutoNum type="alphaLcParenBoth"/>
            </a:pPr>
            <a:r>
              <a:rPr lang="en" sz="1900" i="1">
                <a:solidFill>
                  <a:srgbClr val="FF9900"/>
                </a:solidFill>
              </a:rPr>
              <a:t>A 1% increase in Hispanic residents in a zip code area in LA is associated with a 0.75% decrease in % of college grads.</a:t>
            </a:r>
            <a:endParaRPr sz="1900" i="1" dirty="0">
              <a:solidFill>
                <a:srgbClr val="FF9900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An additional 1% of Hispanic residents decreases the % of college graduates in a zip code area in LA by 0.75%.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AutoNum type="alphaLcParenBoth"/>
            </a:pPr>
            <a:r>
              <a:rPr lang="en" sz="1900"/>
              <a:t>In zip code areas with no Hispanic residents, % of college graduates is expected to be 75%.</a:t>
            </a:r>
            <a:endParaRPr sz="1900"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title"/>
          </p:nvPr>
        </p:nvSpPr>
        <p:spPr>
          <a:xfrm>
            <a:off x="81900" y="273225"/>
            <a:ext cx="89802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% college educated vs. % Hispanic in LA - linear model</a:t>
            </a:r>
            <a:endParaRPr sz="2600" baseline="30000" dirty="0">
              <a:solidFill>
                <a:schemeClr val="accent1"/>
              </a:solidFill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750" y="1696750"/>
            <a:ext cx="680085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body" idx="1"/>
          </p:nvPr>
        </p:nvSpPr>
        <p:spPr>
          <a:xfrm flipH="1">
            <a:off x="517675" y="4163725"/>
            <a:ext cx="78222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>
                <a:solidFill>
                  <a:schemeClr val="accent1"/>
                </a:solidFill>
              </a:rPr>
              <a:t>How reliable is this p-value if these zip code areas are not randomly selected?</a:t>
            </a:r>
            <a:endParaRPr sz="1900" dirty="0">
              <a:solidFill>
                <a:schemeClr val="accent1"/>
              </a:solidFill>
            </a:endParaRPr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 flipH="1">
            <a:off x="457075" y="943500"/>
            <a:ext cx="78222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Do these data provide convincing evidence that there is a statistically significant relationship between % Hispanic and % college graduates in zip code areas in LA?</a:t>
            </a:r>
            <a:endParaRPr sz="1900" dirty="0">
              <a:solidFill>
                <a:schemeClr val="accent1"/>
              </a:solidFill>
            </a:endParaRPr>
          </a:p>
        </p:txBody>
      </p:sp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75" y="2029888"/>
            <a:ext cx="67341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81900" y="273225"/>
            <a:ext cx="89802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% college educated vs. % Hispanic in LA - linear model</a:t>
            </a:r>
            <a:endParaRPr sz="2600"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body" idx="1"/>
          </p:nvPr>
        </p:nvSpPr>
        <p:spPr>
          <a:xfrm flipH="1">
            <a:off x="517675" y="3273500"/>
            <a:ext cx="78222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i="1">
                <a:solidFill>
                  <a:srgbClr val="000000"/>
                </a:solidFill>
              </a:rPr>
              <a:t>Yes, the p-value for % Hispanic is low, indicating that the data provide convincing evidence that the slope parameter is different than 0.</a:t>
            </a:r>
            <a:endParaRPr sz="1900" i="1" dirty="0">
              <a:solidFill>
                <a:srgbClr val="000000"/>
              </a:solidFill>
            </a:endParaRPr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 flipH="1">
            <a:off x="517675" y="4163725"/>
            <a:ext cx="78222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How reliable is this p-value if these zip code areas are not randomly selected?</a:t>
            </a:r>
            <a:endParaRPr sz="1900" dirty="0">
              <a:solidFill>
                <a:schemeClr val="accent1"/>
              </a:solidFill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 flipH="1">
            <a:off x="457075" y="943500"/>
            <a:ext cx="78222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Do these data provide convincing evidence that there is a statistically significant relationship between % Hispanic and % college graduates in zip code areas in LA?</a:t>
            </a:r>
            <a:endParaRPr sz="1900" dirty="0">
              <a:solidFill>
                <a:schemeClr val="accent1"/>
              </a:solidFill>
            </a:endParaRPr>
          </a:p>
        </p:txBody>
      </p:sp>
      <p:pic>
        <p:nvPicPr>
          <p:cNvPr id="207" name="Google Shape;2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75" y="2029888"/>
            <a:ext cx="67341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81900" y="273225"/>
            <a:ext cx="89802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% college educated vs. % Hispanic in LA - linear model</a:t>
            </a:r>
            <a:endParaRPr sz="2600"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body" idx="1"/>
          </p:nvPr>
        </p:nvSpPr>
        <p:spPr>
          <a:xfrm flipH="1">
            <a:off x="517675" y="3273500"/>
            <a:ext cx="78222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i="1">
                <a:solidFill>
                  <a:srgbClr val="000000"/>
                </a:solidFill>
              </a:rPr>
              <a:t>Yes, the p-value for % Hispanic is low, indicating that the data provide convincing evidence that the slope parameter is different than 0.</a:t>
            </a:r>
            <a:endParaRPr sz="1900" i="1" dirty="0">
              <a:solidFill>
                <a:srgbClr val="000000"/>
              </a:solidFill>
            </a:endParaRPr>
          </a:p>
        </p:txBody>
      </p:sp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 flipH="1">
            <a:off x="517675" y="4163725"/>
            <a:ext cx="78222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How reliable is this p-value if these zip code areas are not randomly selected?</a:t>
            </a:r>
            <a:endParaRPr sz="19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 flipH="1">
            <a:off x="457075" y="943500"/>
            <a:ext cx="78222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accent1"/>
                </a:solidFill>
              </a:rPr>
              <a:t>Do these data provide convincing evidence that there is a statistically significant relationship between % Hispanic and % college graduates in zip code areas in LA?</a:t>
            </a:r>
            <a:endParaRPr sz="1900" dirty="0">
              <a:solidFill>
                <a:schemeClr val="accent1"/>
              </a:solidFill>
            </a:endParaRPr>
          </a:p>
        </p:txBody>
      </p:sp>
      <p:pic>
        <p:nvPicPr>
          <p:cNvPr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75" y="2029888"/>
            <a:ext cx="673417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 flipH="1">
            <a:off x="517675" y="4995325"/>
            <a:ext cx="78222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i="1">
                <a:solidFill>
                  <a:srgbClr val="000000"/>
                </a:solidFill>
              </a:rPr>
              <a:t>Not very..</a:t>
            </a:r>
            <a:r>
              <a:rPr lang="en" sz="1900" i="1">
                <a:solidFill>
                  <a:schemeClr val="accent1"/>
                </a:solidFill>
              </a:rPr>
              <a:t>.</a:t>
            </a:r>
            <a:endParaRPr sz="1900" i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i="1" dirty="0">
              <a:solidFill>
                <a:schemeClr val="accent1"/>
              </a:solidFill>
            </a:endParaRPr>
          </a:p>
        </p:txBody>
      </p:sp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81900" y="273225"/>
            <a:ext cx="8980200" cy="5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% college educated vs. % Hispanic in LA - linear model</a:t>
            </a:r>
            <a:endParaRPr sz="2600"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 flipH="1">
            <a:off x="457100" y="4270675"/>
            <a:ext cx="30747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9.2076 ± 1.65 x 9.2999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0.9014 ± 2.06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0.9014 ± 1.96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9.2076 ± 1.96 x 0.0963</a:t>
            </a:r>
            <a:endParaRPr sz="1800" dirty="0"/>
          </a:p>
        </p:txBody>
      </p:sp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Confidence interval for the slope</a:t>
            </a:r>
            <a:endParaRPr baseline="30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Google Shape;225;p40"/>
              <p:cNvSpPr txBox="1">
                <a:spLocks noGrp="1"/>
              </p:cNvSpPr>
              <p:nvPr>
                <p:ph type="body" idx="1"/>
              </p:nvPr>
            </p:nvSpPr>
            <p:spPr>
              <a:xfrm flipH="1">
                <a:off x="457075" y="1153375"/>
                <a:ext cx="7822200" cy="1719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chemeClr val="accent1"/>
                    </a:solidFill>
                  </a:rPr>
                  <a:t>Remember that a confidence interval is calculated as </a:t>
                </a:r>
                <a:r>
                  <a:rPr lang="en" sz="1800" i="1" dirty="0">
                    <a:solidFill>
                      <a:schemeClr val="accent1"/>
                    </a:solidFill>
                  </a:rPr>
                  <a:t>point estimate 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800" dirty="0">
                    <a:solidFill>
                      <a:schemeClr val="accent1"/>
                    </a:solidFill>
                  </a:rPr>
                  <a:t>and the degrees of freedom associated with the slope in a simple linear regression is </a:t>
                </a:r>
                <a:r>
                  <a:rPr lang="en" sz="1800" i="1" dirty="0">
                    <a:solidFill>
                      <a:schemeClr val="accent1"/>
                    </a:solidFill>
                  </a:rPr>
                  <a:t>n</a:t>
                </a:r>
                <a:r>
                  <a:rPr lang="en" sz="1800" dirty="0">
                    <a:solidFill>
                      <a:schemeClr val="accent1"/>
                    </a:solidFill>
                  </a:rPr>
                  <a:t> - 2. Which of the below is the correct 95% confidence interval for the slope parameter? Note that the model is based on observations from 27 twins.</a:t>
                </a:r>
                <a:endParaRPr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5" name="Google Shape;225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457075" y="1153375"/>
                <a:ext cx="7822200" cy="1719000"/>
              </a:xfrm>
              <a:prstGeom prst="rect">
                <a:avLst/>
              </a:prstGeom>
              <a:blipFill>
                <a:blip r:embed="rId3"/>
                <a:stretch>
                  <a:fillRect l="-70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" name="Google Shape;2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099" y="3024824"/>
            <a:ext cx="5637800" cy="94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594EBE-A73C-DFA0-D107-E03B8DF6BAFA}"/>
              </a:ext>
            </a:extLst>
          </p:cNvPr>
          <p:cNvGrpSpPr/>
          <p:nvPr/>
        </p:nvGrpSpPr>
        <p:grpSpPr>
          <a:xfrm>
            <a:off x="3439368" y="4118323"/>
            <a:ext cx="5503594" cy="1674124"/>
            <a:chOff x="2719521" y="4315551"/>
            <a:chExt cx="6878972" cy="2399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395D90-37CF-057C-AE66-49078EFFD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709"/>
            <a:stretch/>
          </p:blipFill>
          <p:spPr>
            <a:xfrm>
              <a:off x="2894618" y="4315551"/>
              <a:ext cx="6340173" cy="5872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6011B5-AA39-F27A-0243-7D114C9A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9521" y="4902780"/>
              <a:ext cx="6878972" cy="18120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 flipH="1">
            <a:off x="457100" y="4270675"/>
            <a:ext cx="30747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9.2076 ± 1.65 x 9.2999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0.9014 ± 2.06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0.9014 ± 1.96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9.2076 ± 1.96 x 0.0963</a:t>
            </a:r>
            <a:endParaRPr sz="1800" dirty="0"/>
          </a:p>
        </p:txBody>
      </p:sp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Confidence interval for the slope</a:t>
            </a:r>
            <a:endParaRPr baseline="30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Google Shape;225;p40"/>
              <p:cNvSpPr txBox="1">
                <a:spLocks noGrp="1"/>
              </p:cNvSpPr>
              <p:nvPr>
                <p:ph type="body" idx="1"/>
              </p:nvPr>
            </p:nvSpPr>
            <p:spPr>
              <a:xfrm flipH="1">
                <a:off x="457075" y="1153375"/>
                <a:ext cx="7822200" cy="1719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dirty="0">
                    <a:solidFill>
                      <a:schemeClr val="accent1"/>
                    </a:solidFill>
                  </a:rPr>
                  <a:t>Remember that a confidence interval is calculated as </a:t>
                </a:r>
                <a:r>
                  <a:rPr lang="en" sz="1800" i="1" dirty="0">
                    <a:solidFill>
                      <a:schemeClr val="accent1"/>
                    </a:solidFill>
                  </a:rPr>
                  <a:t>point estimate 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1800" dirty="0">
                    <a:solidFill>
                      <a:schemeClr val="accent1"/>
                    </a:solidFill>
                  </a:rPr>
                  <a:t>and the degrees of freedom associated with the slope in a simple linear regression is </a:t>
                </a:r>
                <a:r>
                  <a:rPr lang="en" sz="1800" i="1" dirty="0">
                    <a:solidFill>
                      <a:schemeClr val="accent1"/>
                    </a:solidFill>
                  </a:rPr>
                  <a:t>n</a:t>
                </a:r>
                <a:r>
                  <a:rPr lang="en" sz="1800" dirty="0">
                    <a:solidFill>
                      <a:schemeClr val="accent1"/>
                    </a:solidFill>
                  </a:rPr>
                  <a:t> - 2. Which of the below is the correct 95% confidence interval for the slope parameter? Note that the model is based on observations from 27 twins.</a:t>
                </a:r>
                <a:endParaRPr sz="1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5" name="Google Shape;225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457075" y="1153375"/>
                <a:ext cx="7822200" cy="1719000"/>
              </a:xfrm>
              <a:prstGeom prst="rect">
                <a:avLst/>
              </a:prstGeom>
              <a:blipFill>
                <a:blip r:embed="rId3"/>
                <a:stretch>
                  <a:fillRect l="-701" b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6" name="Google Shape;2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099" y="3024824"/>
            <a:ext cx="5637800" cy="94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594EBE-A73C-DFA0-D107-E03B8DF6BAFA}"/>
              </a:ext>
            </a:extLst>
          </p:cNvPr>
          <p:cNvGrpSpPr/>
          <p:nvPr/>
        </p:nvGrpSpPr>
        <p:grpSpPr>
          <a:xfrm>
            <a:off x="3432883" y="4118323"/>
            <a:ext cx="5503594" cy="1674124"/>
            <a:chOff x="2719521" y="4315551"/>
            <a:chExt cx="6878972" cy="2399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395D90-37CF-057C-AE66-49078EFFD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709"/>
            <a:stretch/>
          </p:blipFill>
          <p:spPr>
            <a:xfrm>
              <a:off x="2894618" y="4315551"/>
              <a:ext cx="6340173" cy="5872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6011B5-AA39-F27A-0243-7D114C9AB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9521" y="4902780"/>
              <a:ext cx="6878972" cy="181202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6525A71-235D-ACC0-66ED-519D923FE0AD}"/>
              </a:ext>
            </a:extLst>
          </p:cNvPr>
          <p:cNvSpPr/>
          <p:nvPr/>
        </p:nvSpPr>
        <p:spPr>
          <a:xfrm>
            <a:off x="7444902" y="5062081"/>
            <a:ext cx="304800" cy="136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Google Shape;235;p41">
            <a:extLst>
              <a:ext uri="{FF2B5EF4-FFF2-40B4-BE49-F238E27FC236}">
                <a16:creationId xmlns:a16="http://schemas.microsoft.com/office/drawing/2014/main" id="{F751F702-F959-2AE1-1A94-95E685522AB0}"/>
              </a:ext>
            </a:extLst>
          </p:cNvPr>
          <p:cNvSpPr txBox="1">
            <a:spLocks/>
          </p:cNvSpPr>
          <p:nvPr/>
        </p:nvSpPr>
        <p:spPr>
          <a:xfrm flipH="1">
            <a:off x="4072902" y="5792447"/>
            <a:ext cx="3676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81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800" i="1" dirty="0">
                <a:solidFill>
                  <a:srgbClr val="FF9900"/>
                </a:solidFill>
              </a:rPr>
              <a:t>n = 27	df = 27 - 2 =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235;p41">
                <a:extLst>
                  <a:ext uri="{FF2B5EF4-FFF2-40B4-BE49-F238E27FC236}">
                    <a16:creationId xmlns:a16="http://schemas.microsoft.com/office/drawing/2014/main" id="{B721522C-F4A7-ABCA-E3D8-8DC4452A3396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2736715" y="6093055"/>
                <a:ext cx="6407285" cy="46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8100" marR="0" lvl="0" indent="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  <a:defRPr sz="3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pt-BR" sz="1800" i="1" dirty="0">
                    <a:solidFill>
                      <a:srgbClr val="FF9900"/>
                    </a:solidFill>
                  </a:rPr>
                  <a:t>For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1800" i="1" dirty="0">
                    <a:solidFill>
                      <a:srgbClr val="FF9900"/>
                    </a:solidFill>
                  </a:rPr>
                  <a:t> confidence interval we look at (1+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1800" i="1" dirty="0">
                    <a:solidFill>
                      <a:srgbClr val="FF9900"/>
                    </a:solidFill>
                  </a:rPr>
                  <a:t>)/2 T-quantile</a:t>
                </a:r>
              </a:p>
            </p:txBody>
          </p:sp>
        </mc:Choice>
        <mc:Fallback xmlns="">
          <p:sp>
            <p:nvSpPr>
              <p:cNvPr id="11" name="Google Shape;235;p41">
                <a:extLst>
                  <a:ext uri="{FF2B5EF4-FFF2-40B4-BE49-F238E27FC236}">
                    <a16:creationId xmlns:a16="http://schemas.microsoft.com/office/drawing/2014/main" id="{B721522C-F4A7-ABCA-E3D8-8DC4452A3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36715" y="6093055"/>
                <a:ext cx="6407285" cy="466800"/>
              </a:xfrm>
              <a:prstGeom prst="rect">
                <a:avLst/>
              </a:prstGeom>
              <a:blipFill>
                <a:blip r:embed="rId7"/>
                <a:stretch>
                  <a:fillRect l="-856" b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24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1587963-EC51-B201-3EF4-30AF925BD8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Least squares estimates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1587963-EC51-B201-3EF4-30AF925BD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6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7BB5CC-8989-09BC-FEC8-C88B7F514B0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77BB5CC-8989-09BC-FEC8-C88B7F514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DAC4D1-7689-2756-5EF6-CDD23B28ED1A}"/>
              </a:ext>
            </a:extLst>
          </p:cNvPr>
          <p:cNvCxnSpPr>
            <a:cxnSpLocks/>
          </p:cNvCxnSpPr>
          <p:nvPr/>
        </p:nvCxnSpPr>
        <p:spPr>
          <a:xfrm flipV="1">
            <a:off x="4953000" y="3744241"/>
            <a:ext cx="152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C13DE0-BB16-8284-02DE-AFA1D49E10EF}"/>
              </a:ext>
            </a:extLst>
          </p:cNvPr>
          <p:cNvCxnSpPr>
            <a:cxnSpLocks/>
          </p:cNvCxnSpPr>
          <p:nvPr/>
        </p:nvCxnSpPr>
        <p:spPr>
          <a:xfrm flipH="1">
            <a:off x="5419725" y="2391691"/>
            <a:ext cx="476250" cy="35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7F27DA-26C3-675F-157C-7D43626FF624}"/>
              </a:ext>
            </a:extLst>
          </p:cNvPr>
          <p:cNvSpPr txBox="1"/>
          <p:nvPr/>
        </p:nvSpPr>
        <p:spPr>
          <a:xfrm>
            <a:off x="4724400" y="4123066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standard deviation of 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40B3F-6728-84E3-2A19-FEE5829007F1}"/>
              </a:ext>
            </a:extLst>
          </p:cNvPr>
          <p:cNvSpPr txBox="1"/>
          <p:nvPr/>
        </p:nvSpPr>
        <p:spPr>
          <a:xfrm>
            <a:off x="5229225" y="1835479"/>
            <a:ext cx="16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standard deviation of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635523-AACD-19AD-5087-A84DE683CF22}"/>
              </a:ext>
            </a:extLst>
          </p:cNvPr>
          <p:cNvCxnSpPr/>
          <p:nvPr/>
        </p:nvCxnSpPr>
        <p:spPr>
          <a:xfrm flipH="1" flipV="1">
            <a:off x="5895975" y="3468016"/>
            <a:ext cx="409575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B274D4-CD5C-8901-2D71-87C6D39A0EA8}"/>
              </a:ext>
            </a:extLst>
          </p:cNvPr>
          <p:cNvSpPr txBox="1"/>
          <p:nvPr/>
        </p:nvSpPr>
        <p:spPr>
          <a:xfrm>
            <a:off x="6267450" y="3606128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coefficient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B8591-11CC-A866-55DB-CB7032AFFD0C}"/>
                  </a:ext>
                </a:extLst>
              </p:cNvPr>
              <p:cNvSpPr txBox="1"/>
              <p:nvPr/>
            </p:nvSpPr>
            <p:spPr>
              <a:xfrm>
                <a:off x="457200" y="4991670"/>
                <a:ext cx="8458200" cy="160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Fitted linear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Residuals: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7B8591-11CC-A866-55DB-CB7032AF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91670"/>
                <a:ext cx="8458200" cy="1608774"/>
              </a:xfrm>
              <a:prstGeom prst="rect">
                <a:avLst/>
              </a:prstGeom>
              <a:blipFill>
                <a:blip r:embed="rId4"/>
                <a:stretch>
                  <a:fillRect l="-1081" t="-2652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535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 flipH="1">
            <a:off x="457100" y="4270675"/>
            <a:ext cx="30747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9.2076 ± 1.65 x 9.2999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lphaLcParenBoth"/>
            </a:pPr>
            <a:r>
              <a:rPr lang="en" sz="1800" i="1">
                <a:solidFill>
                  <a:srgbClr val="FF9900"/>
                </a:solidFill>
              </a:rPr>
              <a:t>0.9014 ± 2.06 x 0.0963</a:t>
            </a:r>
            <a:endParaRPr sz="1800" i="1" dirty="0"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0.9014 ± 1.96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9.2076 ± 1.96 x 0.0963</a:t>
            </a:r>
            <a:endParaRPr sz="1800" dirty="0"/>
          </a:p>
        </p:txBody>
      </p:sp>
      <p:sp>
        <p:nvSpPr>
          <p:cNvPr id="251" name="Google Shape;251;p4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Confidence interval for the slope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252" name="Google Shape;252;p43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</a:rPr>
              <a:t>Remember that a confidence interval is calculated as </a:t>
            </a:r>
            <a:r>
              <a:rPr lang="en" sz="1800" i="1">
                <a:solidFill>
                  <a:schemeClr val="accent1"/>
                </a:solidFill>
              </a:rPr>
              <a:t>point estimate ± ME</a:t>
            </a:r>
            <a:r>
              <a:rPr lang="en" sz="1800">
                <a:solidFill>
                  <a:schemeClr val="accent1"/>
                </a:solidFill>
              </a:rPr>
              <a:t> and the degrees of freedom associated with the slope in a simple linear regression is </a:t>
            </a:r>
            <a:r>
              <a:rPr lang="en" sz="1800" i="1">
                <a:solidFill>
                  <a:schemeClr val="accent1"/>
                </a:solidFill>
              </a:rPr>
              <a:t>n</a:t>
            </a:r>
            <a:r>
              <a:rPr lang="en" sz="1800">
                <a:solidFill>
                  <a:schemeClr val="accent1"/>
                </a:solidFill>
              </a:rPr>
              <a:t> - 2. Which of the below is the correct 95% confidence interval for the slope parameter? Note that the model is based on observations from 27 twins.</a:t>
            </a:r>
            <a:endParaRPr sz="1800" dirty="0">
              <a:solidFill>
                <a:schemeClr val="accent1"/>
              </a:solidFill>
            </a:endParaRPr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099" y="3024824"/>
            <a:ext cx="5637800" cy="9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 flipH="1">
            <a:off x="4061150" y="4056950"/>
            <a:ext cx="3676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n = 27	df = 27 - 2 = 25</a:t>
            </a:r>
            <a:endParaRPr sz="1800" i="1" dirty="0">
              <a:solidFill>
                <a:srgbClr val="FF9900"/>
              </a:solidFill>
            </a:endParaRPr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 flipH="1">
            <a:off x="4052050" y="4432775"/>
            <a:ext cx="36768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95%: t</a:t>
            </a:r>
            <a:r>
              <a:rPr lang="en" sz="1800" i="1" baseline="-25000">
                <a:solidFill>
                  <a:srgbClr val="FF9900"/>
                </a:solidFill>
              </a:rPr>
              <a:t>25</a:t>
            </a:r>
            <a:r>
              <a:rPr lang="en" sz="1800" i="1">
                <a:solidFill>
                  <a:srgbClr val="FF9900"/>
                </a:solidFill>
              </a:rPr>
              <a:t>* = 2.06</a:t>
            </a:r>
            <a:endParaRPr sz="1800" i="1" dirty="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0.9014 ± 2.06 x 0.0963</a:t>
            </a:r>
            <a:endParaRPr sz="1800" i="1" dirty="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body" idx="1"/>
          </p:nvPr>
        </p:nvSpPr>
        <p:spPr>
          <a:xfrm flipH="1">
            <a:off x="457100" y="4270675"/>
            <a:ext cx="30747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9.2076 ± 1.65 x 9.2999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lphaLcParenBoth"/>
            </a:pPr>
            <a:r>
              <a:rPr lang="en" sz="1800" i="1">
                <a:solidFill>
                  <a:srgbClr val="FF9900"/>
                </a:solidFill>
              </a:rPr>
              <a:t>0.9014 ± 2.06 x 0.0963</a:t>
            </a:r>
            <a:endParaRPr sz="1800" i="1" dirty="0"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0.9014 ± 1.96 x 0.0963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9.2076 ± 1.96 x 0.0963</a:t>
            </a:r>
            <a:endParaRPr sz="1800" dirty="0"/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Confidence interval for the slope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1"/>
                </a:solidFill>
              </a:rPr>
              <a:t>Remember that a confidence interval is calculated as </a:t>
            </a:r>
            <a:r>
              <a:rPr lang="en" sz="1800" i="1">
                <a:solidFill>
                  <a:schemeClr val="accent1"/>
                </a:solidFill>
              </a:rPr>
              <a:t>point estimate ± ME</a:t>
            </a:r>
            <a:r>
              <a:rPr lang="en" sz="1800">
                <a:solidFill>
                  <a:schemeClr val="accent1"/>
                </a:solidFill>
              </a:rPr>
              <a:t> and the degrees of freedom associated with the slope in a simple linear regression is </a:t>
            </a:r>
            <a:r>
              <a:rPr lang="en" sz="1800" i="1">
                <a:solidFill>
                  <a:schemeClr val="accent1"/>
                </a:solidFill>
              </a:rPr>
              <a:t>n</a:t>
            </a:r>
            <a:r>
              <a:rPr lang="en" sz="1800">
                <a:solidFill>
                  <a:schemeClr val="accent1"/>
                </a:solidFill>
              </a:rPr>
              <a:t> - 2. Which of the below is the correct 95% confidence interval for the slope parameter? Note that the model is based on observations from 27 twins.</a:t>
            </a:r>
            <a:endParaRPr sz="1800" dirty="0">
              <a:solidFill>
                <a:schemeClr val="accent1"/>
              </a:solidFill>
            </a:endParaRPr>
          </a:p>
        </p:txBody>
      </p:sp>
      <p:pic>
        <p:nvPicPr>
          <p:cNvPr id="263" name="Google Shape;2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099" y="3024824"/>
            <a:ext cx="5637800" cy="9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 flipH="1">
            <a:off x="4061150" y="4056950"/>
            <a:ext cx="3676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n = 27	df = 27 - 2 = 25</a:t>
            </a:r>
            <a:endParaRPr sz="1800" i="1" dirty="0">
              <a:solidFill>
                <a:srgbClr val="FF9900"/>
              </a:solidFill>
            </a:endParaRPr>
          </a:p>
        </p:txBody>
      </p:sp>
      <p:sp>
        <p:nvSpPr>
          <p:cNvPr id="265" name="Google Shape;265;p44"/>
          <p:cNvSpPr txBox="1">
            <a:spLocks noGrp="1"/>
          </p:cNvSpPr>
          <p:nvPr>
            <p:ph type="body" idx="1"/>
          </p:nvPr>
        </p:nvSpPr>
        <p:spPr>
          <a:xfrm flipH="1">
            <a:off x="4052050" y="4432775"/>
            <a:ext cx="36768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95%: t</a:t>
            </a:r>
            <a:r>
              <a:rPr lang="en" sz="1800" i="1" baseline="-25000">
                <a:solidFill>
                  <a:srgbClr val="FF9900"/>
                </a:solidFill>
              </a:rPr>
              <a:t>25</a:t>
            </a:r>
            <a:r>
              <a:rPr lang="en" sz="1800" i="1">
                <a:solidFill>
                  <a:srgbClr val="FF9900"/>
                </a:solidFill>
              </a:rPr>
              <a:t>* = 2.06</a:t>
            </a:r>
            <a:endParaRPr sz="1800" i="1" dirty="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0.9014 ± 2.06 x 0.0963</a:t>
            </a:r>
            <a:endParaRPr sz="1800" i="1" dirty="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i="1">
                <a:solidFill>
                  <a:srgbClr val="FF9900"/>
                </a:solidFill>
              </a:rPr>
              <a:t>(0.7, 1.1)</a:t>
            </a:r>
            <a:endParaRPr sz="1800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Inference for the slope for a single-predictor linear regression model:</a:t>
            </a:r>
            <a:endParaRPr sz="1900" dirty="0"/>
          </a:p>
        </p:txBody>
      </p:sp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body" idx="1"/>
          </p:nvPr>
        </p:nvSpPr>
        <p:spPr>
          <a:xfrm flipH="1">
            <a:off x="457075" y="180227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Hypothesis test:</a:t>
            </a:r>
            <a:endParaRPr sz="1900" dirty="0"/>
          </a:p>
        </p:txBody>
      </p: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Inference for the slope for a single-predictor linear regression model:</a:t>
            </a:r>
            <a:endParaRPr sz="1900" dirty="0"/>
          </a:p>
        </p:txBody>
      </p:sp>
      <p:sp>
        <p:nvSpPr>
          <p:cNvPr id="278" name="Google Shape;278;p4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279" name="Google Shape;2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50" y="2269313"/>
            <a:ext cx="40386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>
            <a:spLocks noGrp="1"/>
          </p:cNvSpPr>
          <p:nvPr>
            <p:ph type="body" idx="1"/>
          </p:nvPr>
        </p:nvSpPr>
        <p:spPr>
          <a:xfrm flipH="1">
            <a:off x="457075" y="30963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Confidence interval:</a:t>
            </a:r>
            <a:endParaRPr sz="1900" dirty="0"/>
          </a:p>
        </p:txBody>
      </p:sp>
      <p:sp>
        <p:nvSpPr>
          <p:cNvPr id="285" name="Google Shape;285;p47"/>
          <p:cNvSpPr txBox="1">
            <a:spLocks noGrp="1"/>
          </p:cNvSpPr>
          <p:nvPr>
            <p:ph type="body" idx="1"/>
          </p:nvPr>
        </p:nvSpPr>
        <p:spPr>
          <a:xfrm flipH="1">
            <a:off x="457075" y="180227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Hypothesis test:</a:t>
            </a:r>
            <a:endParaRPr sz="1900" dirty="0"/>
          </a:p>
        </p:txBody>
      </p:sp>
      <p:sp>
        <p:nvSpPr>
          <p:cNvPr id="286" name="Google Shape;286;p47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Inference for the slope for a single-predictor linear regression model:</a:t>
            </a:r>
            <a:endParaRPr sz="1900" dirty="0"/>
          </a:p>
        </p:txBody>
      </p:sp>
      <p:sp>
        <p:nvSpPr>
          <p:cNvPr id="287" name="Google Shape;287;p4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  <p:pic>
        <p:nvPicPr>
          <p:cNvPr id="288" name="Google Shape;2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50" y="2269313"/>
            <a:ext cx="4038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950" y="3526950"/>
            <a:ext cx="1828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>
            <a:spLocks noGrp="1"/>
          </p:cNvSpPr>
          <p:nvPr>
            <p:ph type="body" idx="1"/>
          </p:nvPr>
        </p:nvSpPr>
        <p:spPr>
          <a:xfrm flipH="1">
            <a:off x="457075" y="30963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Confidence interval:</a:t>
            </a:r>
            <a:endParaRPr sz="1900" dirty="0"/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 flipH="1">
            <a:off x="457075" y="180227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Hypothesis test:</a:t>
            </a:r>
            <a:endParaRPr sz="1900" dirty="0"/>
          </a:p>
        </p:txBody>
      </p:sp>
      <p:sp>
        <p:nvSpPr>
          <p:cNvPr id="296" name="Google Shape;296;p48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Inference for the slope for a single-predictor linear regression model:</a:t>
            </a:r>
            <a:endParaRPr sz="1900" dirty="0"/>
          </a:p>
        </p:txBody>
      </p:sp>
      <p:sp>
        <p:nvSpPr>
          <p:cNvPr id="297" name="Google Shape;297;p4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298" name="Google Shape;298;p48"/>
          <p:cNvSpPr txBox="1">
            <a:spLocks noGrp="1"/>
          </p:cNvSpPr>
          <p:nvPr>
            <p:ph type="body" idx="1"/>
          </p:nvPr>
        </p:nvSpPr>
        <p:spPr>
          <a:xfrm flipH="1">
            <a:off x="457075" y="40638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The null value is often 0 since we are usually checking for </a:t>
            </a:r>
            <a:r>
              <a:rPr lang="en" sz="1900" i="1" dirty="0">
                <a:solidFill>
                  <a:schemeClr val="accent1"/>
                </a:solidFill>
              </a:rPr>
              <a:t>any</a:t>
            </a:r>
            <a:r>
              <a:rPr lang="en" sz="1900" dirty="0"/>
              <a:t> relationship between the explanatory and the response variable.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</p:txBody>
      </p:sp>
      <p:pic>
        <p:nvPicPr>
          <p:cNvPr id="299" name="Google Shape;2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50" y="2269313"/>
            <a:ext cx="4038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950" y="3526950"/>
            <a:ext cx="1828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body" idx="1"/>
          </p:nvPr>
        </p:nvSpPr>
        <p:spPr>
          <a:xfrm flipH="1">
            <a:off x="457075" y="30963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Confidence interval:</a:t>
            </a:r>
            <a:endParaRPr sz="1900" dirty="0"/>
          </a:p>
        </p:txBody>
      </p:sp>
      <p:sp>
        <p:nvSpPr>
          <p:cNvPr id="306" name="Google Shape;306;p49"/>
          <p:cNvSpPr txBox="1">
            <a:spLocks noGrp="1"/>
          </p:cNvSpPr>
          <p:nvPr>
            <p:ph type="body" idx="1"/>
          </p:nvPr>
        </p:nvSpPr>
        <p:spPr>
          <a:xfrm flipH="1">
            <a:off x="457075" y="180227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Hypothesis test:</a:t>
            </a:r>
            <a:endParaRPr sz="1900" dirty="0"/>
          </a:p>
        </p:txBody>
      </p:sp>
      <p:sp>
        <p:nvSpPr>
          <p:cNvPr id="307" name="Google Shape;307;p49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Inference for the slope for a single-predictor linear regression model:</a:t>
            </a:r>
            <a:endParaRPr sz="1900" dirty="0"/>
          </a:p>
        </p:txBody>
      </p:sp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 flipH="1">
            <a:off x="457075" y="40638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The null value is often 0 since we are usually checking for </a:t>
            </a:r>
            <a:r>
              <a:rPr lang="en" sz="1900" i="1" dirty="0">
                <a:solidFill>
                  <a:schemeClr val="accent1"/>
                </a:solidFill>
              </a:rPr>
              <a:t>any</a:t>
            </a:r>
            <a:r>
              <a:rPr lang="en" sz="1900" dirty="0"/>
              <a:t> relationship between the explanatory and the response variable.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The regression output gives </a:t>
            </a:r>
            <a:r>
              <a:rPr lang="en" sz="1900" i="1" dirty="0"/>
              <a:t>b</a:t>
            </a:r>
            <a:r>
              <a:rPr lang="en" sz="1900" i="1" baseline="-25000" dirty="0"/>
              <a:t>1</a:t>
            </a:r>
            <a:r>
              <a:rPr lang="en" sz="1900" dirty="0"/>
              <a:t>, </a:t>
            </a:r>
            <a:r>
              <a:rPr lang="en" sz="1900" i="1" dirty="0"/>
              <a:t>SE</a:t>
            </a:r>
            <a:r>
              <a:rPr lang="en" sz="1900" i="1" baseline="-25000" dirty="0"/>
              <a:t>b1</a:t>
            </a:r>
            <a:r>
              <a:rPr lang="en" sz="1900" dirty="0"/>
              <a:t>, and </a:t>
            </a:r>
            <a:r>
              <a:rPr lang="en" sz="1900" i="1" dirty="0">
                <a:solidFill>
                  <a:schemeClr val="accent1"/>
                </a:solidFill>
              </a:rPr>
              <a:t>two-tailed</a:t>
            </a:r>
            <a:r>
              <a:rPr lang="en" sz="1900" dirty="0"/>
              <a:t> p-value for the t-test for the slope where the null value is 0.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50" y="2269313"/>
            <a:ext cx="4038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950" y="3526950"/>
            <a:ext cx="1828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body" idx="1"/>
          </p:nvPr>
        </p:nvSpPr>
        <p:spPr>
          <a:xfrm flipH="1">
            <a:off x="457075" y="30963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Confidence interval:</a:t>
            </a:r>
            <a:endParaRPr sz="1900" dirty="0"/>
          </a:p>
        </p:txBody>
      </p:sp>
      <p:sp>
        <p:nvSpPr>
          <p:cNvPr id="317" name="Google Shape;317;p50"/>
          <p:cNvSpPr txBox="1">
            <a:spLocks noGrp="1"/>
          </p:cNvSpPr>
          <p:nvPr>
            <p:ph type="body" idx="1"/>
          </p:nvPr>
        </p:nvSpPr>
        <p:spPr>
          <a:xfrm flipH="1">
            <a:off x="457075" y="180227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Hypothesis test:</a:t>
            </a:r>
            <a:endParaRPr sz="1900" dirty="0"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 flipH="1">
            <a:off x="457075" y="1153375"/>
            <a:ext cx="78222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Inference for the slope for a single-predictor linear regression model:</a:t>
            </a:r>
            <a:endParaRPr sz="1900" dirty="0"/>
          </a:p>
        </p:txBody>
      </p:sp>
      <p:sp>
        <p:nvSpPr>
          <p:cNvPr id="319" name="Google Shape;319;p5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1"/>
          </p:nvPr>
        </p:nvSpPr>
        <p:spPr>
          <a:xfrm flipH="1">
            <a:off x="457075" y="4063825"/>
            <a:ext cx="78222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The null value is often 0 since we are usually checking for </a:t>
            </a:r>
            <a:r>
              <a:rPr lang="en" sz="1900" i="1" dirty="0">
                <a:solidFill>
                  <a:schemeClr val="accent1"/>
                </a:solidFill>
              </a:rPr>
              <a:t>any</a:t>
            </a:r>
            <a:r>
              <a:rPr lang="en" sz="1900" dirty="0"/>
              <a:t> relationship between the explanatory and the response variable.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The regression output gives </a:t>
            </a:r>
            <a:r>
              <a:rPr lang="en" sz="1900" i="1" dirty="0"/>
              <a:t>b</a:t>
            </a:r>
            <a:r>
              <a:rPr lang="en" sz="1900" i="1" baseline="-25000" dirty="0"/>
              <a:t>1</a:t>
            </a:r>
            <a:r>
              <a:rPr lang="en" sz="1900" dirty="0"/>
              <a:t>, </a:t>
            </a:r>
            <a:r>
              <a:rPr lang="en" sz="1900" i="1" dirty="0"/>
              <a:t>SE</a:t>
            </a:r>
            <a:r>
              <a:rPr lang="en" sz="1900" i="1" baseline="-25000" dirty="0"/>
              <a:t>b1</a:t>
            </a:r>
            <a:r>
              <a:rPr lang="en" sz="1900" dirty="0"/>
              <a:t>, and </a:t>
            </a:r>
            <a:r>
              <a:rPr lang="en" sz="1900" i="1" dirty="0">
                <a:solidFill>
                  <a:schemeClr val="accent1"/>
                </a:solidFill>
              </a:rPr>
              <a:t>two-tailed</a:t>
            </a:r>
            <a:r>
              <a:rPr lang="en" sz="1900" dirty="0"/>
              <a:t> p-value for the t-test for the slope where the null value is 0.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We rarely do inference on the intercept, so we'll be focusing on the estimates and inference for the slope.</a:t>
            </a: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/>
          </a:p>
        </p:txBody>
      </p:sp>
      <p:pic>
        <p:nvPicPr>
          <p:cNvPr id="321" name="Google Shape;3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50" y="2269313"/>
            <a:ext cx="40386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950" y="3526950"/>
            <a:ext cx="18288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2638D-93D0-7362-DE4B-A6DF24E5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2" t="26100" r="35385" b="20717"/>
          <a:stretch/>
        </p:blipFill>
        <p:spPr>
          <a:xfrm>
            <a:off x="0" y="246434"/>
            <a:ext cx="907661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Regression line</a:t>
            </a:r>
            <a:endParaRPr baseline="30000">
              <a:solidFill>
                <a:schemeClr val="accent1"/>
              </a:solidFill>
            </a:endParaRPr>
          </a:p>
        </p:txBody>
      </p:sp>
      <p:pic>
        <p:nvPicPr>
          <p:cNvPr id="306" name="Google Shape;3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1" y="1751419"/>
            <a:ext cx="4406794" cy="39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ctrTitle"/>
          </p:nvPr>
        </p:nvSpPr>
        <p:spPr>
          <a:xfrm>
            <a:off x="685800" y="2111126"/>
            <a:ext cx="7772400" cy="22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Coefficient of determination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4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>
            <a:spLocks noGrp="1"/>
          </p:cNvSpPr>
          <p:nvPr>
            <p:ph type="body" idx="1"/>
          </p:nvPr>
        </p:nvSpPr>
        <p:spPr>
          <a:xfrm flipH="1">
            <a:off x="1486018" y="1836581"/>
            <a:ext cx="6200775" cy="31034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indent="-276225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" sz="1650" dirty="0"/>
              <a:t>The strength of the fit of a linear model is most commonly evaluated using </a:t>
            </a:r>
            <a:r>
              <a:rPr lang="en" sz="1650" i="1" dirty="0">
                <a:solidFill>
                  <a:schemeClr val="accent1"/>
                </a:solidFill>
              </a:rPr>
              <a:t>R</a:t>
            </a:r>
            <a:r>
              <a:rPr lang="en" sz="1650" i="1" baseline="30000" dirty="0">
                <a:solidFill>
                  <a:schemeClr val="accent1"/>
                </a:solidFill>
              </a:rPr>
              <a:t>2</a:t>
            </a:r>
            <a:r>
              <a:rPr lang="en" sz="1650" dirty="0"/>
              <a:t>.</a:t>
            </a:r>
            <a:endParaRPr sz="1650" dirty="0"/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endParaRPr sz="1650" dirty="0"/>
          </a:p>
        </p:txBody>
      </p:sp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Google Shape;351;p61"/>
              <p:cNvSpPr txBox="1">
                <a:spLocks noGrp="1"/>
              </p:cNvSpPr>
              <p:nvPr>
                <p:ph type="body" idx="1"/>
              </p:nvPr>
            </p:nvSpPr>
            <p:spPr>
              <a:xfrm flipH="1">
                <a:off x="1486018" y="1836581"/>
                <a:ext cx="6200775" cy="3103425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/>
              <a:p>
                <a:pPr indent="-276225">
                  <a:lnSpc>
                    <a:spcPct val="115000"/>
                  </a:lnSpc>
                  <a:spcBef>
                    <a:spcPts val="0"/>
                  </a:spcBef>
                  <a:buSzPts val="2200"/>
                </a:pPr>
                <a:r>
                  <a:rPr lang="en-US" sz="1650" dirty="0"/>
                  <a:t>The strength of the fit of a linear model is most commonly evaluated using </a:t>
                </a:r>
                <a:r>
                  <a:rPr lang="en-US" sz="1650" i="1" dirty="0">
                    <a:solidFill>
                      <a:schemeClr val="accent1"/>
                    </a:solidFill>
                  </a:rPr>
                  <a:t>R</a:t>
                </a:r>
                <a:r>
                  <a:rPr lang="en-US" sz="1650" i="1" baseline="30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1650" dirty="0"/>
                  <a:t>.</a:t>
                </a:r>
                <a:br>
                  <a:rPr lang="en-US" sz="165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𝑅𝐸𝐺</m:t>
                          </m:r>
                        </m:sub>
                      </m:sSub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5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5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50" dirty="0"/>
              </a:p>
              <a:p>
                <a:pPr marL="0" indent="0">
                  <a:lnSpc>
                    <a:spcPct val="115000"/>
                  </a:lnSpc>
                  <a:spcBef>
                    <a:spcPts val="750"/>
                  </a:spcBef>
                  <a:spcAft>
                    <a:spcPts val="7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𝑇𝑂𝑇</m:t>
                          </m:r>
                        </m:sub>
                      </m:sSub>
                      <m:r>
                        <a:rPr lang="en-US" sz="16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5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650" b="1" dirty="0"/>
              </a:p>
              <a:p>
                <a:pPr marL="0" indent="0">
                  <a:lnSpc>
                    <a:spcPct val="115000"/>
                  </a:lnSpc>
                  <a:spcBef>
                    <a:spcPts val="750"/>
                  </a:spcBef>
                  <a:spcAft>
                    <a:spcPts val="7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50" i="1">
                          <a:latin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US" sz="16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𝑅𝐸𝐺</m:t>
                              </m:r>
                            </m:sub>
                          </m:sSub>
                        </m:num>
                        <m:den>
                          <m:r>
                            <a:rPr lang="en-US" sz="1650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1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50" i="1">
                                  <a:latin typeface="Cambria Math" panose="02040503050406030204" pitchFamily="18" charset="0"/>
                                </a:rPr>
                                <m:t>𝑇𝑂𝑇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50" b="1" dirty="0"/>
              </a:p>
              <a:p>
                <a:pPr marL="0" indent="0">
                  <a:lnSpc>
                    <a:spcPct val="115000"/>
                  </a:lnSpc>
                  <a:spcBef>
                    <a:spcPts val="750"/>
                  </a:spcBef>
                  <a:spcAft>
                    <a:spcPts val="750"/>
                  </a:spcAft>
                  <a:buNone/>
                </a:pPr>
                <a:endParaRPr lang="en-US" sz="1650" dirty="0"/>
              </a:p>
            </p:txBody>
          </p:sp>
        </mc:Choice>
        <mc:Fallback xmlns="">
          <p:sp>
            <p:nvSpPr>
              <p:cNvPr id="351" name="Google Shape;351;p6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1486018" y="1836581"/>
                <a:ext cx="6200775" cy="3103425"/>
              </a:xfrm>
              <a:prstGeom prst="rect">
                <a:avLst/>
              </a:prstGeom>
              <a:blipFill>
                <a:blip r:embed="rId3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1485900" y="857241"/>
            <a:ext cx="6172200" cy="857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>
                <a:solidFill>
                  <a:schemeClr val="accent1"/>
                </a:solidFill>
              </a:rPr>
              <a:t>R</a:t>
            </a:r>
            <a:r>
              <a:rPr lang="en" baseline="30000">
                <a:solidFill>
                  <a:schemeClr val="accent1"/>
                </a:solidFill>
              </a:rPr>
              <a:t>2</a:t>
            </a:r>
            <a:endParaRPr baseline="30000" dirty="0">
              <a:solidFill>
                <a:schemeClr val="accent1"/>
              </a:solidFill>
            </a:endParaRPr>
          </a:p>
        </p:txBody>
      </p:sp>
      <p:sp>
        <p:nvSpPr>
          <p:cNvPr id="2" name="AutoShape 2" descr="{\displaystyle SS_{\text{res}}=\sum _{i}(y_{i}-f_{i})^{2}=\sum _{i}e_{i}^{2}\,}">
            <a:extLst>
              <a:ext uri="{FF2B5EF4-FFF2-40B4-BE49-F238E27FC236}">
                <a16:creationId xmlns:a16="http://schemas.microsoft.com/office/drawing/2014/main" id="{3A144C76-87AD-7755-B44B-D29D823E8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727621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3040</Words>
  <Application>Microsoft Office PowerPoint</Application>
  <PresentationFormat>On-screen Show (4:3)</PresentationFormat>
  <Paragraphs>307</Paragraphs>
  <Slides>58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Cambria Math</vt:lpstr>
      <vt:lpstr>Courier New</vt:lpstr>
      <vt:lpstr>Custom</vt:lpstr>
      <vt:lpstr>Linear Regression </vt:lpstr>
      <vt:lpstr>Poverty vs. HS graduate rate</vt:lpstr>
      <vt:lpstr>Linear regression model</vt:lpstr>
      <vt:lpstr>Linear regression model</vt:lpstr>
      <vt:lpstr>Least squares estimates for β_0, β_1</vt:lpstr>
      <vt:lpstr>Regression line</vt:lpstr>
      <vt:lpstr>Coefficient of determination</vt:lpstr>
      <vt:lpstr>R2</vt:lpstr>
      <vt:lpstr>R2</vt:lpstr>
      <vt:lpstr>R2</vt:lpstr>
      <vt:lpstr>R2</vt:lpstr>
      <vt:lpstr>R2</vt:lpstr>
      <vt:lpstr>R2</vt:lpstr>
      <vt:lpstr>Interpretation of R2</vt:lpstr>
      <vt:lpstr>Interpretation of R2</vt:lpstr>
      <vt:lpstr>Distribution of Estimators</vt:lpstr>
      <vt:lpstr>Linear regression model assumptions</vt:lpstr>
      <vt:lpstr>Least squares estimates for β_0, β_1</vt:lpstr>
      <vt:lpstr>MLE estimate for σ^2</vt:lpstr>
      <vt:lpstr>Bias?</vt:lpstr>
      <vt:lpstr>Bias?</vt:lpstr>
      <vt:lpstr>Distribution of the least squares estimators.</vt:lpstr>
      <vt:lpstr>Inference for Linear Regression </vt:lpstr>
      <vt:lpstr>Nature or nurture?</vt:lpstr>
      <vt:lpstr>Nature or nurture?</vt:lpstr>
      <vt:lpstr>Practice</vt:lpstr>
      <vt:lpstr>Practice</vt:lpstr>
      <vt:lpstr>Testing</vt:lpstr>
      <vt:lpstr>Testing for the slope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Testing for the slope (cont.)</vt:lpstr>
      <vt:lpstr>Percent college graduate vs. percent Hispanic in LA</vt:lpstr>
      <vt:lpstr>% college educated vs. % Hispanic in LA, another look</vt:lpstr>
      <vt:lpstr>% college educated vs. % Hispanic in LA - linear model</vt:lpstr>
      <vt:lpstr>% college educated vs. % Hispanic in LA - linear model</vt:lpstr>
      <vt:lpstr>% college educated vs. % Hispanic in LA - linear model</vt:lpstr>
      <vt:lpstr>% college educated vs. % Hispanic in LA - linear model</vt:lpstr>
      <vt:lpstr>% college educated vs. % Hispanic in LA - linear model</vt:lpstr>
      <vt:lpstr>Confidence interval for the slope</vt:lpstr>
      <vt:lpstr>Confidence interval for the slope</vt:lpstr>
      <vt:lpstr>Confidence interval for the slope</vt:lpstr>
      <vt:lpstr>Confidence interval for the slope</vt:lpstr>
      <vt:lpstr>Recap</vt:lpstr>
      <vt:lpstr>Recap</vt:lpstr>
      <vt:lpstr>Recap</vt:lpstr>
      <vt:lpstr>Recap</vt:lpstr>
      <vt:lpstr>Recap</vt:lpstr>
      <vt:lpstr>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 Recap</dc:title>
  <dc:creator>Sofia Triantafillou</dc:creator>
  <cp:lastModifiedBy>Sofia Triantafillou</cp:lastModifiedBy>
  <cp:revision>5</cp:revision>
  <dcterms:modified xsi:type="dcterms:W3CDTF">2022-05-12T12:06:08Z</dcterms:modified>
</cp:coreProperties>
</file>