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60"/>
  </p:notesMasterIdLst>
  <p:handoutMasterIdLst>
    <p:handoutMasterId r:id="rId61"/>
  </p:handoutMasterIdLst>
  <p:sldIdLst>
    <p:sldId id="368" r:id="rId2"/>
    <p:sldId id="346" r:id="rId3"/>
    <p:sldId id="372" r:id="rId4"/>
    <p:sldId id="381" r:id="rId5"/>
    <p:sldId id="378" r:id="rId6"/>
    <p:sldId id="314" r:id="rId7"/>
    <p:sldId id="369" r:id="rId8"/>
    <p:sldId id="321" r:id="rId9"/>
    <p:sldId id="359" r:id="rId10"/>
    <p:sldId id="322" r:id="rId11"/>
    <p:sldId id="323" r:id="rId12"/>
    <p:sldId id="324" r:id="rId13"/>
    <p:sldId id="325" r:id="rId14"/>
    <p:sldId id="326" r:id="rId15"/>
    <p:sldId id="382" r:id="rId16"/>
    <p:sldId id="384" r:id="rId17"/>
    <p:sldId id="373" r:id="rId18"/>
    <p:sldId id="374" r:id="rId19"/>
    <p:sldId id="375" r:id="rId20"/>
    <p:sldId id="379" r:id="rId21"/>
    <p:sldId id="380" r:id="rId22"/>
    <p:sldId id="376" r:id="rId23"/>
    <p:sldId id="257" r:id="rId24"/>
    <p:sldId id="258" r:id="rId25"/>
    <p:sldId id="259" r:id="rId26"/>
    <p:sldId id="385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  <p:sldId id="279" r:id="rId47"/>
    <p:sldId id="280" r:id="rId48"/>
    <p:sldId id="281" r:id="rId49"/>
    <p:sldId id="386" r:id="rId50"/>
    <p:sldId id="284" r:id="rId51"/>
    <p:sldId id="285" r:id="rId52"/>
    <p:sldId id="286" r:id="rId53"/>
    <p:sldId id="287" r:id="rId54"/>
    <p:sldId id="288" r:id="rId55"/>
    <p:sldId id="289" r:id="rId56"/>
    <p:sldId id="290" r:id="rId57"/>
    <p:sldId id="291" r:id="rId58"/>
    <p:sldId id="387" r:id="rId5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47" d="100"/>
          <a:sy n="147" d="100"/>
        </p:scale>
        <p:origin x="210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1" d="100"/>
          <a:sy n="81" d="100"/>
        </p:scale>
        <p:origin x="58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ABCAAD-AAD4-2644-5A11-92F301E14A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DD7AFC-5055-BD34-CD90-BF60E9E5AE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56C4C-3A38-47EA-891B-6F55BBAA8ADD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32981A-343C-1B76-12EA-CC323B8013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EAFE3B-0683-9959-A6C6-7C5238AE44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0F88F-FB84-4716-8B4E-6A9D7E821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23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753" y="685800"/>
            <a:ext cx="3429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b066a1b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29b066a1b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01692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b5d4ca2fd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1b5d4ca2fd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6826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304decb5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304decb5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12531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304decb5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304decb5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34626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b066a1b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29b066a1b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8919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7302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b066a1b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29b066a1b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59756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3054cee1_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3054cee1_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305f018d_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305f018d_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305f018d_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305f018d_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85845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305f018d_0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305f018d_0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b5d909973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b5d909973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305f018d_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305f018d_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a6365d788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a6365d788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305f018d_0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305f018d_0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a6365d788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a6365d788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a6365d788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a6365d788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a6365d788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a6365d788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a6365d788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a6365d788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a6365d788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a6365d788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a6365d788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a6365d788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305f018d_0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305f018d_0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304decb5_0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304decb5_0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a6365d788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a6365d788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a6365d788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a6365d788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a6365d788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a6365d788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305f018d_0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305f018d_0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305f018d_0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305f018d_0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305f018d_0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305f018d_0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a6365d788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a6365d788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305f018d_0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305f018d_0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a6365d788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a6365d788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a6365d788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a6365d788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b066a1b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29b066a1b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02827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305f018d_0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305f018d_0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305f018d_0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305f018d_0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28949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a6365d788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a6365d788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a6365d788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a6365d788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305f018d_0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305f018d_0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a6365d788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a6365d788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a6365d788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a6365d788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a6365d788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a6365d788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a6365d788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1a6365d788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1a6365d788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1a6365d788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304decb5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304decb5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6937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304decb5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304decb5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39362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b5d4ca2fd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b5d4ca2fd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9820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b5d4ca2fd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1b5d4ca2fd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3858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1b5d4ca2fd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1b5d4ca2fd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2694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SzPts val="3000"/>
              <a:buNone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8" name="Google Shape;28;p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3736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baseline="0">
          <a:solidFill>
            <a:schemeClr val="accent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8100" marR="0" lvl="0" indent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/>
          <p:cNvSpPr txBox="1">
            <a:spLocks noGrp="1"/>
          </p:cNvSpPr>
          <p:nvPr>
            <p:ph type="ctrTitle"/>
          </p:nvPr>
        </p:nvSpPr>
        <p:spPr>
          <a:xfrm>
            <a:off x="685800" y="2111126"/>
            <a:ext cx="7772400" cy="22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Linear Regression</a:t>
            </a:r>
            <a:endParaRPr dirty="0"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990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62"/>
          <p:cNvSpPr txBox="1">
            <a:spLocks noGrp="1"/>
          </p:cNvSpPr>
          <p:nvPr>
            <p:ph type="body" idx="1"/>
          </p:nvPr>
        </p:nvSpPr>
        <p:spPr>
          <a:xfrm flipH="1">
            <a:off x="1486018" y="1836581"/>
            <a:ext cx="6200775" cy="3103425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dirty="0"/>
              <a:t>The strength of the fit of a linear model is most commonly evaluated using </a:t>
            </a:r>
            <a:r>
              <a:rPr lang="en" sz="1650" i="1" dirty="0">
                <a:solidFill>
                  <a:schemeClr val="accent1"/>
                </a:solidFill>
              </a:rPr>
              <a:t>R</a:t>
            </a:r>
            <a:r>
              <a:rPr lang="en" sz="1650" i="1" baseline="30000" dirty="0">
                <a:solidFill>
                  <a:schemeClr val="accent1"/>
                </a:solidFill>
              </a:rPr>
              <a:t>2</a:t>
            </a:r>
            <a:r>
              <a:rPr lang="en" sz="1650" dirty="0"/>
              <a:t>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i="1" dirty="0"/>
              <a:t>R</a:t>
            </a:r>
            <a:r>
              <a:rPr lang="en" sz="1650" i="1" baseline="30000" dirty="0"/>
              <a:t>2</a:t>
            </a:r>
            <a:r>
              <a:rPr lang="en" sz="1650" dirty="0"/>
              <a:t> is calculated as the square of the correlation coefficient.</a:t>
            </a:r>
            <a:endParaRPr sz="1650" dirty="0"/>
          </a:p>
          <a:p>
            <a:pPr marL="0" indent="0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  <a:buNone/>
            </a:pPr>
            <a:endParaRPr sz="1650" dirty="0"/>
          </a:p>
        </p:txBody>
      </p:sp>
      <p:sp>
        <p:nvSpPr>
          <p:cNvPr id="358" name="Google Shape;358;p62"/>
          <p:cNvSpPr txBox="1">
            <a:spLocks noGrp="1"/>
          </p:cNvSpPr>
          <p:nvPr>
            <p:ph type="title"/>
          </p:nvPr>
        </p:nvSpPr>
        <p:spPr>
          <a:xfrm>
            <a:off x="1485900" y="857241"/>
            <a:ext cx="6172200" cy="85725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/>
          <a:p>
            <a:r>
              <a:rPr lang="en">
                <a:solidFill>
                  <a:schemeClr val="accent1"/>
                </a:solidFill>
              </a:rPr>
              <a:t>R</a:t>
            </a:r>
            <a:r>
              <a:rPr lang="en" baseline="30000">
                <a:solidFill>
                  <a:schemeClr val="accent1"/>
                </a:solidFill>
              </a:rPr>
              <a:t>2</a:t>
            </a:r>
            <a:endParaRPr baseline="30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003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63"/>
          <p:cNvSpPr txBox="1">
            <a:spLocks noGrp="1"/>
          </p:cNvSpPr>
          <p:nvPr>
            <p:ph type="body" idx="1"/>
          </p:nvPr>
        </p:nvSpPr>
        <p:spPr>
          <a:xfrm flipH="1">
            <a:off x="1486018" y="1836581"/>
            <a:ext cx="6200775" cy="3103425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dirty="0"/>
              <a:t>The strength of the fit of a linear model is most commonly evaluated using </a:t>
            </a:r>
            <a:r>
              <a:rPr lang="en" sz="1650" i="1" dirty="0">
                <a:solidFill>
                  <a:schemeClr val="accent1"/>
                </a:solidFill>
              </a:rPr>
              <a:t>R</a:t>
            </a:r>
            <a:r>
              <a:rPr lang="en" sz="1650" i="1" baseline="30000" dirty="0">
                <a:solidFill>
                  <a:schemeClr val="accent1"/>
                </a:solidFill>
              </a:rPr>
              <a:t>2</a:t>
            </a:r>
            <a:r>
              <a:rPr lang="en" sz="1650" dirty="0"/>
              <a:t>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i="1" dirty="0"/>
              <a:t>R</a:t>
            </a:r>
            <a:r>
              <a:rPr lang="en" sz="1650" i="1" baseline="30000" dirty="0"/>
              <a:t>2</a:t>
            </a:r>
            <a:r>
              <a:rPr lang="en" sz="1650" dirty="0"/>
              <a:t> is calculated as the square of the correlation coefficient.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dirty="0"/>
              <a:t>It tells us what percent of </a:t>
            </a:r>
            <a:r>
              <a:rPr lang="en-US" sz="1650" dirty="0"/>
              <a:t>variance</a:t>
            </a:r>
            <a:r>
              <a:rPr lang="en" sz="1650" dirty="0"/>
              <a:t> in the response variable is explained by the model.</a:t>
            </a:r>
            <a:endParaRPr sz="1650" dirty="0"/>
          </a:p>
          <a:p>
            <a:pPr marL="0" indent="0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  <a:buNone/>
            </a:pPr>
            <a:endParaRPr sz="1650" dirty="0"/>
          </a:p>
        </p:txBody>
      </p:sp>
      <p:sp>
        <p:nvSpPr>
          <p:cNvPr id="364" name="Google Shape;364;p63"/>
          <p:cNvSpPr txBox="1">
            <a:spLocks noGrp="1"/>
          </p:cNvSpPr>
          <p:nvPr>
            <p:ph type="title"/>
          </p:nvPr>
        </p:nvSpPr>
        <p:spPr>
          <a:xfrm>
            <a:off x="1485900" y="857241"/>
            <a:ext cx="6172200" cy="85725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/>
          <a:p>
            <a:r>
              <a:rPr lang="en">
                <a:solidFill>
                  <a:schemeClr val="accent1"/>
                </a:solidFill>
              </a:rPr>
              <a:t>R</a:t>
            </a:r>
            <a:r>
              <a:rPr lang="en" baseline="30000">
                <a:solidFill>
                  <a:schemeClr val="accent1"/>
                </a:solidFill>
              </a:rPr>
              <a:t>2</a:t>
            </a:r>
            <a:endParaRPr baseline="30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055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64"/>
          <p:cNvSpPr txBox="1">
            <a:spLocks noGrp="1"/>
          </p:cNvSpPr>
          <p:nvPr>
            <p:ph type="body" idx="1"/>
          </p:nvPr>
        </p:nvSpPr>
        <p:spPr>
          <a:xfrm flipH="1">
            <a:off x="1486018" y="1836581"/>
            <a:ext cx="6200775" cy="3103425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dirty="0"/>
              <a:t>The strength of the fit of a linear model is most commonly evaluated using </a:t>
            </a:r>
            <a:r>
              <a:rPr lang="en" sz="1650" i="1" dirty="0">
                <a:solidFill>
                  <a:schemeClr val="accent1"/>
                </a:solidFill>
              </a:rPr>
              <a:t>R</a:t>
            </a:r>
            <a:r>
              <a:rPr lang="en" sz="1650" i="1" baseline="30000" dirty="0">
                <a:solidFill>
                  <a:schemeClr val="accent1"/>
                </a:solidFill>
              </a:rPr>
              <a:t>2</a:t>
            </a:r>
            <a:r>
              <a:rPr lang="en" sz="1650" dirty="0"/>
              <a:t>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i="1" dirty="0"/>
              <a:t>R</a:t>
            </a:r>
            <a:r>
              <a:rPr lang="en" sz="1650" i="1" baseline="30000" dirty="0"/>
              <a:t>2 </a:t>
            </a:r>
            <a:r>
              <a:rPr lang="en" sz="1650" dirty="0"/>
              <a:t>is calculated as the square of the correlation coefficient.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dirty="0"/>
              <a:t>It tells us what percent of </a:t>
            </a:r>
            <a:r>
              <a:rPr lang="en-US" sz="1650" dirty="0"/>
              <a:t>variance</a:t>
            </a:r>
            <a:r>
              <a:rPr lang="en" sz="1650" dirty="0"/>
              <a:t> in the response variable is explained by the model.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dirty="0"/>
              <a:t>The remainder of the </a:t>
            </a:r>
            <a:r>
              <a:rPr lang="en-US" sz="1650" dirty="0"/>
              <a:t>variance</a:t>
            </a:r>
            <a:r>
              <a:rPr lang="en" sz="1650" dirty="0"/>
              <a:t> is explained by variables not included in the model or by inherent randomness in the data.</a:t>
            </a:r>
            <a:endParaRPr sz="1650" dirty="0"/>
          </a:p>
          <a:p>
            <a:pPr marL="0" indent="0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  <a:buNone/>
            </a:pPr>
            <a:endParaRPr sz="1650" dirty="0"/>
          </a:p>
        </p:txBody>
      </p:sp>
      <p:sp>
        <p:nvSpPr>
          <p:cNvPr id="370" name="Google Shape;370;p64"/>
          <p:cNvSpPr txBox="1">
            <a:spLocks noGrp="1"/>
          </p:cNvSpPr>
          <p:nvPr>
            <p:ph type="title"/>
          </p:nvPr>
        </p:nvSpPr>
        <p:spPr>
          <a:xfrm>
            <a:off x="1485900" y="857241"/>
            <a:ext cx="6172200" cy="85725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/>
          <a:p>
            <a:r>
              <a:rPr lang="en">
                <a:solidFill>
                  <a:schemeClr val="accent1"/>
                </a:solidFill>
              </a:rPr>
              <a:t>R</a:t>
            </a:r>
            <a:r>
              <a:rPr lang="en" baseline="30000">
                <a:solidFill>
                  <a:schemeClr val="accent1"/>
                </a:solidFill>
              </a:rPr>
              <a:t>2</a:t>
            </a:r>
            <a:endParaRPr baseline="30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854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65"/>
          <p:cNvSpPr txBox="1">
            <a:spLocks noGrp="1"/>
          </p:cNvSpPr>
          <p:nvPr>
            <p:ph type="body" idx="1"/>
          </p:nvPr>
        </p:nvSpPr>
        <p:spPr>
          <a:xfrm flipH="1">
            <a:off x="1486018" y="1836581"/>
            <a:ext cx="6200775" cy="3103425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dirty="0"/>
              <a:t>The strength of the fit of a linear model is most commonly evaluated using </a:t>
            </a:r>
            <a:r>
              <a:rPr lang="en" sz="1650" i="1" dirty="0">
                <a:solidFill>
                  <a:schemeClr val="accent1"/>
                </a:solidFill>
              </a:rPr>
              <a:t>R</a:t>
            </a:r>
            <a:r>
              <a:rPr lang="en" sz="1650" i="1" baseline="30000" dirty="0">
                <a:solidFill>
                  <a:schemeClr val="accent1"/>
                </a:solidFill>
              </a:rPr>
              <a:t>2</a:t>
            </a:r>
            <a:r>
              <a:rPr lang="en" sz="1650" dirty="0"/>
              <a:t>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i="1" dirty="0"/>
              <a:t>R</a:t>
            </a:r>
            <a:r>
              <a:rPr lang="en" sz="1650" i="1" baseline="30000" dirty="0"/>
              <a:t>2</a:t>
            </a:r>
            <a:r>
              <a:rPr lang="en" sz="1650" dirty="0"/>
              <a:t> is calculated as the square of the correlation coefficient.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dirty="0"/>
              <a:t>It tells us what percent of </a:t>
            </a:r>
            <a:r>
              <a:rPr lang="en-US" sz="1650" dirty="0"/>
              <a:t>variance</a:t>
            </a:r>
            <a:r>
              <a:rPr lang="en" sz="1650" dirty="0"/>
              <a:t> in the response variable is explained by the model.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dirty="0"/>
              <a:t>The remainder of the </a:t>
            </a:r>
            <a:r>
              <a:rPr lang="en-US" sz="1650" dirty="0"/>
              <a:t>variance</a:t>
            </a:r>
            <a:r>
              <a:rPr lang="en" sz="1650" dirty="0"/>
              <a:t> is explained by variables not included in the model or by inherent randomness in the data.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dirty="0"/>
              <a:t>For the model we've been working with, </a:t>
            </a:r>
            <a:r>
              <a:rPr lang="en" sz="1650" i="1" dirty="0"/>
              <a:t>R</a:t>
            </a:r>
            <a:r>
              <a:rPr lang="en" sz="1650" i="1" baseline="30000" dirty="0"/>
              <a:t>2</a:t>
            </a:r>
            <a:r>
              <a:rPr lang="en" sz="1650" dirty="0"/>
              <a:t> = -0.75</a:t>
            </a:r>
            <a:r>
              <a:rPr lang="en" sz="1650" baseline="30000" dirty="0"/>
              <a:t>2</a:t>
            </a:r>
            <a:r>
              <a:rPr lang="en" sz="1650" dirty="0"/>
              <a:t> = 0.56.</a:t>
            </a:r>
            <a:endParaRPr sz="1650" dirty="0"/>
          </a:p>
        </p:txBody>
      </p:sp>
      <p:sp>
        <p:nvSpPr>
          <p:cNvPr id="376" name="Google Shape;376;p65"/>
          <p:cNvSpPr txBox="1">
            <a:spLocks noGrp="1"/>
          </p:cNvSpPr>
          <p:nvPr>
            <p:ph type="title"/>
          </p:nvPr>
        </p:nvSpPr>
        <p:spPr>
          <a:xfrm>
            <a:off x="1485900" y="857241"/>
            <a:ext cx="6172200" cy="85725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/>
          <a:p>
            <a:r>
              <a:rPr lang="en">
                <a:solidFill>
                  <a:schemeClr val="accent1"/>
                </a:solidFill>
              </a:rPr>
              <a:t>R</a:t>
            </a:r>
            <a:r>
              <a:rPr lang="en" baseline="30000">
                <a:solidFill>
                  <a:schemeClr val="accent1"/>
                </a:solidFill>
              </a:rPr>
              <a:t>2</a:t>
            </a:r>
            <a:endParaRPr baseline="30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03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6"/>
          <p:cNvSpPr txBox="1">
            <a:spLocks noGrp="1"/>
          </p:cNvSpPr>
          <p:nvPr>
            <p:ph type="body" idx="1"/>
          </p:nvPr>
        </p:nvSpPr>
        <p:spPr>
          <a:xfrm flipH="1">
            <a:off x="1428750" y="2115160"/>
            <a:ext cx="4011525" cy="3037725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  <a:buAutoNum type="alphaLcParenBoth"/>
            </a:pPr>
            <a:r>
              <a:rPr lang="en" sz="1650" dirty="0"/>
              <a:t>56% of the </a:t>
            </a:r>
            <a:r>
              <a:rPr lang="en-US" sz="1650" dirty="0"/>
              <a:t>variance</a:t>
            </a:r>
            <a:r>
              <a:rPr lang="en" sz="1650" dirty="0"/>
              <a:t> in the % of HG graduates among the 51 states is explained by the model.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  <a:buAutoNum type="alphaLcParenBoth"/>
            </a:pPr>
            <a:r>
              <a:rPr lang="en" sz="1650" dirty="0"/>
              <a:t>56% of the </a:t>
            </a:r>
            <a:r>
              <a:rPr lang="en-US" sz="1650" dirty="0"/>
              <a:t>variance</a:t>
            </a:r>
            <a:r>
              <a:rPr lang="en" sz="1650" dirty="0"/>
              <a:t> in the % of residents living in poverty among the 51 states is explained by the model.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  <a:buAutoNum type="alphaLcParenBoth"/>
            </a:pPr>
            <a:r>
              <a:rPr lang="en" sz="1650" dirty="0"/>
              <a:t>56% of the time % HS graduates predict % living in poverty correctly.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  <a:buAutoNum type="alphaLcParenBoth"/>
            </a:pPr>
            <a:r>
              <a:rPr lang="en" sz="1650" dirty="0"/>
              <a:t>75% of the </a:t>
            </a:r>
            <a:r>
              <a:rPr lang="en-US" sz="1650" dirty="0"/>
              <a:t>variance</a:t>
            </a:r>
            <a:r>
              <a:rPr lang="en" sz="1650" dirty="0"/>
              <a:t> in the % of residents living in poverty among the 51 states is explained by the model.</a:t>
            </a:r>
            <a:endParaRPr sz="1650" dirty="0"/>
          </a:p>
        </p:txBody>
      </p:sp>
      <p:sp>
        <p:nvSpPr>
          <p:cNvPr id="382" name="Google Shape;382;p66"/>
          <p:cNvSpPr txBox="1">
            <a:spLocks noGrp="1"/>
          </p:cNvSpPr>
          <p:nvPr>
            <p:ph type="title"/>
          </p:nvPr>
        </p:nvSpPr>
        <p:spPr>
          <a:xfrm>
            <a:off x="1485900" y="857241"/>
            <a:ext cx="6172200" cy="85725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/>
          <a:p>
            <a:r>
              <a:rPr lang="en">
                <a:solidFill>
                  <a:schemeClr val="accent1"/>
                </a:solidFill>
              </a:rPr>
              <a:t>Interpretation of R</a:t>
            </a:r>
            <a:r>
              <a:rPr lang="en" baseline="30000">
                <a:solidFill>
                  <a:schemeClr val="accent1"/>
                </a:solidFill>
              </a:rPr>
              <a:t>2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383" name="Google Shape;383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0661" y="2901780"/>
            <a:ext cx="2307431" cy="1807369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66"/>
          <p:cNvSpPr txBox="1"/>
          <p:nvPr/>
        </p:nvSpPr>
        <p:spPr>
          <a:xfrm>
            <a:off x="1428750" y="954560"/>
            <a:ext cx="64413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US" sz="1500" dirty="0">
                <a:solidFill>
                  <a:schemeClr val="accent1"/>
                </a:solidFill>
              </a:rPr>
              <a:t>Which of the below is the correct interpretation of </a:t>
            </a:r>
            <a:r>
              <a:rPr lang="en-US" sz="1500" i="1" dirty="0">
                <a:solidFill>
                  <a:schemeClr val="accent1"/>
                </a:solidFill>
              </a:rPr>
              <a:t>R</a:t>
            </a:r>
            <a:r>
              <a:rPr lang="en-US" sz="1500" dirty="0">
                <a:solidFill>
                  <a:schemeClr val="accent1"/>
                </a:solidFill>
              </a:rPr>
              <a:t> = -0.75, </a:t>
            </a:r>
            <a:r>
              <a:rPr lang="en-US" sz="1500" i="1" dirty="0">
                <a:solidFill>
                  <a:schemeClr val="accent1"/>
                </a:solidFill>
              </a:rPr>
              <a:t>R</a:t>
            </a:r>
            <a:r>
              <a:rPr lang="en-US" sz="1500" i="1" baseline="30000" dirty="0">
                <a:solidFill>
                  <a:schemeClr val="accent1"/>
                </a:solidFill>
              </a:rPr>
              <a:t>2</a:t>
            </a:r>
            <a:r>
              <a:rPr lang="en-US" sz="1500" dirty="0">
                <a:solidFill>
                  <a:schemeClr val="accent1"/>
                </a:solidFill>
              </a:rPr>
              <a:t> = 0.56?</a:t>
            </a:r>
          </a:p>
        </p:txBody>
      </p:sp>
    </p:spTree>
    <p:extLst>
      <p:ext uri="{BB962C8B-B14F-4D97-AF65-F5344CB8AC3E}">
        <p14:creationId xmlns:p14="http://schemas.microsoft.com/office/powerpoint/2010/main" val="3557485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6"/>
          <p:cNvSpPr txBox="1">
            <a:spLocks noGrp="1"/>
          </p:cNvSpPr>
          <p:nvPr>
            <p:ph type="body" idx="1"/>
          </p:nvPr>
        </p:nvSpPr>
        <p:spPr>
          <a:xfrm flipH="1">
            <a:off x="1428750" y="2115160"/>
            <a:ext cx="4011525" cy="3037725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  <a:buAutoNum type="alphaLcParenBoth"/>
            </a:pPr>
            <a:r>
              <a:rPr lang="en" sz="1650" dirty="0"/>
              <a:t>56% of the </a:t>
            </a:r>
            <a:r>
              <a:rPr lang="en-US" sz="1650" dirty="0"/>
              <a:t>variance</a:t>
            </a:r>
            <a:r>
              <a:rPr lang="en" sz="1650" dirty="0"/>
              <a:t> in the % of HG graduates among the 51 states is explained by the model.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  <a:buAutoNum type="alphaLcParenBoth"/>
            </a:pPr>
            <a:r>
              <a:rPr lang="en" sz="1650" i="1" dirty="0">
                <a:solidFill>
                  <a:srgbClr val="FF9900"/>
                </a:solidFill>
              </a:rPr>
              <a:t>56% of the </a:t>
            </a:r>
            <a:r>
              <a:rPr lang="en-US" sz="1650" i="1" dirty="0">
                <a:solidFill>
                  <a:srgbClr val="FF9900"/>
                </a:solidFill>
              </a:rPr>
              <a:t>variance</a:t>
            </a:r>
            <a:r>
              <a:rPr lang="en" sz="1650" i="1" dirty="0">
                <a:solidFill>
                  <a:srgbClr val="FF9900"/>
                </a:solidFill>
              </a:rPr>
              <a:t> in the % of residents living in poverty among the 51 states is explained by the model.</a:t>
            </a:r>
            <a:endParaRPr sz="1650" i="1" dirty="0">
              <a:solidFill>
                <a:srgbClr val="FF9900"/>
              </a:solidFill>
            </a:endParaRPr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  <a:buAutoNum type="alphaLcParenBoth"/>
            </a:pPr>
            <a:r>
              <a:rPr lang="en" sz="1650" dirty="0"/>
              <a:t>56% of the time % HS graduates predict % living in poverty correctly.</a:t>
            </a:r>
            <a:endParaRPr sz="1650" dirty="0"/>
          </a:p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  <a:buAutoNum type="alphaLcParenBoth"/>
            </a:pPr>
            <a:r>
              <a:rPr lang="en" sz="1650" dirty="0"/>
              <a:t>75% of the </a:t>
            </a:r>
            <a:r>
              <a:rPr lang="en-US" sz="1650" dirty="0"/>
              <a:t>variance</a:t>
            </a:r>
            <a:r>
              <a:rPr lang="en" sz="1650" dirty="0"/>
              <a:t> in the % of residents living in poverty among the 51 states is explained by the model.</a:t>
            </a:r>
            <a:endParaRPr sz="1650" dirty="0"/>
          </a:p>
        </p:txBody>
      </p:sp>
      <p:sp>
        <p:nvSpPr>
          <p:cNvPr id="382" name="Google Shape;382;p66"/>
          <p:cNvSpPr txBox="1">
            <a:spLocks noGrp="1"/>
          </p:cNvSpPr>
          <p:nvPr>
            <p:ph type="title"/>
          </p:nvPr>
        </p:nvSpPr>
        <p:spPr>
          <a:xfrm>
            <a:off x="1485900" y="857241"/>
            <a:ext cx="6172200" cy="85725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/>
          <a:p>
            <a:r>
              <a:rPr lang="en">
                <a:solidFill>
                  <a:schemeClr val="accent1"/>
                </a:solidFill>
              </a:rPr>
              <a:t>Interpretation of R</a:t>
            </a:r>
            <a:r>
              <a:rPr lang="en" baseline="30000">
                <a:solidFill>
                  <a:schemeClr val="accent1"/>
                </a:solidFill>
              </a:rPr>
              <a:t>2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383" name="Google Shape;383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0661" y="2901780"/>
            <a:ext cx="2307431" cy="1807369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66"/>
          <p:cNvSpPr txBox="1"/>
          <p:nvPr/>
        </p:nvSpPr>
        <p:spPr>
          <a:xfrm>
            <a:off x="1428750" y="954560"/>
            <a:ext cx="64413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500" dirty="0">
                <a:solidFill>
                  <a:schemeClr val="accent1"/>
                </a:solidFill>
              </a:rPr>
              <a:t>Which of the below is the correct interpretation of </a:t>
            </a:r>
            <a:r>
              <a:rPr lang="en" sz="1500" i="1" dirty="0">
                <a:solidFill>
                  <a:schemeClr val="accent1"/>
                </a:solidFill>
              </a:rPr>
              <a:t>R</a:t>
            </a:r>
            <a:r>
              <a:rPr lang="en" sz="1500" dirty="0">
                <a:solidFill>
                  <a:schemeClr val="accent1"/>
                </a:solidFill>
              </a:rPr>
              <a:t> = -0.75, </a:t>
            </a:r>
            <a:r>
              <a:rPr lang="en" sz="1500" i="1" dirty="0">
                <a:solidFill>
                  <a:schemeClr val="accent1"/>
                </a:solidFill>
              </a:rPr>
              <a:t>R</a:t>
            </a:r>
            <a:r>
              <a:rPr lang="en" sz="1500" i="1" baseline="30000" dirty="0">
                <a:solidFill>
                  <a:schemeClr val="accent1"/>
                </a:solidFill>
              </a:rPr>
              <a:t>2</a:t>
            </a:r>
            <a:r>
              <a:rPr lang="en" sz="1500" dirty="0">
                <a:solidFill>
                  <a:schemeClr val="accent1"/>
                </a:solidFill>
              </a:rPr>
              <a:t> = 0.56?</a:t>
            </a:r>
            <a:endParaRPr sz="15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252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/>
          <p:cNvSpPr txBox="1">
            <a:spLocks noGrp="1"/>
          </p:cNvSpPr>
          <p:nvPr>
            <p:ph type="ctrTitle"/>
          </p:nvPr>
        </p:nvSpPr>
        <p:spPr>
          <a:xfrm>
            <a:off x="685800" y="2111126"/>
            <a:ext cx="7772400" cy="22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Distribution of Estimators</a:t>
            </a:r>
            <a:endParaRPr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58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715F87-FA46-56C8-98EC-F07291CA7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8410575" cy="1143000"/>
          </a:xfrm>
        </p:spPr>
        <p:txBody>
          <a:bodyPr/>
          <a:lstStyle/>
          <a:p>
            <a:r>
              <a:rPr lang="en-US" dirty="0"/>
              <a:t>Linear regression model assumptions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EF87B4B2-5E3B-3BA3-646E-5B01767D6718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57199" y="1600200"/>
                <a:ext cx="8620125" cy="4967700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Where:</a:t>
                </a:r>
              </a:p>
              <a:p>
                <a:r>
                  <a:rPr lang="en-US" b="0" dirty="0"/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(0, 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(normality, constant variance)</a:t>
                </a:r>
              </a:p>
              <a:p>
                <a:r>
                  <a:rPr lang="en-US" dirty="0"/>
                  <a:t>Then: </a:t>
                </a:r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(linearity)</a:t>
                </a:r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(normality)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EF87B4B2-5E3B-3BA3-646E-5B01767D67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199" y="1600200"/>
                <a:ext cx="8620125" cy="4967700"/>
              </a:xfrm>
              <a:blipFill>
                <a:blip r:embed="rId3"/>
                <a:stretch>
                  <a:fillRect l="-1273" r="-9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7290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11587963-EC51-B201-3EF4-30AF925BD81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Least squares estimates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11587963-EC51-B201-3EF4-30AF925BD8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296" b="-15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077BB5CC-8989-09BC-FEC8-C88B7F514B0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077BB5CC-8989-09BC-FEC8-C88B7F514B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CDAC4D1-7689-2756-5EF6-CDD23B28ED1A}"/>
              </a:ext>
            </a:extLst>
          </p:cNvPr>
          <p:cNvCxnSpPr>
            <a:cxnSpLocks/>
          </p:cNvCxnSpPr>
          <p:nvPr/>
        </p:nvCxnSpPr>
        <p:spPr>
          <a:xfrm flipV="1">
            <a:off x="4953000" y="3744241"/>
            <a:ext cx="15240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2C13DE0-BB16-8284-02DE-AFA1D49E10EF}"/>
              </a:ext>
            </a:extLst>
          </p:cNvPr>
          <p:cNvCxnSpPr>
            <a:cxnSpLocks/>
          </p:cNvCxnSpPr>
          <p:nvPr/>
        </p:nvCxnSpPr>
        <p:spPr>
          <a:xfrm flipH="1">
            <a:off x="5419725" y="2391691"/>
            <a:ext cx="476250" cy="353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A7F27DA-26C3-675F-157C-7D43626FF624}"/>
              </a:ext>
            </a:extLst>
          </p:cNvPr>
          <p:cNvSpPr txBox="1"/>
          <p:nvPr/>
        </p:nvSpPr>
        <p:spPr>
          <a:xfrm>
            <a:off x="4724400" y="4123066"/>
            <a:ext cx="1647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Sample standard deviation of 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F40B3F-6728-84E3-2A19-FEE5829007F1}"/>
              </a:ext>
            </a:extLst>
          </p:cNvPr>
          <p:cNvSpPr txBox="1"/>
          <p:nvPr/>
        </p:nvSpPr>
        <p:spPr>
          <a:xfrm>
            <a:off x="5229225" y="1835479"/>
            <a:ext cx="1647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Sample standard deviation of y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A635523-AACD-19AD-5087-A84DE683CF22}"/>
              </a:ext>
            </a:extLst>
          </p:cNvPr>
          <p:cNvCxnSpPr/>
          <p:nvPr/>
        </p:nvCxnSpPr>
        <p:spPr>
          <a:xfrm flipH="1" flipV="1">
            <a:off x="5895975" y="3468016"/>
            <a:ext cx="409575" cy="276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DB274D4-CD5C-8901-2D71-87C6D39A0EA8}"/>
              </a:ext>
            </a:extLst>
          </p:cNvPr>
          <p:cNvSpPr txBox="1"/>
          <p:nvPr/>
        </p:nvSpPr>
        <p:spPr>
          <a:xfrm>
            <a:off x="6267450" y="3606128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Correlation coefficient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D7B8591-11CC-A866-55DB-CB7032AFFD0C}"/>
                  </a:ext>
                </a:extLst>
              </p:cNvPr>
              <p:cNvSpPr txBox="1"/>
              <p:nvPr/>
            </p:nvSpPr>
            <p:spPr>
              <a:xfrm>
                <a:off x="457200" y="5619750"/>
                <a:ext cx="8458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Under the assumptions of linear regression, these are also the MLE estimates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D7B8591-11CC-A866-55DB-CB7032AFFD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619750"/>
                <a:ext cx="8458200" cy="338554"/>
              </a:xfrm>
              <a:prstGeom prst="rect">
                <a:avLst/>
              </a:prstGeom>
              <a:blipFill>
                <a:blip r:embed="rId4"/>
                <a:stretch>
                  <a:fillRect l="-360"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8599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E97B28DC-6040-E76A-D158-AF6763E28AA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MLE estimate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E97B28DC-6040-E76A-D158-AF6763E28A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296" b="-15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8F8BBB27-58C8-1D24-A575-6062F0864E46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𝛽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acc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−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𝛽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acc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8F8BBB27-58C8-1D24-A575-6062F0864E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1164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3"/>
          <p:cNvSpPr txBox="1">
            <a:spLocks noGrp="1"/>
          </p:cNvSpPr>
          <p:nvPr>
            <p:ph type="body" idx="1"/>
          </p:nvPr>
        </p:nvSpPr>
        <p:spPr>
          <a:xfrm flipH="1">
            <a:off x="5129250" y="3101869"/>
            <a:ext cx="2490750" cy="278595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 marL="0">
              <a:lnSpc>
                <a:spcPct val="115000"/>
              </a:lnSpc>
              <a:spcBef>
                <a:spcPts val="0"/>
              </a:spcBef>
              <a:buSzPts val="1100"/>
            </a:pPr>
            <a:r>
              <a:rPr lang="en" sz="1650" dirty="0">
                <a:solidFill>
                  <a:schemeClr val="accent1"/>
                </a:solidFill>
              </a:rPr>
              <a:t>Response variable?</a:t>
            </a:r>
            <a:endParaRPr sz="1650" dirty="0">
              <a:solidFill>
                <a:schemeClr val="accent1"/>
              </a:solidFill>
            </a:endParaRPr>
          </a:p>
          <a:p>
            <a:pPr marL="0">
              <a:lnSpc>
                <a:spcPct val="115000"/>
              </a:lnSpc>
              <a:spcBef>
                <a:spcPts val="0"/>
              </a:spcBef>
              <a:buSzPts val="1100"/>
            </a:pPr>
            <a:r>
              <a:rPr lang="en" sz="1650" dirty="0"/>
              <a:t> </a:t>
            </a:r>
            <a:r>
              <a:rPr lang="en" sz="1650" i="1" dirty="0"/>
              <a:t>% in poverty</a:t>
            </a:r>
            <a:endParaRPr sz="1650" i="1" dirty="0"/>
          </a:p>
          <a:p>
            <a:pPr marL="0">
              <a:lnSpc>
                <a:spcPct val="115000"/>
              </a:lnSpc>
              <a:spcBef>
                <a:spcPts val="750"/>
              </a:spcBef>
              <a:buSzPts val="1100"/>
            </a:pPr>
            <a:r>
              <a:rPr lang="en" sz="1650" dirty="0">
                <a:solidFill>
                  <a:schemeClr val="accent1"/>
                </a:solidFill>
              </a:rPr>
              <a:t>Explanatory variable?</a:t>
            </a:r>
            <a:endParaRPr sz="1650" dirty="0">
              <a:solidFill>
                <a:schemeClr val="accent1"/>
              </a:solidFill>
            </a:endParaRPr>
          </a:p>
          <a:p>
            <a:pPr marL="0">
              <a:lnSpc>
                <a:spcPct val="115000"/>
              </a:lnSpc>
              <a:spcBef>
                <a:spcPts val="0"/>
              </a:spcBef>
              <a:buSzPts val="1100"/>
            </a:pPr>
            <a:r>
              <a:rPr lang="en" sz="1650" dirty="0"/>
              <a:t> </a:t>
            </a:r>
            <a:r>
              <a:rPr lang="en" sz="1650" i="1" dirty="0"/>
              <a:t>% HS grad</a:t>
            </a:r>
            <a:endParaRPr sz="1650" i="1" dirty="0"/>
          </a:p>
          <a:p>
            <a:pPr marL="0">
              <a:lnSpc>
                <a:spcPct val="115000"/>
              </a:lnSpc>
              <a:spcBef>
                <a:spcPts val="750"/>
              </a:spcBef>
              <a:buSzPts val="1100"/>
            </a:pPr>
            <a:r>
              <a:rPr lang="en" sz="1650" dirty="0">
                <a:solidFill>
                  <a:schemeClr val="accent1"/>
                </a:solidFill>
              </a:rPr>
              <a:t>Relationship?</a:t>
            </a:r>
            <a:endParaRPr sz="1650" dirty="0">
              <a:solidFill>
                <a:schemeClr val="accent1"/>
              </a:solidFill>
            </a:endParaRP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" sz="1650" i="1" dirty="0"/>
              <a:t> linear</a:t>
            </a:r>
            <a:endParaRPr sz="1650" i="1" dirty="0"/>
          </a:p>
        </p:txBody>
      </p:sp>
      <p:sp>
        <p:nvSpPr>
          <p:cNvPr id="104" name="Google Shape;104;p23"/>
          <p:cNvSpPr txBox="1">
            <a:spLocks noGrp="1"/>
          </p:cNvSpPr>
          <p:nvPr>
            <p:ph type="title"/>
          </p:nvPr>
        </p:nvSpPr>
        <p:spPr>
          <a:xfrm>
            <a:off x="1485900" y="857241"/>
            <a:ext cx="6172200" cy="85725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/>
          <a:p>
            <a:r>
              <a:rPr lang="en">
                <a:solidFill>
                  <a:schemeClr val="accent1"/>
                </a:solidFill>
              </a:rPr>
              <a:t>Poverty vs. HS graduate rate</a:t>
            </a:r>
            <a:endParaRPr baseline="30000">
              <a:solidFill>
                <a:schemeClr val="accent1"/>
              </a:solidFill>
            </a:endParaRPr>
          </a:p>
        </p:txBody>
      </p:sp>
      <p:sp>
        <p:nvSpPr>
          <p:cNvPr id="105" name="Google Shape;105;p23"/>
          <p:cNvSpPr txBox="1">
            <a:spLocks noGrp="1"/>
          </p:cNvSpPr>
          <p:nvPr>
            <p:ph type="body" idx="1"/>
          </p:nvPr>
        </p:nvSpPr>
        <p:spPr>
          <a:xfrm flipH="1">
            <a:off x="1485806" y="1836581"/>
            <a:ext cx="5866650" cy="145170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" sz="1650"/>
              <a:t>The </a:t>
            </a:r>
            <a:r>
              <a:rPr lang="en" sz="1650" i="1">
                <a:solidFill>
                  <a:schemeClr val="accent1"/>
                </a:solidFill>
              </a:rPr>
              <a:t>scatterplot</a:t>
            </a:r>
            <a:r>
              <a:rPr lang="en" sz="1650" i="1"/>
              <a:t> </a:t>
            </a:r>
            <a:r>
              <a:rPr lang="en" sz="1650"/>
              <a:t>below shows the relationship between HS graduate rate in all 50 US states and DC and the percent of residents who live below the poverty line</a:t>
            </a:r>
            <a:br>
              <a:rPr lang="en" sz="1650"/>
            </a:br>
            <a:r>
              <a:rPr lang="en" sz="1650"/>
              <a:t>(income below $23,050 for a family of 4 in 2012).</a:t>
            </a:r>
            <a:endParaRPr sz="1650"/>
          </a:p>
        </p:txBody>
      </p:sp>
      <p:pic>
        <p:nvPicPr>
          <p:cNvPr id="106" name="Google Shape;10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8069" y="3101812"/>
            <a:ext cx="3643313" cy="2786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2CD0B1-67DD-0E4E-B312-D9DDAB55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BE03496-815E-75A6-E453-7CA147F83E22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𝛽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𝛽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acc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BE03496-815E-75A6-E453-7CA147F83E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5546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2CD0B1-67DD-0E4E-B312-D9DDAB55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BE03496-815E-75A6-E453-7CA147F83E22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	No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̅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acc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̅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den>
                    </m:f>
                  </m:oMath>
                </a14:m>
                <a:r>
                  <a:rPr lang="en-US" dirty="0"/>
                  <a:t> No</a:t>
                </a:r>
              </a:p>
              <a:p>
                <a:endParaRPr lang="en-US" dirty="0"/>
              </a:p>
              <a:p>
                <a:pPr algn="r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𝛽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𝛽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acc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/>
                  <a:t>  Yes –divide by n-2 for unbiased estimator.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8BE03496-815E-75A6-E453-7CA147F83E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r="-2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224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62B1BC-7AC8-6B08-A7BF-998848A06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of the least squares estimators.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B905F871-CCAC-E43F-7B74-545360D3E65E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den>
                          </m:f>
                        </m:e>
                      </m:d>
                    </m:oMath>
                  </m:oMathPara>
                </a14:m>
                <a:endParaRPr lang="en-US" b="0" dirty="0"/>
              </a:p>
              <a:p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𝐶𝑜𝑣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̂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B905F871-CCAC-E43F-7B74-545360D3E6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1064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/>
          <p:cNvSpPr txBox="1">
            <a:spLocks noGrp="1"/>
          </p:cNvSpPr>
          <p:nvPr>
            <p:ph type="ctrTitle"/>
          </p:nvPr>
        </p:nvSpPr>
        <p:spPr>
          <a:xfrm>
            <a:off x="685800" y="2111126"/>
            <a:ext cx="7772400" cy="22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Inference for</a:t>
            </a:r>
            <a:endParaRPr dirty="0"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Linear Regression</a:t>
            </a:r>
            <a:endParaRPr dirty="0"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21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7"/>
          <p:cNvSpPr txBox="1">
            <a:spLocks noGrp="1"/>
          </p:cNvSpPr>
          <p:nvPr>
            <p:ph type="body" idx="1"/>
          </p:nvPr>
        </p:nvSpPr>
        <p:spPr>
          <a:xfrm flipH="1">
            <a:off x="533275" y="1229575"/>
            <a:ext cx="7822200" cy="41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dirty="0"/>
              <a:t>In 1966 Cyril Burt published a paper called "The genetic determination of differences in intelligence: A study of monozygotic twins reared apart?" The data consist of IQ scores for [an assumed random sample of] 27 identical twins, one raised by foster parents, the other by the biological parents.</a:t>
            </a:r>
            <a:endParaRPr sz="2000" dirty="0"/>
          </a:p>
        </p:txBody>
      </p:sp>
      <p:sp>
        <p:nvSpPr>
          <p:cNvPr id="58" name="Google Shape;58;p17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Nature or nurture?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59" name="Google Shape;5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1363" y="3222225"/>
            <a:ext cx="4966026" cy="331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8"/>
          <p:cNvSpPr txBox="1">
            <a:spLocks noGrp="1"/>
          </p:cNvSpPr>
          <p:nvPr>
            <p:ph type="body" idx="1"/>
          </p:nvPr>
        </p:nvSpPr>
        <p:spPr>
          <a:xfrm flipH="1">
            <a:off x="457125" y="743875"/>
            <a:ext cx="7822200" cy="32768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Coefficients: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                 Estimate Std. Error t value Pr(&gt;|t|)    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(Intercept)       9.20760    9.29990   0.990    0.332    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bioIQ             0.90144    0.09633   9.358  1.2e-09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Residual standard error: 7.729 on 25 degrees of freedom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Multiple R-squared: 0.7779,	Adjusted R-squared: 0.769 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F-statistic: 87.56 on 1 and 25 DF,  p-value: 1.204e-09 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/>
          </a:p>
        </p:txBody>
      </p:sp>
      <p:sp>
        <p:nvSpPr>
          <p:cNvPr id="65" name="Google Shape;65;p18"/>
          <p:cNvSpPr txBox="1">
            <a:spLocks noGrp="1"/>
          </p:cNvSpPr>
          <p:nvPr>
            <p:ph type="title"/>
          </p:nvPr>
        </p:nvSpPr>
        <p:spPr>
          <a:xfrm>
            <a:off x="457250" y="-399137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Nature or nurture?</a:t>
            </a:r>
            <a:endParaRPr baseline="300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225C8CB-883C-01FA-E574-C68D4105690A}"/>
                  </a:ext>
                </a:extLst>
              </p:cNvPr>
              <p:cNvSpPr txBox="1"/>
              <p:nvPr/>
            </p:nvSpPr>
            <p:spPr>
              <a:xfrm>
                <a:off x="616085" y="4234774"/>
                <a:ext cx="4876800" cy="2321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" b="1" dirty="0">
                    <a:latin typeface="Courier New"/>
                    <a:ea typeface="Courier New"/>
                    <a:cs typeface="Courier New"/>
                    <a:sym typeface="Courier New"/>
                  </a:rPr>
                  <a:t>9.21</a:t>
                </a:r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" b="1" dirty="0">
                    <a:latin typeface="Courier New"/>
                    <a:ea typeface="Courier New"/>
                    <a:cs typeface="Courier New"/>
                    <a:sym typeface="Courier New"/>
                  </a:rPr>
                  <a:t>0.90</a:t>
                </a:r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𝑆𝐸</m:t>
                          </m:r>
                        </m:e>
                      </m:acc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acc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den>
                          </m:f>
                        </m:e>
                      </m:rad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𝑆𝐸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m:rPr>
                        <m:nor/>
                      </m:rPr>
                      <a:rPr lang="en-US" dirty="0"/>
                      <m:t>) 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</m:acc>
                                      </m:e>
                                    </m:d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e>
                        </m:rad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225C8CB-883C-01FA-E574-C68D41056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085" y="4234774"/>
                <a:ext cx="4876800" cy="2321726"/>
              </a:xfrm>
              <a:prstGeom prst="rect">
                <a:avLst/>
              </a:prstGeom>
              <a:blipFill>
                <a:blip r:embed="rId3"/>
                <a:stretch>
                  <a:fillRect t="-787" b="-11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53FDCA2-34A3-8FEE-57F6-5A24C2DDC0E1}"/>
                  </a:ext>
                </a:extLst>
              </p:cNvPr>
              <p:cNvSpPr txBox="1"/>
              <p:nvPr/>
            </p:nvSpPr>
            <p:spPr>
              <a:xfrm>
                <a:off x="4572000" y="4335982"/>
                <a:ext cx="4572000" cy="17116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</m:oMath>
                  </m:oMathPara>
                </a14:m>
                <a:endParaRPr lang="en-US" b="1" dirty="0"/>
              </a:p>
              <a:p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/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53FDCA2-34A3-8FEE-57F6-5A24C2DDC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4335982"/>
                <a:ext cx="4572000" cy="1711687"/>
              </a:xfrm>
              <a:prstGeom prst="rect">
                <a:avLst/>
              </a:prstGeom>
              <a:blipFill>
                <a:blip r:embed="rId4"/>
                <a:stretch>
                  <a:fillRect b="-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8"/>
          <p:cNvSpPr txBox="1">
            <a:spLocks noGrp="1"/>
          </p:cNvSpPr>
          <p:nvPr>
            <p:ph type="body" idx="1"/>
          </p:nvPr>
        </p:nvSpPr>
        <p:spPr>
          <a:xfrm flipH="1">
            <a:off x="457125" y="743875"/>
            <a:ext cx="7822200" cy="43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>
                <a:solidFill>
                  <a:schemeClr val="accent1"/>
                </a:solidFill>
              </a:rPr>
              <a:t>Which of the following is </a:t>
            </a:r>
            <a:r>
              <a:rPr lang="en" sz="1900" u="sng" dirty="0">
                <a:solidFill>
                  <a:schemeClr val="accent1"/>
                </a:solidFill>
              </a:rPr>
              <a:t>false</a:t>
            </a:r>
            <a:r>
              <a:rPr lang="en" sz="1900" dirty="0">
                <a:solidFill>
                  <a:schemeClr val="accent1"/>
                </a:solidFill>
              </a:rPr>
              <a:t>?</a:t>
            </a:r>
            <a:endParaRPr sz="1900" dirty="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Coefficients: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                 Estimate Std. Error t value Pr(&gt;|t|)    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(Intercept)       9.20760    9.29990   0.990    0.332    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bioIQ             0.90144    0.09633   9.358  1.2e-09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Residual standard error: 7.729 on 25 degrees of freedom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Multiple R-squared: 0.7779,	Adjusted R-squared: 0.769 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F-statistic: 87.56 on 1 and 25 DF,  p-value: 1.204e-09 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/>
          </a:p>
          <a:p>
            <a:pPr marL="457200" lvl="0" indent="-3492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 dirty="0"/>
              <a:t>Additional 10 points in the biological twin's IQ is associated with additional 9 points in the foster twin's IQ, on average.</a:t>
            </a: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 dirty="0"/>
              <a:t>Roughly 78% of the foster twins' IQs can be accurately predicted by the model.</a:t>
            </a: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 dirty="0"/>
              <a:t>The linear model is </a:t>
            </a: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 dirty="0"/>
              <a:t>Foster twins with IQs higher than average IQs tend to have biological twins with higher than average IQs as well.</a:t>
            </a:r>
            <a:endParaRPr sz="1900" dirty="0"/>
          </a:p>
        </p:txBody>
      </p:sp>
      <p:sp>
        <p:nvSpPr>
          <p:cNvPr id="65" name="Google Shape;65;p18"/>
          <p:cNvSpPr txBox="1">
            <a:spLocks noGrp="1"/>
          </p:cNvSpPr>
          <p:nvPr>
            <p:ph type="title"/>
          </p:nvPr>
        </p:nvSpPr>
        <p:spPr>
          <a:xfrm>
            <a:off x="457250" y="-399137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Practice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5" name="Google Shape;66;p18">
            <a:extLst>
              <a:ext uri="{FF2B5EF4-FFF2-40B4-BE49-F238E27FC236}">
                <a16:creationId xmlns:a16="http://schemas.microsoft.com/office/drawing/2014/main" id="{24A7F2B1-3479-DB81-4E2D-98862610AAD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9025" y="5684606"/>
            <a:ext cx="2925950" cy="327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6198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>
            <a:spLocks noGrp="1"/>
          </p:cNvSpPr>
          <p:nvPr>
            <p:ph type="body" idx="1"/>
          </p:nvPr>
        </p:nvSpPr>
        <p:spPr>
          <a:xfrm flipH="1">
            <a:off x="457125" y="743875"/>
            <a:ext cx="7822200" cy="43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>
                <a:solidFill>
                  <a:schemeClr val="accent1"/>
                </a:solidFill>
              </a:rPr>
              <a:t>Which of the following is </a:t>
            </a:r>
            <a:r>
              <a:rPr lang="en" sz="1900" u="sng" dirty="0">
                <a:solidFill>
                  <a:schemeClr val="accent1"/>
                </a:solidFill>
              </a:rPr>
              <a:t>false</a:t>
            </a:r>
            <a:r>
              <a:rPr lang="en" sz="1900" dirty="0">
                <a:solidFill>
                  <a:schemeClr val="accent1"/>
                </a:solidFill>
              </a:rPr>
              <a:t>?</a:t>
            </a:r>
            <a:endParaRPr sz="1900" dirty="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Coefficients: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                 Estimate Std. Error t value Pr(&gt;|t|)    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(Intercept)       9.20760    9.29990   0.990    0.332    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bioIQ             0.90144    0.09633   9.358  1.2e-09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Residual standard error: 7.729 on 25 degrees of freedom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Multiple R-squared: 0.7779,	Adjusted R-squared: 0.769 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latin typeface="Courier New"/>
                <a:ea typeface="Courier New"/>
                <a:cs typeface="Courier New"/>
                <a:sym typeface="Courier New"/>
              </a:rPr>
              <a:t>F-statistic: 87.56 on 1 and 25 DF,  p-value: 1.204e-09 </a:t>
            </a:r>
            <a:endParaRPr sz="18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/>
          </a:p>
          <a:p>
            <a:pPr marL="457200" lvl="0" indent="-3492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 dirty="0"/>
              <a:t>Additional 10 points in the biological twin's IQ is associated with additional 9 points in the foster twin's IQ, on average.</a:t>
            </a: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900"/>
              <a:buAutoNum type="alphaLcParenBoth"/>
            </a:pPr>
            <a:r>
              <a:rPr lang="en" sz="1900" i="1" dirty="0">
                <a:solidFill>
                  <a:srgbClr val="FF9900"/>
                </a:solidFill>
              </a:rPr>
              <a:t>Roughly 78% of the foster twins' IQs can be accurately predicted by the model.</a:t>
            </a:r>
            <a:endParaRPr sz="1900" i="1" dirty="0">
              <a:solidFill>
                <a:srgbClr val="FF9900"/>
              </a:solidFill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 dirty="0"/>
              <a:t>The linear model is </a:t>
            </a: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 dirty="0"/>
              <a:t>Foster twins with IQs higher than average IQs tend to have biological twins with higher than average IQs as well.</a:t>
            </a:r>
            <a:endParaRPr sz="1900" dirty="0"/>
          </a:p>
        </p:txBody>
      </p:sp>
      <p:sp>
        <p:nvSpPr>
          <p:cNvPr id="72" name="Google Shape;72;p19"/>
          <p:cNvSpPr txBox="1">
            <a:spLocks noGrp="1"/>
          </p:cNvSpPr>
          <p:nvPr>
            <p:ph type="title"/>
          </p:nvPr>
        </p:nvSpPr>
        <p:spPr>
          <a:xfrm>
            <a:off x="457250" y="-399137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Practice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5" name="Google Shape;66;p18">
            <a:extLst>
              <a:ext uri="{FF2B5EF4-FFF2-40B4-BE49-F238E27FC236}">
                <a16:creationId xmlns:a16="http://schemas.microsoft.com/office/drawing/2014/main" id="{8B0A4D0B-C916-3FED-770D-94E6B0D350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9285" y="5697576"/>
            <a:ext cx="2925950" cy="32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body" idx="1"/>
          </p:nvPr>
        </p:nvSpPr>
        <p:spPr>
          <a:xfrm flipH="1">
            <a:off x="457075" y="1305775"/>
            <a:ext cx="7822200" cy="41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dirty="0">
                <a:solidFill>
                  <a:schemeClr val="accent1"/>
                </a:solidFill>
              </a:rPr>
              <a:t>Assuming that these 27 twins comprise a representative sample of all twins separated at birth, we would like to test if these data provide convincing evidence that the IQ of the biological twin is a significant predictor of IQ of the foster twin. What are the appropriate hypotheses?</a:t>
            </a:r>
            <a:endParaRPr sz="2200" dirty="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AutoNum type="alphaLcParenBoth"/>
            </a:pP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0</a:t>
            </a:r>
            <a:r>
              <a:rPr lang="en" sz="2200" dirty="0"/>
              <a:t>: </a:t>
            </a:r>
            <a:r>
              <a:rPr lang="en" sz="2200" i="1" dirty="0"/>
              <a:t>b</a:t>
            </a:r>
            <a:r>
              <a:rPr lang="en" sz="2200" i="1" baseline="-25000" dirty="0"/>
              <a:t>0</a:t>
            </a:r>
            <a:r>
              <a:rPr lang="en" sz="2200" dirty="0"/>
              <a:t> = 0; </a:t>
            </a: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A</a:t>
            </a:r>
            <a:r>
              <a:rPr lang="en" sz="2200" dirty="0"/>
              <a:t>: </a:t>
            </a:r>
            <a:r>
              <a:rPr lang="en" sz="2200" i="1" dirty="0"/>
              <a:t>b</a:t>
            </a:r>
            <a:r>
              <a:rPr lang="en" sz="2200" i="1" baseline="-25000" dirty="0"/>
              <a:t>0</a:t>
            </a:r>
            <a:r>
              <a:rPr lang="en" sz="2200" dirty="0"/>
              <a:t> ≠ 0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lphaLcParenBoth"/>
            </a:pP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0</a:t>
            </a:r>
            <a:r>
              <a:rPr lang="en" sz="2200" dirty="0"/>
              <a:t>: </a:t>
            </a:r>
            <a:r>
              <a:rPr lang="en" sz="2200" i="1" dirty="0"/>
              <a:t>β</a:t>
            </a:r>
            <a:r>
              <a:rPr lang="en" sz="2200" i="1" baseline="-25000" dirty="0"/>
              <a:t>0</a:t>
            </a:r>
            <a:r>
              <a:rPr lang="en" sz="2200" dirty="0"/>
              <a:t> = 0; </a:t>
            </a: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A</a:t>
            </a:r>
            <a:r>
              <a:rPr lang="en" sz="2200" dirty="0"/>
              <a:t>: </a:t>
            </a:r>
            <a:r>
              <a:rPr lang="en" sz="2200" i="1" dirty="0"/>
              <a:t>β</a:t>
            </a:r>
            <a:r>
              <a:rPr lang="en" sz="2200" i="1" baseline="-25000" dirty="0"/>
              <a:t>0</a:t>
            </a:r>
            <a:r>
              <a:rPr lang="en" sz="2200" dirty="0"/>
              <a:t> ≠ 0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lphaLcParenBoth"/>
            </a:pP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0</a:t>
            </a:r>
            <a:r>
              <a:rPr lang="en" sz="2200" dirty="0"/>
              <a:t>: </a:t>
            </a:r>
            <a:r>
              <a:rPr lang="en" sz="2200" i="1" dirty="0"/>
              <a:t>b</a:t>
            </a:r>
            <a:r>
              <a:rPr lang="en" sz="2200" i="1" baseline="-25000" dirty="0"/>
              <a:t>1</a:t>
            </a:r>
            <a:r>
              <a:rPr lang="en" sz="2200" dirty="0"/>
              <a:t> = 0; </a:t>
            </a: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A</a:t>
            </a:r>
            <a:r>
              <a:rPr lang="en" sz="2200" dirty="0"/>
              <a:t>: </a:t>
            </a:r>
            <a:r>
              <a:rPr lang="en" sz="2200" i="1" dirty="0"/>
              <a:t>b</a:t>
            </a:r>
            <a:r>
              <a:rPr lang="en" sz="2200" i="1" baseline="-25000" dirty="0"/>
              <a:t>1</a:t>
            </a:r>
            <a:r>
              <a:rPr lang="en" sz="2200" dirty="0"/>
              <a:t> ≠ 0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lphaLcParenBoth"/>
            </a:pP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0</a:t>
            </a:r>
            <a:r>
              <a:rPr lang="en" sz="2200" dirty="0"/>
              <a:t>: </a:t>
            </a:r>
            <a:r>
              <a:rPr lang="en" sz="2200" i="1" dirty="0"/>
              <a:t>β</a:t>
            </a:r>
            <a:r>
              <a:rPr lang="en" sz="2200" i="1" baseline="-25000" dirty="0"/>
              <a:t>1</a:t>
            </a:r>
            <a:r>
              <a:rPr lang="en" sz="2200" dirty="0"/>
              <a:t> = 0; </a:t>
            </a: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A</a:t>
            </a:r>
            <a:r>
              <a:rPr lang="en" sz="2200" dirty="0"/>
              <a:t>: </a:t>
            </a:r>
            <a:r>
              <a:rPr lang="en" sz="2200" i="1" dirty="0"/>
              <a:t>β</a:t>
            </a:r>
            <a:r>
              <a:rPr lang="en" sz="2200" i="1" baseline="-25000" dirty="0"/>
              <a:t>1</a:t>
            </a:r>
            <a:r>
              <a:rPr lang="en" sz="2200" dirty="0"/>
              <a:t> ≠ 0</a:t>
            </a:r>
            <a:endParaRPr sz="2200" dirty="0"/>
          </a:p>
        </p:txBody>
      </p:sp>
      <p:sp>
        <p:nvSpPr>
          <p:cNvPr id="79" name="Google Shape;79;p20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Testing</a:t>
            </a:r>
            <a:endParaRPr baseline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>
            <a:spLocks noGrp="1"/>
          </p:cNvSpPr>
          <p:nvPr>
            <p:ph type="body" idx="1"/>
          </p:nvPr>
        </p:nvSpPr>
        <p:spPr>
          <a:xfrm flipH="1">
            <a:off x="457075" y="1305775"/>
            <a:ext cx="7822200" cy="41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dirty="0">
                <a:solidFill>
                  <a:schemeClr val="accent1"/>
                </a:solidFill>
              </a:rPr>
              <a:t>Assuming that these 27 twins comprise a representative sample of all twins separated at birth, we would like to test if these data provide convincing evidence that the IQ of the biological twin is a significant predictor of IQ of the foster twin. What are the appropriate hypotheses?</a:t>
            </a:r>
            <a:endParaRPr sz="2200" dirty="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AutoNum type="alphaLcParenBoth"/>
            </a:pP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0</a:t>
            </a:r>
            <a:r>
              <a:rPr lang="en" sz="2200" dirty="0"/>
              <a:t>: </a:t>
            </a:r>
            <a:r>
              <a:rPr lang="en" sz="2200" i="1" dirty="0"/>
              <a:t>b</a:t>
            </a:r>
            <a:r>
              <a:rPr lang="en" sz="2200" i="1" baseline="-25000" dirty="0"/>
              <a:t>0</a:t>
            </a:r>
            <a:r>
              <a:rPr lang="en" sz="2200" dirty="0"/>
              <a:t> = 0; </a:t>
            </a: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A</a:t>
            </a:r>
            <a:r>
              <a:rPr lang="en" sz="2200" dirty="0"/>
              <a:t>: </a:t>
            </a:r>
            <a:r>
              <a:rPr lang="en" sz="2200" i="1" dirty="0"/>
              <a:t>b</a:t>
            </a:r>
            <a:r>
              <a:rPr lang="en" sz="2200" i="1" baseline="-25000" dirty="0"/>
              <a:t>0</a:t>
            </a:r>
            <a:r>
              <a:rPr lang="en" sz="2200" dirty="0"/>
              <a:t> ≠ 0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lphaLcParenBoth"/>
            </a:pP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0</a:t>
            </a:r>
            <a:r>
              <a:rPr lang="en" sz="2200" dirty="0"/>
              <a:t>: </a:t>
            </a:r>
            <a:r>
              <a:rPr lang="en" sz="2200" i="1" dirty="0"/>
              <a:t>β</a:t>
            </a:r>
            <a:r>
              <a:rPr lang="en" sz="2200" i="1" baseline="-25000" dirty="0"/>
              <a:t>0</a:t>
            </a:r>
            <a:r>
              <a:rPr lang="en" sz="2200" dirty="0"/>
              <a:t> = 0; </a:t>
            </a: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A</a:t>
            </a:r>
            <a:r>
              <a:rPr lang="en" sz="2200" dirty="0"/>
              <a:t>: </a:t>
            </a:r>
            <a:r>
              <a:rPr lang="en" sz="2200" i="1" dirty="0"/>
              <a:t>β</a:t>
            </a:r>
            <a:r>
              <a:rPr lang="en" sz="2200" i="1" baseline="-25000" dirty="0"/>
              <a:t>0</a:t>
            </a:r>
            <a:r>
              <a:rPr lang="en" sz="2200" dirty="0"/>
              <a:t> ≠ 0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lphaLcParenBoth"/>
            </a:pP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0</a:t>
            </a:r>
            <a:r>
              <a:rPr lang="en" sz="2200" dirty="0"/>
              <a:t>: </a:t>
            </a:r>
            <a:r>
              <a:rPr lang="en" sz="2200" i="1" dirty="0"/>
              <a:t>b</a:t>
            </a:r>
            <a:r>
              <a:rPr lang="en" sz="2200" i="1" baseline="-25000" dirty="0"/>
              <a:t>1</a:t>
            </a:r>
            <a:r>
              <a:rPr lang="en" sz="2200" dirty="0"/>
              <a:t> = 0; </a:t>
            </a: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A</a:t>
            </a:r>
            <a:r>
              <a:rPr lang="en" sz="2200" dirty="0"/>
              <a:t>: </a:t>
            </a:r>
            <a:r>
              <a:rPr lang="en" sz="2200" i="1" dirty="0"/>
              <a:t>b</a:t>
            </a:r>
            <a:r>
              <a:rPr lang="en" sz="2200" i="1" baseline="-25000" dirty="0"/>
              <a:t>1</a:t>
            </a:r>
            <a:r>
              <a:rPr lang="en" sz="2200" dirty="0"/>
              <a:t> ≠ 0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AutoNum type="alphaLcParenBoth"/>
            </a:pP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0</a:t>
            </a:r>
            <a:r>
              <a:rPr lang="en" sz="2200" dirty="0"/>
              <a:t>: </a:t>
            </a:r>
            <a:r>
              <a:rPr lang="en" sz="2200" i="1" dirty="0">
                <a:solidFill>
                  <a:srgbClr val="FF9900"/>
                </a:solidFill>
              </a:rPr>
              <a:t>β</a:t>
            </a:r>
            <a:r>
              <a:rPr lang="en" sz="2200" i="1" baseline="-25000" dirty="0">
                <a:solidFill>
                  <a:srgbClr val="FF9900"/>
                </a:solidFill>
              </a:rPr>
              <a:t>1</a:t>
            </a:r>
            <a:r>
              <a:rPr lang="en" sz="2200" dirty="0">
                <a:solidFill>
                  <a:srgbClr val="FF9900"/>
                </a:solidFill>
              </a:rPr>
              <a:t> = 0</a:t>
            </a:r>
            <a:r>
              <a:rPr lang="en" sz="2200" dirty="0"/>
              <a:t>; </a:t>
            </a:r>
            <a:r>
              <a:rPr lang="en" sz="2200" i="1" dirty="0">
                <a:solidFill>
                  <a:schemeClr val="accent1"/>
                </a:solidFill>
              </a:rPr>
              <a:t>H</a:t>
            </a:r>
            <a:r>
              <a:rPr lang="en" sz="2200" i="1" baseline="-25000" dirty="0">
                <a:solidFill>
                  <a:schemeClr val="accent1"/>
                </a:solidFill>
              </a:rPr>
              <a:t>A</a:t>
            </a:r>
            <a:r>
              <a:rPr lang="en" sz="2200" dirty="0"/>
              <a:t>: </a:t>
            </a:r>
            <a:r>
              <a:rPr lang="en" sz="2200" i="1" dirty="0">
                <a:solidFill>
                  <a:srgbClr val="FF9900"/>
                </a:solidFill>
              </a:rPr>
              <a:t>β</a:t>
            </a:r>
            <a:r>
              <a:rPr lang="en" sz="2200" i="1" baseline="-25000" dirty="0">
                <a:solidFill>
                  <a:srgbClr val="FF9900"/>
                </a:solidFill>
              </a:rPr>
              <a:t>1</a:t>
            </a:r>
            <a:r>
              <a:rPr lang="en" sz="2200" dirty="0">
                <a:solidFill>
                  <a:srgbClr val="FF9900"/>
                </a:solidFill>
              </a:rPr>
              <a:t> ≠ 0</a:t>
            </a:r>
            <a:endParaRPr sz="2200" dirty="0">
              <a:solidFill>
                <a:srgbClr val="FF9900"/>
              </a:solidFill>
            </a:endParaRPr>
          </a:p>
        </p:txBody>
      </p:sp>
      <p:sp>
        <p:nvSpPr>
          <p:cNvPr id="85" name="Google Shape;85;p21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Testing for the slope</a:t>
            </a:r>
            <a:endParaRPr baseline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Placeholder 4">
                <a:extLst>
                  <a:ext uri="{FF2B5EF4-FFF2-40B4-BE49-F238E27FC236}">
                    <a16:creationId xmlns:a16="http://schemas.microsoft.com/office/drawing/2014/main" id="{73182327-4AA2-554A-4CE5-EEC94005EC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7199" y="1600200"/>
                <a:ext cx="8620125" cy="496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38100" marR="0" lvl="0" indent="0" algn="l" rtl="0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chemeClr val="dk1"/>
                  </a:buClr>
                  <a:buSzPts val="3000"/>
                  <a:buFont typeface="Arial"/>
                  <a:buNone/>
                  <a:defRPr sz="3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810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Char char="○"/>
                  <a:defRPr sz="2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810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Char char="■"/>
                  <a:defRPr sz="2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42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●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42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○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42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■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42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●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42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○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42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■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Where:</a:t>
                </a:r>
              </a:p>
              <a:p>
                <a:r>
                  <a:rPr lang="en-US" dirty="0"/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(0, 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(normality, constant variance)</a:t>
                </a:r>
              </a:p>
              <a:p>
                <a:r>
                  <a:rPr lang="en-US" dirty="0"/>
                  <a:t>Then: </a:t>
                </a:r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chemeClr val="bg1"/>
                    </a:solidFill>
                  </a:rPr>
                  <a:t>(linearity)</a:t>
                </a:r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chemeClr val="bg1"/>
                    </a:solidFill>
                  </a:rPr>
                  <a:t>(n</a:t>
                </a:r>
              </a:p>
              <a:p>
                <a:endParaRPr lang="en-US" dirty="0">
                  <a:solidFill>
                    <a:schemeClr val="bg1"/>
                  </a:solidFill>
                </a:endParaRPr>
              </a:p>
              <a:p>
                <a:r>
                  <a:rPr lang="en-US" dirty="0" err="1">
                    <a:solidFill>
                      <a:schemeClr val="bg1"/>
                    </a:solidFill>
                  </a:rPr>
                  <a:t>ormality</a:t>
                </a:r>
                <a:r>
                  <a:rPr lang="en-US" dirty="0">
                    <a:solidFill>
                      <a:schemeClr val="bg1"/>
                    </a:solidFill>
                  </a:rPr>
                  <a:t>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Text Placeholder 4">
                <a:extLst>
                  <a:ext uri="{FF2B5EF4-FFF2-40B4-BE49-F238E27FC236}">
                    <a16:creationId xmlns:a16="http://schemas.microsoft.com/office/drawing/2014/main" id="{73182327-4AA2-554A-4CE5-EEC94005E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" y="1600200"/>
                <a:ext cx="8620125" cy="4967700"/>
              </a:xfrm>
              <a:prstGeom prst="rect">
                <a:avLst/>
              </a:prstGeom>
              <a:blipFill>
                <a:blip r:embed="rId2"/>
                <a:stretch>
                  <a:fillRect l="-1273" r="-9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B6715F87-FA46-56C8-98EC-F07291CA7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regression model</a:t>
            </a:r>
          </a:p>
        </p:txBody>
      </p:sp>
    </p:spTree>
    <p:extLst>
      <p:ext uri="{BB962C8B-B14F-4D97-AF65-F5344CB8AC3E}">
        <p14:creationId xmlns:p14="http://schemas.microsoft.com/office/powerpoint/2010/main" val="32707293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Testing for the slope (cont.)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91" name="Google Shape;9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7938" y="1254413"/>
            <a:ext cx="6257925" cy="107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>
            <a:spLocks noGrp="1"/>
          </p:cNvSpPr>
          <p:nvPr>
            <p:ph type="body" idx="1"/>
          </p:nvPr>
        </p:nvSpPr>
        <p:spPr>
          <a:xfrm flipH="1">
            <a:off x="457075" y="2406950"/>
            <a:ext cx="7822200" cy="30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We always use a t-test in inference for regression.</a:t>
            </a:r>
            <a:endParaRPr sz="2200" dirty="0"/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dirty="0"/>
          </a:p>
        </p:txBody>
      </p:sp>
      <p:sp>
        <p:nvSpPr>
          <p:cNvPr id="97" name="Google Shape;97;p23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Testing for the slope (cont.)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98" name="Google Shape;9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7938" y="1254413"/>
            <a:ext cx="6257925" cy="107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4"/>
          <p:cNvSpPr txBox="1">
            <a:spLocks noGrp="1"/>
          </p:cNvSpPr>
          <p:nvPr>
            <p:ph type="body" idx="1"/>
          </p:nvPr>
        </p:nvSpPr>
        <p:spPr>
          <a:xfrm flipH="1">
            <a:off x="457075" y="2406950"/>
            <a:ext cx="7822200" cy="30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We always use a t-test in inference for regression.</a:t>
            </a:r>
            <a:endParaRPr sz="2200" dirty="0"/>
          </a:p>
          <a:p>
            <a:pPr marL="0" lvl="0" indent="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FF9900"/>
                </a:solidFill>
              </a:rPr>
              <a:t>Remember:</a:t>
            </a:r>
            <a:r>
              <a:rPr lang="en" sz="1600" dirty="0"/>
              <a:t> test statistic </a:t>
            </a:r>
            <a:r>
              <a:rPr lang="en" sz="1600" i="1" dirty="0"/>
              <a:t>T</a:t>
            </a:r>
            <a:r>
              <a:rPr lang="en" sz="1600" dirty="0"/>
              <a:t> = (point estimate - null value) / SE</a:t>
            </a:r>
            <a:endParaRPr sz="1600" dirty="0"/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dirty="0"/>
          </a:p>
        </p:txBody>
      </p:sp>
      <p:sp>
        <p:nvSpPr>
          <p:cNvPr id="104" name="Google Shape;104;p24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Testing for the slope (cont.)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105" name="Google Shape;10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7938" y="1254413"/>
            <a:ext cx="6257925" cy="107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5"/>
          <p:cNvSpPr txBox="1">
            <a:spLocks noGrp="1"/>
          </p:cNvSpPr>
          <p:nvPr>
            <p:ph type="body" idx="1"/>
          </p:nvPr>
        </p:nvSpPr>
        <p:spPr>
          <a:xfrm flipH="1">
            <a:off x="457075" y="2406950"/>
            <a:ext cx="7822200" cy="30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We always use a t-test in inference for regression.</a:t>
            </a:r>
            <a:endParaRPr sz="2200" dirty="0"/>
          </a:p>
          <a:p>
            <a:pPr marL="0" lvl="0" indent="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FF9900"/>
                </a:solidFill>
              </a:rPr>
              <a:t>Remember:</a:t>
            </a:r>
            <a:r>
              <a:rPr lang="en" sz="1600"/>
              <a:t> test statistic </a:t>
            </a:r>
            <a:r>
              <a:rPr lang="en" sz="1600" i="1"/>
              <a:t>T</a:t>
            </a:r>
            <a:r>
              <a:rPr lang="en" sz="1600"/>
              <a:t> = (point estimate - null value) / SE</a:t>
            </a:r>
            <a:endParaRPr sz="1600" dirty="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Point estimate = </a:t>
            </a:r>
            <a:r>
              <a:rPr lang="en" sz="2200" i="1"/>
              <a:t>b</a:t>
            </a:r>
            <a:r>
              <a:rPr lang="en" sz="2200" i="1" baseline="-25000"/>
              <a:t>1</a:t>
            </a:r>
            <a:r>
              <a:rPr lang="en" sz="2200"/>
              <a:t> is the observed slope.</a:t>
            </a:r>
            <a:endParaRPr sz="22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dirty="0"/>
          </a:p>
        </p:txBody>
      </p:sp>
      <p:sp>
        <p:nvSpPr>
          <p:cNvPr id="111" name="Google Shape;111;p25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Testing for the slope (cont.)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112" name="Google Shape;11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7938" y="1254413"/>
            <a:ext cx="6257925" cy="107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6"/>
          <p:cNvSpPr txBox="1">
            <a:spLocks noGrp="1"/>
          </p:cNvSpPr>
          <p:nvPr>
            <p:ph type="body" idx="1"/>
          </p:nvPr>
        </p:nvSpPr>
        <p:spPr>
          <a:xfrm flipH="1">
            <a:off x="457075" y="2406950"/>
            <a:ext cx="7822200" cy="30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We always use a t-test in inference for regression.</a:t>
            </a:r>
            <a:endParaRPr sz="2200" dirty="0"/>
          </a:p>
          <a:p>
            <a:pPr marL="0" lvl="0" indent="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FF9900"/>
                </a:solidFill>
              </a:rPr>
              <a:t>Remember:</a:t>
            </a:r>
            <a:r>
              <a:rPr lang="en" sz="1600"/>
              <a:t> test statistic </a:t>
            </a:r>
            <a:r>
              <a:rPr lang="en" sz="1600" i="1"/>
              <a:t>T</a:t>
            </a:r>
            <a:r>
              <a:rPr lang="en" sz="1600"/>
              <a:t> = (point estimate - null value) / SE</a:t>
            </a:r>
            <a:endParaRPr sz="1600" dirty="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Point estimate = </a:t>
            </a:r>
            <a:r>
              <a:rPr lang="en" sz="2200" i="1"/>
              <a:t>b</a:t>
            </a:r>
            <a:r>
              <a:rPr lang="en" sz="2200" i="1" baseline="-25000"/>
              <a:t>1</a:t>
            </a:r>
            <a:r>
              <a:rPr lang="en" sz="2200"/>
              <a:t> is the observed slope.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i="1"/>
              <a:t>SE</a:t>
            </a:r>
            <a:r>
              <a:rPr lang="en" sz="2200" i="1" baseline="-25000"/>
              <a:t>b1</a:t>
            </a:r>
            <a:r>
              <a:rPr lang="en" sz="2200"/>
              <a:t> is the standard error associated with the slope.</a:t>
            </a:r>
            <a:endParaRPr sz="2200" dirty="0"/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dirty="0"/>
          </a:p>
        </p:txBody>
      </p:sp>
      <p:sp>
        <p:nvSpPr>
          <p:cNvPr id="118" name="Google Shape;118;p26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Testing for the slope (cont.)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119" name="Google Shape;1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7938" y="1254413"/>
            <a:ext cx="6257925" cy="107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7"/>
          <p:cNvSpPr txBox="1">
            <a:spLocks noGrp="1"/>
          </p:cNvSpPr>
          <p:nvPr>
            <p:ph type="body" idx="1"/>
          </p:nvPr>
        </p:nvSpPr>
        <p:spPr>
          <a:xfrm flipH="1">
            <a:off x="457075" y="2406950"/>
            <a:ext cx="7822200" cy="30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We always use a t-test in inference for regression.</a:t>
            </a:r>
            <a:endParaRPr sz="2200" dirty="0"/>
          </a:p>
          <a:p>
            <a:pPr marL="0" lvl="0" indent="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FF9900"/>
                </a:solidFill>
              </a:rPr>
              <a:t>Remember:</a:t>
            </a:r>
            <a:r>
              <a:rPr lang="en" sz="1600"/>
              <a:t> test statistic </a:t>
            </a:r>
            <a:r>
              <a:rPr lang="en" sz="1600" i="1"/>
              <a:t>T</a:t>
            </a:r>
            <a:r>
              <a:rPr lang="en" sz="1600"/>
              <a:t> = (point estimate - null value) / SE</a:t>
            </a:r>
            <a:endParaRPr sz="1600" dirty="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Point estimate = </a:t>
            </a:r>
            <a:r>
              <a:rPr lang="en" sz="2200" i="1"/>
              <a:t>b</a:t>
            </a:r>
            <a:r>
              <a:rPr lang="en" sz="2200" i="1" baseline="-25000"/>
              <a:t>1</a:t>
            </a:r>
            <a:r>
              <a:rPr lang="en" sz="2200"/>
              <a:t> is the observed slope.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i="1"/>
              <a:t>SE</a:t>
            </a:r>
            <a:r>
              <a:rPr lang="en" sz="2200" i="1" baseline="-25000"/>
              <a:t>b1</a:t>
            </a:r>
            <a:r>
              <a:rPr lang="en" sz="2200"/>
              <a:t> is the standard error associated with the slope.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Degrees of freedom associated with the slope is </a:t>
            </a:r>
            <a:r>
              <a:rPr lang="en" sz="2200" i="1"/>
              <a:t>df = n</a:t>
            </a:r>
            <a:r>
              <a:rPr lang="en" sz="2200"/>
              <a:t> - 2, where </a:t>
            </a:r>
            <a:r>
              <a:rPr lang="en" sz="2200" i="1"/>
              <a:t>n</a:t>
            </a:r>
            <a:r>
              <a:rPr lang="en" sz="2200"/>
              <a:t> is the sample size.</a:t>
            </a:r>
            <a:endParaRPr sz="2200" dirty="0"/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dirty="0"/>
          </a:p>
        </p:txBody>
      </p:sp>
      <p:sp>
        <p:nvSpPr>
          <p:cNvPr id="125" name="Google Shape;125;p27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Testing for the slope (cont.)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126" name="Google Shape;12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7938" y="1254413"/>
            <a:ext cx="6257925" cy="107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8"/>
          <p:cNvSpPr txBox="1">
            <a:spLocks noGrp="1"/>
          </p:cNvSpPr>
          <p:nvPr>
            <p:ph type="body" idx="1"/>
          </p:nvPr>
        </p:nvSpPr>
        <p:spPr>
          <a:xfrm flipH="1">
            <a:off x="457075" y="2406950"/>
            <a:ext cx="7822200" cy="30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We always use a t-test in inference for regression.</a:t>
            </a:r>
            <a:endParaRPr sz="2200" dirty="0"/>
          </a:p>
          <a:p>
            <a:pPr marL="0" lvl="0" indent="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FF9900"/>
                </a:solidFill>
              </a:rPr>
              <a:t>Remember:</a:t>
            </a:r>
            <a:r>
              <a:rPr lang="en" sz="1600" dirty="0"/>
              <a:t> test statistic </a:t>
            </a:r>
            <a:r>
              <a:rPr lang="en" sz="1600" i="1" dirty="0"/>
              <a:t>T</a:t>
            </a:r>
            <a:r>
              <a:rPr lang="en" sz="1600" dirty="0"/>
              <a:t> = (point estimate - null value) / SE</a:t>
            </a:r>
            <a:endParaRPr sz="1600" dirty="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Point estimate = </a:t>
            </a:r>
            <a:r>
              <a:rPr lang="en" sz="2200" i="1" dirty="0"/>
              <a:t>b</a:t>
            </a:r>
            <a:r>
              <a:rPr lang="en" sz="2200" i="1" baseline="-25000" dirty="0"/>
              <a:t>1</a:t>
            </a:r>
            <a:r>
              <a:rPr lang="en" sz="2200" dirty="0"/>
              <a:t> is the observed slope.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i="1" dirty="0"/>
              <a:t>SE</a:t>
            </a:r>
            <a:r>
              <a:rPr lang="en" sz="2200" i="1" baseline="-25000" dirty="0"/>
              <a:t>b1</a:t>
            </a:r>
            <a:r>
              <a:rPr lang="en" sz="2200" dirty="0"/>
              <a:t> is the standard error associated with the slope.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Degrees of freedom associated with the slope is </a:t>
            </a:r>
            <a:r>
              <a:rPr lang="en" sz="2200" i="1" dirty="0"/>
              <a:t>df = n</a:t>
            </a:r>
            <a:r>
              <a:rPr lang="en" sz="2200" dirty="0"/>
              <a:t> - 2, where </a:t>
            </a:r>
            <a:r>
              <a:rPr lang="en" sz="2200" i="1" dirty="0"/>
              <a:t>n</a:t>
            </a:r>
            <a:r>
              <a:rPr lang="en" sz="2200" dirty="0"/>
              <a:t> is the sample size.</a:t>
            </a:r>
            <a:endParaRPr sz="2200" dirty="0"/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FF9900"/>
                </a:solidFill>
              </a:rPr>
              <a:t>Remember:</a:t>
            </a:r>
            <a:r>
              <a:rPr lang="en" sz="1600" dirty="0"/>
              <a:t> we lose 1 degree of freedom for each parameter we estimate, and in simple linear regression we estimate 2 parameters, </a:t>
            </a:r>
            <a:r>
              <a:rPr lang="en" sz="1600" i="1" dirty="0"/>
              <a:t>β</a:t>
            </a:r>
            <a:r>
              <a:rPr lang="en" sz="1600" i="1" baseline="-25000" dirty="0"/>
              <a:t>0</a:t>
            </a:r>
            <a:r>
              <a:rPr lang="en" sz="1600" dirty="0"/>
              <a:t> and </a:t>
            </a:r>
            <a:r>
              <a:rPr lang="en" sz="1600" i="1" dirty="0"/>
              <a:t>β</a:t>
            </a:r>
            <a:r>
              <a:rPr lang="en" sz="1600" i="1" baseline="-25000" dirty="0"/>
              <a:t>1</a:t>
            </a:r>
            <a:r>
              <a:rPr lang="en" sz="1600" dirty="0"/>
              <a:t>.</a:t>
            </a:r>
            <a:endParaRPr sz="16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dirty="0"/>
          </a:p>
        </p:txBody>
      </p:sp>
      <p:sp>
        <p:nvSpPr>
          <p:cNvPr id="132" name="Google Shape;132;p28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Testing for the slope (cont.)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133" name="Google Shape;13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7938" y="1254413"/>
            <a:ext cx="6257925" cy="107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9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Testing for the slope (cont.)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139" name="Google Shape;13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9763" y="1462175"/>
            <a:ext cx="6734175" cy="116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0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Testing for the slope (cont.)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145" name="Google Shape;14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9763" y="1462175"/>
            <a:ext cx="6734175" cy="11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32363" y="2925763"/>
            <a:ext cx="3533775" cy="75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1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Testing for the slope (cont.)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152" name="Google Shape;15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9763" y="1462175"/>
            <a:ext cx="6734175" cy="11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32375" y="3983050"/>
            <a:ext cx="39052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32363" y="2925763"/>
            <a:ext cx="3533775" cy="75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715F87-FA46-56C8-98EC-F07291CA7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8410575" cy="1143000"/>
          </a:xfrm>
        </p:spPr>
        <p:txBody>
          <a:bodyPr/>
          <a:lstStyle/>
          <a:p>
            <a:r>
              <a:rPr lang="en-US" dirty="0"/>
              <a:t>Linear regression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EF87B4B2-5E3B-3BA3-646E-5B01767D6718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57199" y="1600200"/>
                <a:ext cx="8620125" cy="4967700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Where:</a:t>
                </a:r>
              </a:p>
              <a:p>
                <a:r>
                  <a:rPr lang="en-US" b="0" dirty="0"/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(0, 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(normality, constant variance)</a:t>
                </a:r>
              </a:p>
              <a:p>
                <a:r>
                  <a:rPr lang="en-US" dirty="0"/>
                  <a:t>Then: </a:t>
                </a:r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(linearity)</a:t>
                </a:r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(normality)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EF87B4B2-5E3B-3BA3-646E-5B01767D67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199" y="1600200"/>
                <a:ext cx="8620125" cy="4967700"/>
              </a:xfrm>
              <a:blipFill>
                <a:blip r:embed="rId2"/>
                <a:stretch>
                  <a:fillRect l="-1273" r="-9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43813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2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Testing for the slope (cont.)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160" name="Google Shape;16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9763" y="1462175"/>
            <a:ext cx="6734175" cy="11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32375" y="3983050"/>
            <a:ext cx="390525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32363" y="2925763"/>
            <a:ext cx="3533775" cy="75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75125" y="4573588"/>
            <a:ext cx="4762500" cy="5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3"/>
          <p:cNvSpPr txBox="1">
            <a:spLocks noGrp="1"/>
          </p:cNvSpPr>
          <p:nvPr>
            <p:ph type="title"/>
          </p:nvPr>
        </p:nvSpPr>
        <p:spPr>
          <a:xfrm>
            <a:off x="457200" y="2"/>
            <a:ext cx="8229600" cy="130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Percent college graduate</a:t>
            </a:r>
            <a:br>
              <a:rPr lang="en">
                <a:solidFill>
                  <a:schemeClr val="accent1"/>
                </a:solidFill>
              </a:rPr>
            </a:br>
            <a:r>
              <a:rPr lang="en">
                <a:solidFill>
                  <a:schemeClr val="accent1"/>
                </a:solidFill>
              </a:rPr>
              <a:t>vs. percent Hispanic in LA</a:t>
            </a:r>
            <a:endParaRPr baseline="30000" dirty="0">
              <a:solidFill>
                <a:schemeClr val="accent1"/>
              </a:solidFill>
            </a:endParaRPr>
          </a:p>
        </p:txBody>
      </p:sp>
      <p:sp>
        <p:nvSpPr>
          <p:cNvPr id="169" name="Google Shape;169;p33"/>
          <p:cNvSpPr txBox="1">
            <a:spLocks noGrp="1"/>
          </p:cNvSpPr>
          <p:nvPr>
            <p:ph type="body" idx="1"/>
          </p:nvPr>
        </p:nvSpPr>
        <p:spPr>
          <a:xfrm flipH="1">
            <a:off x="457075" y="1305775"/>
            <a:ext cx="7822200" cy="41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accent1"/>
                </a:solidFill>
              </a:rPr>
              <a:t>What can you say about the relationship between % college graduate and % Hispanic in a sample of 100 zip code areas in LA?</a:t>
            </a:r>
            <a:endParaRPr sz="1900" dirty="0">
              <a:solidFill>
                <a:schemeClr val="accent1"/>
              </a:solidFill>
            </a:endParaRPr>
          </a:p>
        </p:txBody>
      </p:sp>
      <p:pic>
        <p:nvPicPr>
          <p:cNvPr id="170" name="Google Shape;17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305825"/>
            <a:ext cx="8299750" cy="364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4"/>
          <p:cNvSpPr txBox="1">
            <a:spLocks noGrp="1"/>
          </p:cNvSpPr>
          <p:nvPr>
            <p:ph type="body" idx="1"/>
          </p:nvPr>
        </p:nvSpPr>
        <p:spPr>
          <a:xfrm flipH="1">
            <a:off x="457200" y="864150"/>
            <a:ext cx="78222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>
                <a:solidFill>
                  <a:schemeClr val="accent1"/>
                </a:solidFill>
              </a:rPr>
              <a:t>What can you say about the relationship between of % college graduate and % Hispanic in a sample of 100 zip code areas in LA?</a:t>
            </a:r>
            <a:endParaRPr sz="1900" dirty="0">
              <a:solidFill>
                <a:schemeClr val="accent1"/>
              </a:solidFill>
            </a:endParaRPr>
          </a:p>
        </p:txBody>
      </p:sp>
      <p:sp>
        <p:nvSpPr>
          <p:cNvPr id="176" name="Google Shape;176;p34"/>
          <p:cNvSpPr txBox="1">
            <a:spLocks noGrp="1"/>
          </p:cNvSpPr>
          <p:nvPr>
            <p:ph type="title"/>
          </p:nvPr>
        </p:nvSpPr>
        <p:spPr>
          <a:xfrm>
            <a:off x="457200" y="227705"/>
            <a:ext cx="8229600" cy="43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</a:rPr>
              <a:t>% college educated vs. % Hispanic in LA, another look</a:t>
            </a:r>
            <a:endParaRPr sz="2400" baseline="30000" dirty="0">
              <a:solidFill>
                <a:schemeClr val="accent1"/>
              </a:solidFill>
            </a:endParaRPr>
          </a:p>
        </p:txBody>
      </p:sp>
      <p:pic>
        <p:nvPicPr>
          <p:cNvPr id="177" name="Google Shape;17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6325" y="1730450"/>
            <a:ext cx="6223950" cy="456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5"/>
          <p:cNvSpPr txBox="1">
            <a:spLocks noGrp="1"/>
          </p:cNvSpPr>
          <p:nvPr>
            <p:ph type="body" idx="1"/>
          </p:nvPr>
        </p:nvSpPr>
        <p:spPr>
          <a:xfrm flipH="1">
            <a:off x="457075" y="1172100"/>
            <a:ext cx="7822200" cy="45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accent1"/>
                </a:solidFill>
              </a:rPr>
              <a:t>Which of the below is the best interpretation of the slope?</a:t>
            </a:r>
            <a:endParaRPr sz="1900" dirty="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/>
              <a:t>A 1% increase in Hispanic residents in a zip code area in LA is associated with a 75% decrease in % of college grads.</a:t>
            </a: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/>
              <a:t>A 1% increase in Hispanic residents in a zip code area in LA is associated with a 0.75% decrease in % of college grads.</a:t>
            </a: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/>
              <a:t>An additional 1% of Hispanic residents decreases the % of college graduates in a zip code area in LA by 0.75%.</a:t>
            </a: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/>
              <a:t>In zip code areas with no Hispanic residents, % of college graduates is expected to be 75%.</a:t>
            </a:r>
            <a:endParaRPr sz="1900" dirty="0"/>
          </a:p>
        </p:txBody>
      </p:sp>
      <p:sp>
        <p:nvSpPr>
          <p:cNvPr id="183" name="Google Shape;183;p35"/>
          <p:cNvSpPr txBox="1">
            <a:spLocks noGrp="1"/>
          </p:cNvSpPr>
          <p:nvPr>
            <p:ph type="title"/>
          </p:nvPr>
        </p:nvSpPr>
        <p:spPr>
          <a:xfrm>
            <a:off x="81900" y="273225"/>
            <a:ext cx="8980200" cy="54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accent1"/>
                </a:solidFill>
              </a:rPr>
              <a:t>% college educated vs. % Hispanic in LA - linear model</a:t>
            </a:r>
            <a:endParaRPr sz="2600" baseline="30000" dirty="0">
              <a:solidFill>
                <a:schemeClr val="accent1"/>
              </a:solidFill>
            </a:endParaRPr>
          </a:p>
        </p:txBody>
      </p:sp>
      <p:pic>
        <p:nvPicPr>
          <p:cNvPr id="184" name="Google Shape;18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7750" y="1696750"/>
            <a:ext cx="6800850" cy="116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6"/>
          <p:cNvSpPr txBox="1">
            <a:spLocks noGrp="1"/>
          </p:cNvSpPr>
          <p:nvPr>
            <p:ph type="body" idx="1"/>
          </p:nvPr>
        </p:nvSpPr>
        <p:spPr>
          <a:xfrm flipH="1">
            <a:off x="457075" y="1172100"/>
            <a:ext cx="7822200" cy="45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accent1"/>
                </a:solidFill>
              </a:rPr>
              <a:t>Which of the below is the best interpretation of the slope?</a:t>
            </a:r>
            <a:endParaRPr sz="1900" dirty="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/>
              <a:t>A 1% increase in Hispanic residents in a zip code area in LA is associated with a 75% decrease in % of college grads.</a:t>
            </a: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900"/>
              <a:buAutoNum type="alphaLcParenBoth"/>
            </a:pPr>
            <a:r>
              <a:rPr lang="en" sz="1900" i="1">
                <a:solidFill>
                  <a:srgbClr val="FF9900"/>
                </a:solidFill>
              </a:rPr>
              <a:t>A 1% increase in Hispanic residents in a zip code area in LA is associated with a 0.75% decrease in % of college grads.</a:t>
            </a:r>
            <a:endParaRPr sz="1900" i="1" dirty="0">
              <a:solidFill>
                <a:srgbClr val="FF9900"/>
              </a:solidFill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/>
              <a:t>An additional 1% of Hispanic residents decreases the % of college graduates in a zip code area in LA by 0.75%.</a:t>
            </a: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AutoNum type="alphaLcParenBoth"/>
            </a:pPr>
            <a:r>
              <a:rPr lang="en" sz="1900"/>
              <a:t>In zip code areas with no Hispanic residents, % of college graduates is expected to be 75%.</a:t>
            </a:r>
            <a:endParaRPr sz="1900" dirty="0"/>
          </a:p>
        </p:txBody>
      </p:sp>
      <p:sp>
        <p:nvSpPr>
          <p:cNvPr id="190" name="Google Shape;190;p36"/>
          <p:cNvSpPr txBox="1">
            <a:spLocks noGrp="1"/>
          </p:cNvSpPr>
          <p:nvPr>
            <p:ph type="title"/>
          </p:nvPr>
        </p:nvSpPr>
        <p:spPr>
          <a:xfrm>
            <a:off x="81900" y="273225"/>
            <a:ext cx="8980200" cy="54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accent1"/>
                </a:solidFill>
              </a:rPr>
              <a:t>% college educated vs. % Hispanic in LA - linear model</a:t>
            </a:r>
            <a:endParaRPr sz="2600" baseline="30000" dirty="0">
              <a:solidFill>
                <a:schemeClr val="accent1"/>
              </a:solidFill>
            </a:endParaRPr>
          </a:p>
        </p:txBody>
      </p:sp>
      <p:pic>
        <p:nvPicPr>
          <p:cNvPr id="191" name="Google Shape;19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7750" y="1696750"/>
            <a:ext cx="6800850" cy="116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7"/>
          <p:cNvSpPr txBox="1">
            <a:spLocks noGrp="1"/>
          </p:cNvSpPr>
          <p:nvPr>
            <p:ph type="body" idx="1"/>
          </p:nvPr>
        </p:nvSpPr>
        <p:spPr>
          <a:xfrm flipH="1">
            <a:off x="517675" y="4163725"/>
            <a:ext cx="7822200" cy="8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dirty="0">
                <a:solidFill>
                  <a:schemeClr val="accent1"/>
                </a:solidFill>
              </a:rPr>
              <a:t>How reliable is this p-value if these zip code areas are not randomly selected?</a:t>
            </a:r>
            <a:endParaRPr sz="1900" dirty="0">
              <a:solidFill>
                <a:schemeClr val="accent1"/>
              </a:solidFill>
            </a:endParaRPr>
          </a:p>
        </p:txBody>
      </p:sp>
      <p:sp>
        <p:nvSpPr>
          <p:cNvPr id="197" name="Google Shape;197;p37"/>
          <p:cNvSpPr txBox="1">
            <a:spLocks noGrp="1"/>
          </p:cNvSpPr>
          <p:nvPr>
            <p:ph type="body" idx="1"/>
          </p:nvPr>
        </p:nvSpPr>
        <p:spPr>
          <a:xfrm flipH="1">
            <a:off x="457075" y="943500"/>
            <a:ext cx="7822200" cy="11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accent1"/>
                </a:solidFill>
              </a:rPr>
              <a:t>Do these data provide convincing evidence that there is a statistically significant relationship between % Hispanic and % college graduates in zip code areas in LA?</a:t>
            </a:r>
            <a:endParaRPr sz="1900" dirty="0">
              <a:solidFill>
                <a:schemeClr val="accent1"/>
              </a:solidFill>
            </a:endParaRPr>
          </a:p>
        </p:txBody>
      </p:sp>
      <p:pic>
        <p:nvPicPr>
          <p:cNvPr id="198" name="Google Shape;19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1675" y="2029888"/>
            <a:ext cx="6734175" cy="115252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7"/>
          <p:cNvSpPr txBox="1">
            <a:spLocks noGrp="1"/>
          </p:cNvSpPr>
          <p:nvPr>
            <p:ph type="title"/>
          </p:nvPr>
        </p:nvSpPr>
        <p:spPr>
          <a:xfrm>
            <a:off x="81900" y="273225"/>
            <a:ext cx="8980200" cy="54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accent1"/>
                </a:solidFill>
              </a:rPr>
              <a:t>% college educated vs. % Hispanic in LA - linear model</a:t>
            </a:r>
            <a:endParaRPr sz="2600" baseline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8"/>
          <p:cNvSpPr txBox="1">
            <a:spLocks noGrp="1"/>
          </p:cNvSpPr>
          <p:nvPr>
            <p:ph type="body" idx="1"/>
          </p:nvPr>
        </p:nvSpPr>
        <p:spPr>
          <a:xfrm flipH="1">
            <a:off x="517675" y="3273500"/>
            <a:ext cx="7822200" cy="8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i="1">
                <a:solidFill>
                  <a:srgbClr val="000000"/>
                </a:solidFill>
              </a:rPr>
              <a:t>Yes, the p-value for % Hispanic is low, indicating that the data provide convincing evidence that the slope parameter is different than 0.</a:t>
            </a:r>
            <a:endParaRPr sz="1900" i="1" dirty="0">
              <a:solidFill>
                <a:srgbClr val="000000"/>
              </a:solidFill>
            </a:endParaRPr>
          </a:p>
        </p:txBody>
      </p:sp>
      <p:sp>
        <p:nvSpPr>
          <p:cNvPr id="205" name="Google Shape;205;p38"/>
          <p:cNvSpPr txBox="1">
            <a:spLocks noGrp="1"/>
          </p:cNvSpPr>
          <p:nvPr>
            <p:ph type="body" idx="1"/>
          </p:nvPr>
        </p:nvSpPr>
        <p:spPr>
          <a:xfrm flipH="1">
            <a:off x="517675" y="4163725"/>
            <a:ext cx="7822200" cy="8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accent1"/>
                </a:solidFill>
              </a:rPr>
              <a:t>How reliable is this p-value if these zip code areas are not randomly selected?</a:t>
            </a:r>
            <a:endParaRPr sz="1900" dirty="0">
              <a:solidFill>
                <a:schemeClr val="accent1"/>
              </a:solidFill>
            </a:endParaRPr>
          </a:p>
        </p:txBody>
      </p:sp>
      <p:sp>
        <p:nvSpPr>
          <p:cNvPr id="206" name="Google Shape;206;p38"/>
          <p:cNvSpPr txBox="1">
            <a:spLocks noGrp="1"/>
          </p:cNvSpPr>
          <p:nvPr>
            <p:ph type="body" idx="1"/>
          </p:nvPr>
        </p:nvSpPr>
        <p:spPr>
          <a:xfrm flipH="1">
            <a:off x="457075" y="943500"/>
            <a:ext cx="7822200" cy="11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accent1"/>
                </a:solidFill>
              </a:rPr>
              <a:t>Do these data provide convincing evidence that there is a statistically significant relationship between % Hispanic and % college graduates in zip code areas in LA?</a:t>
            </a:r>
            <a:endParaRPr sz="1900" dirty="0">
              <a:solidFill>
                <a:schemeClr val="accent1"/>
              </a:solidFill>
            </a:endParaRPr>
          </a:p>
        </p:txBody>
      </p:sp>
      <p:pic>
        <p:nvPicPr>
          <p:cNvPr id="207" name="Google Shape;20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1675" y="2029888"/>
            <a:ext cx="6734175" cy="115252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8"/>
          <p:cNvSpPr txBox="1">
            <a:spLocks noGrp="1"/>
          </p:cNvSpPr>
          <p:nvPr>
            <p:ph type="title"/>
          </p:nvPr>
        </p:nvSpPr>
        <p:spPr>
          <a:xfrm>
            <a:off x="81900" y="273225"/>
            <a:ext cx="8980200" cy="54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accent1"/>
                </a:solidFill>
              </a:rPr>
              <a:t>% college educated vs. % Hispanic in LA - linear model</a:t>
            </a:r>
            <a:endParaRPr sz="2600" baseline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9"/>
          <p:cNvSpPr txBox="1">
            <a:spLocks noGrp="1"/>
          </p:cNvSpPr>
          <p:nvPr>
            <p:ph type="body" idx="1"/>
          </p:nvPr>
        </p:nvSpPr>
        <p:spPr>
          <a:xfrm flipH="1">
            <a:off x="517675" y="3273500"/>
            <a:ext cx="7822200" cy="8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i="1">
                <a:solidFill>
                  <a:srgbClr val="000000"/>
                </a:solidFill>
              </a:rPr>
              <a:t>Yes, the p-value for % Hispanic is low, indicating that the data provide convincing evidence that the slope parameter is different than 0.</a:t>
            </a:r>
            <a:endParaRPr sz="1900" i="1" dirty="0">
              <a:solidFill>
                <a:srgbClr val="000000"/>
              </a:solidFill>
            </a:endParaRPr>
          </a:p>
        </p:txBody>
      </p:sp>
      <p:sp>
        <p:nvSpPr>
          <p:cNvPr id="214" name="Google Shape;214;p39"/>
          <p:cNvSpPr txBox="1">
            <a:spLocks noGrp="1"/>
          </p:cNvSpPr>
          <p:nvPr>
            <p:ph type="body" idx="1"/>
          </p:nvPr>
        </p:nvSpPr>
        <p:spPr>
          <a:xfrm flipH="1">
            <a:off x="517675" y="4163725"/>
            <a:ext cx="7822200" cy="8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accent1"/>
                </a:solidFill>
              </a:rPr>
              <a:t>How reliable is this p-value if these zip code areas are not randomly selected?</a:t>
            </a:r>
            <a:endParaRPr sz="1900" dirty="0">
              <a:solidFill>
                <a:schemeClr val="accent1"/>
              </a:solidFill>
            </a:endParaRPr>
          </a:p>
        </p:txBody>
      </p:sp>
      <p:sp>
        <p:nvSpPr>
          <p:cNvPr id="215" name="Google Shape;215;p39"/>
          <p:cNvSpPr txBox="1">
            <a:spLocks noGrp="1"/>
          </p:cNvSpPr>
          <p:nvPr>
            <p:ph type="body" idx="1"/>
          </p:nvPr>
        </p:nvSpPr>
        <p:spPr>
          <a:xfrm flipH="1">
            <a:off x="457075" y="943500"/>
            <a:ext cx="7822200" cy="11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accent1"/>
                </a:solidFill>
              </a:rPr>
              <a:t>Do these data provide convincing evidence that there is a statistically significant relationship between % Hispanic and % college graduates in zip code areas in LA?</a:t>
            </a:r>
            <a:endParaRPr sz="1900" dirty="0">
              <a:solidFill>
                <a:schemeClr val="accent1"/>
              </a:solidFill>
            </a:endParaRPr>
          </a:p>
        </p:txBody>
      </p:sp>
      <p:pic>
        <p:nvPicPr>
          <p:cNvPr id="216" name="Google Shape;21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1675" y="2029888"/>
            <a:ext cx="6734175" cy="115252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9"/>
          <p:cNvSpPr txBox="1">
            <a:spLocks noGrp="1"/>
          </p:cNvSpPr>
          <p:nvPr>
            <p:ph type="body" idx="1"/>
          </p:nvPr>
        </p:nvSpPr>
        <p:spPr>
          <a:xfrm flipH="1">
            <a:off x="517675" y="4995325"/>
            <a:ext cx="7822200" cy="8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i="1">
                <a:solidFill>
                  <a:srgbClr val="000000"/>
                </a:solidFill>
              </a:rPr>
              <a:t>Not very..</a:t>
            </a:r>
            <a:r>
              <a:rPr lang="en" sz="1900" i="1">
                <a:solidFill>
                  <a:schemeClr val="accent1"/>
                </a:solidFill>
              </a:rPr>
              <a:t>.</a:t>
            </a:r>
            <a:endParaRPr sz="1900" i="1" dirty="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i="1" dirty="0">
              <a:solidFill>
                <a:schemeClr val="accent1"/>
              </a:solidFill>
            </a:endParaRPr>
          </a:p>
        </p:txBody>
      </p:sp>
      <p:sp>
        <p:nvSpPr>
          <p:cNvPr id="218" name="Google Shape;218;p39"/>
          <p:cNvSpPr txBox="1">
            <a:spLocks noGrp="1"/>
          </p:cNvSpPr>
          <p:nvPr>
            <p:ph type="title"/>
          </p:nvPr>
        </p:nvSpPr>
        <p:spPr>
          <a:xfrm>
            <a:off x="81900" y="273225"/>
            <a:ext cx="8980200" cy="54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accent1"/>
                </a:solidFill>
              </a:rPr>
              <a:t>% college educated vs. % Hispanic in LA - linear model</a:t>
            </a:r>
            <a:endParaRPr sz="2600" baseline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0"/>
          <p:cNvSpPr txBox="1">
            <a:spLocks noGrp="1"/>
          </p:cNvSpPr>
          <p:nvPr>
            <p:ph type="body" idx="1"/>
          </p:nvPr>
        </p:nvSpPr>
        <p:spPr>
          <a:xfrm flipH="1">
            <a:off x="457100" y="4270675"/>
            <a:ext cx="3074700" cy="17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 dirty="0"/>
              <a:t>9.2076 ± 1.65 x 9.2999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 dirty="0"/>
              <a:t>0.9014 ± 2.06 x 0.0963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 dirty="0"/>
              <a:t>0.9014 ± 1.96 x 0.0963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 dirty="0"/>
              <a:t>9.2076 ± 1.96 x 0.0963</a:t>
            </a:r>
            <a:endParaRPr sz="1800" dirty="0"/>
          </a:p>
        </p:txBody>
      </p:sp>
      <p:sp>
        <p:nvSpPr>
          <p:cNvPr id="224" name="Google Shape;224;p40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Confidence interval for the slope</a:t>
            </a:r>
            <a:endParaRPr baseline="300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" name="Google Shape;225;p40"/>
              <p:cNvSpPr txBox="1">
                <a:spLocks noGrp="1"/>
              </p:cNvSpPr>
              <p:nvPr>
                <p:ph type="body" idx="1"/>
              </p:nvPr>
            </p:nvSpPr>
            <p:spPr>
              <a:xfrm flipH="1">
                <a:off x="457075" y="1153375"/>
                <a:ext cx="7822200" cy="17190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800" dirty="0">
                    <a:solidFill>
                      <a:schemeClr val="accent1"/>
                    </a:solidFill>
                  </a:rPr>
                  <a:t>Remember that a confidence interval is calculated as </a:t>
                </a:r>
                <a:r>
                  <a:rPr lang="en" sz="1800" i="1" dirty="0">
                    <a:solidFill>
                      <a:schemeClr val="accent1"/>
                    </a:solidFill>
                  </a:rPr>
                  <a:t>point estimate ±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𝑑𝑓</m:t>
                        </m:r>
                      </m:sub>
                    </m:sSub>
                    <m:r>
                      <a:rPr lang="en-US" sz="1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1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𝑆𝐸</m:t>
                    </m:r>
                    <m:r>
                      <a:rPr lang="en-US" sz="1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" sz="1800" dirty="0">
                    <a:solidFill>
                      <a:schemeClr val="accent1"/>
                    </a:solidFill>
                  </a:rPr>
                  <a:t>and the degrees of freedom associated with the slope in a simple linear regression is </a:t>
                </a:r>
                <a:r>
                  <a:rPr lang="en" sz="1800" i="1" dirty="0">
                    <a:solidFill>
                      <a:schemeClr val="accent1"/>
                    </a:solidFill>
                  </a:rPr>
                  <a:t>n</a:t>
                </a:r>
                <a:r>
                  <a:rPr lang="en" sz="1800" dirty="0">
                    <a:solidFill>
                      <a:schemeClr val="accent1"/>
                    </a:solidFill>
                  </a:rPr>
                  <a:t> - 2. Which of the below is the correct 95% confidence interval for the slope parameter? Note that the model is based on observations from 27 twins.</a:t>
                </a:r>
                <a:endParaRPr sz="1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25" name="Google Shape;225;p40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 flipH="1">
                <a:off x="457075" y="1153375"/>
                <a:ext cx="7822200" cy="1719000"/>
              </a:xfrm>
              <a:prstGeom prst="rect">
                <a:avLst/>
              </a:prstGeom>
              <a:blipFill>
                <a:blip r:embed="rId3"/>
                <a:stretch>
                  <a:fillRect l="-701" b="-56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6" name="Google Shape;226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3099" y="3024824"/>
            <a:ext cx="5637800" cy="941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D594EBE-A73C-DFA0-D107-E03B8DF6BAFA}"/>
              </a:ext>
            </a:extLst>
          </p:cNvPr>
          <p:cNvGrpSpPr/>
          <p:nvPr/>
        </p:nvGrpSpPr>
        <p:grpSpPr>
          <a:xfrm>
            <a:off x="3439368" y="4118323"/>
            <a:ext cx="5503594" cy="1674124"/>
            <a:chOff x="2719521" y="4315551"/>
            <a:chExt cx="6878972" cy="239925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5395D90-37CF-057C-AE66-49078EFFD5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11709"/>
            <a:stretch/>
          </p:blipFill>
          <p:spPr>
            <a:xfrm>
              <a:off x="2894618" y="4315551"/>
              <a:ext cx="6340173" cy="587229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16011B5-AA39-F27A-0243-7D114C9AB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19521" y="4902780"/>
              <a:ext cx="6878972" cy="18120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0"/>
          <p:cNvSpPr txBox="1">
            <a:spLocks noGrp="1"/>
          </p:cNvSpPr>
          <p:nvPr>
            <p:ph type="body" idx="1"/>
          </p:nvPr>
        </p:nvSpPr>
        <p:spPr>
          <a:xfrm flipH="1">
            <a:off x="457100" y="4270675"/>
            <a:ext cx="3074700" cy="17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 dirty="0"/>
              <a:t>9.2076 ± 1.65 x 9.2999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 dirty="0"/>
              <a:t>0.9014 ± 2.06 x 0.0963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 dirty="0"/>
              <a:t>0.9014 ± 1.96 x 0.0963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 dirty="0"/>
              <a:t>9.2076 ± 1.96 x 0.0963</a:t>
            </a:r>
            <a:endParaRPr sz="1800" dirty="0"/>
          </a:p>
        </p:txBody>
      </p:sp>
      <p:sp>
        <p:nvSpPr>
          <p:cNvPr id="224" name="Google Shape;224;p40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Confidence interval for the slope</a:t>
            </a:r>
            <a:endParaRPr baseline="300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" name="Google Shape;225;p40"/>
              <p:cNvSpPr txBox="1">
                <a:spLocks noGrp="1"/>
              </p:cNvSpPr>
              <p:nvPr>
                <p:ph type="body" idx="1"/>
              </p:nvPr>
            </p:nvSpPr>
            <p:spPr>
              <a:xfrm flipH="1">
                <a:off x="457075" y="1153375"/>
                <a:ext cx="7822200" cy="17190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800" dirty="0">
                    <a:solidFill>
                      <a:schemeClr val="accent1"/>
                    </a:solidFill>
                  </a:rPr>
                  <a:t>Remember that a confidence interval is calculated as </a:t>
                </a:r>
                <a:r>
                  <a:rPr lang="en" sz="1800" i="1" dirty="0">
                    <a:solidFill>
                      <a:schemeClr val="accent1"/>
                    </a:solidFill>
                  </a:rPr>
                  <a:t>point estimate ±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𝑑𝑓</m:t>
                        </m:r>
                      </m:sub>
                    </m:sSub>
                    <m:r>
                      <a:rPr lang="en-US" sz="1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1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𝑆𝐸</m:t>
                    </m:r>
                    <m:r>
                      <a:rPr lang="en-US" sz="1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" sz="1800" dirty="0">
                    <a:solidFill>
                      <a:schemeClr val="accent1"/>
                    </a:solidFill>
                  </a:rPr>
                  <a:t>and the degrees of freedom associated with the slope in a simple linear regression is </a:t>
                </a:r>
                <a:r>
                  <a:rPr lang="en" sz="1800" i="1" dirty="0">
                    <a:solidFill>
                      <a:schemeClr val="accent1"/>
                    </a:solidFill>
                  </a:rPr>
                  <a:t>n</a:t>
                </a:r>
                <a:r>
                  <a:rPr lang="en" sz="1800" dirty="0">
                    <a:solidFill>
                      <a:schemeClr val="accent1"/>
                    </a:solidFill>
                  </a:rPr>
                  <a:t> - 2. Which of the below is the correct 95% confidence interval for the slope parameter? Note that the model is based on observations from 27 twins.</a:t>
                </a:r>
                <a:endParaRPr sz="1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25" name="Google Shape;225;p40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 flipH="1">
                <a:off x="457075" y="1153375"/>
                <a:ext cx="7822200" cy="1719000"/>
              </a:xfrm>
              <a:prstGeom prst="rect">
                <a:avLst/>
              </a:prstGeom>
              <a:blipFill>
                <a:blip r:embed="rId3"/>
                <a:stretch>
                  <a:fillRect l="-701" b="-56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6" name="Google Shape;226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3099" y="3024824"/>
            <a:ext cx="5637800" cy="941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D594EBE-A73C-DFA0-D107-E03B8DF6BAFA}"/>
              </a:ext>
            </a:extLst>
          </p:cNvPr>
          <p:cNvGrpSpPr/>
          <p:nvPr/>
        </p:nvGrpSpPr>
        <p:grpSpPr>
          <a:xfrm>
            <a:off x="3432883" y="4118323"/>
            <a:ext cx="5503594" cy="1674124"/>
            <a:chOff x="2719521" y="4315551"/>
            <a:chExt cx="6878972" cy="239925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5395D90-37CF-057C-AE66-49078EFFD5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11709"/>
            <a:stretch/>
          </p:blipFill>
          <p:spPr>
            <a:xfrm>
              <a:off x="2894618" y="4315551"/>
              <a:ext cx="6340173" cy="587229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16011B5-AA39-F27A-0243-7D114C9AB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19521" y="4902780"/>
              <a:ext cx="6878972" cy="1812022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6525A71-235D-ACC0-66ED-519D923FE0AD}"/>
              </a:ext>
            </a:extLst>
          </p:cNvPr>
          <p:cNvSpPr/>
          <p:nvPr/>
        </p:nvSpPr>
        <p:spPr>
          <a:xfrm>
            <a:off x="7444902" y="5062081"/>
            <a:ext cx="304800" cy="1361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Google Shape;235;p41">
            <a:extLst>
              <a:ext uri="{FF2B5EF4-FFF2-40B4-BE49-F238E27FC236}">
                <a16:creationId xmlns:a16="http://schemas.microsoft.com/office/drawing/2014/main" id="{F751F702-F959-2AE1-1A94-95E685522AB0}"/>
              </a:ext>
            </a:extLst>
          </p:cNvPr>
          <p:cNvSpPr txBox="1">
            <a:spLocks/>
          </p:cNvSpPr>
          <p:nvPr/>
        </p:nvSpPr>
        <p:spPr>
          <a:xfrm flipH="1">
            <a:off x="4072902" y="5792447"/>
            <a:ext cx="3676800" cy="4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81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pt-BR" sz="1800" i="1" dirty="0">
                <a:solidFill>
                  <a:srgbClr val="FF9900"/>
                </a:solidFill>
              </a:rPr>
              <a:t>n = 27	df = 27 - 2 = 25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235;p41">
                <a:extLst>
                  <a:ext uri="{FF2B5EF4-FFF2-40B4-BE49-F238E27FC236}">
                    <a16:creationId xmlns:a16="http://schemas.microsoft.com/office/drawing/2014/main" id="{B721522C-F4A7-ABCA-E3D8-8DC4452A3396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2736715" y="6093055"/>
                <a:ext cx="6407285" cy="46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38100" marR="0" lvl="0" indent="0" algn="l" rtl="0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chemeClr val="dk1"/>
                  </a:buClr>
                  <a:buSzPts val="3000"/>
                  <a:buFont typeface="Arial"/>
                  <a:buNone/>
                  <a:defRPr sz="3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810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Char char="○"/>
                  <a:defRPr sz="2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810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Char char="■"/>
                  <a:defRPr sz="2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42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●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42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○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42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■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42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●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42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○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42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■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pt-BR" sz="1800" i="1" dirty="0">
                    <a:solidFill>
                      <a:srgbClr val="FF9900"/>
                    </a:solidFill>
                  </a:rPr>
                  <a:t>For a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FF9900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1800" b="0" i="1" smtClean="0">
                        <a:solidFill>
                          <a:srgbClr val="FF99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pt-BR" sz="1800" i="1" dirty="0">
                    <a:solidFill>
                      <a:srgbClr val="FF9900"/>
                    </a:solidFill>
                  </a:rPr>
                  <a:t> confidence interval we look at (1+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FF9900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pt-BR" sz="1800" i="1" dirty="0">
                    <a:solidFill>
                      <a:srgbClr val="FF9900"/>
                    </a:solidFill>
                  </a:rPr>
                  <a:t>)/2 T-quantile</a:t>
                </a:r>
              </a:p>
            </p:txBody>
          </p:sp>
        </mc:Choice>
        <mc:Fallback xmlns="">
          <p:sp>
            <p:nvSpPr>
              <p:cNvPr id="11" name="Google Shape;235;p41">
                <a:extLst>
                  <a:ext uri="{FF2B5EF4-FFF2-40B4-BE49-F238E27FC236}">
                    <a16:creationId xmlns:a16="http://schemas.microsoft.com/office/drawing/2014/main" id="{B721522C-F4A7-ABCA-E3D8-8DC4452A3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736715" y="6093055"/>
                <a:ext cx="6407285" cy="466800"/>
              </a:xfrm>
              <a:prstGeom prst="rect">
                <a:avLst/>
              </a:prstGeom>
              <a:blipFill>
                <a:blip r:embed="rId7"/>
                <a:stretch>
                  <a:fillRect l="-856" b="-131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9241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11587963-EC51-B201-3EF4-30AF925BD81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Least squares estimates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11587963-EC51-B201-3EF4-30AF925BD8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296" b="-15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077BB5CC-8989-09BC-FEC8-C88B7F514B0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077BB5CC-8989-09BC-FEC8-C88B7F514B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CDAC4D1-7689-2756-5EF6-CDD23B28ED1A}"/>
              </a:ext>
            </a:extLst>
          </p:cNvPr>
          <p:cNvCxnSpPr>
            <a:cxnSpLocks/>
          </p:cNvCxnSpPr>
          <p:nvPr/>
        </p:nvCxnSpPr>
        <p:spPr>
          <a:xfrm flipV="1">
            <a:off x="4953000" y="3744241"/>
            <a:ext cx="15240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2C13DE0-BB16-8284-02DE-AFA1D49E10EF}"/>
              </a:ext>
            </a:extLst>
          </p:cNvPr>
          <p:cNvCxnSpPr>
            <a:cxnSpLocks/>
          </p:cNvCxnSpPr>
          <p:nvPr/>
        </p:nvCxnSpPr>
        <p:spPr>
          <a:xfrm flipH="1">
            <a:off x="5419725" y="2391691"/>
            <a:ext cx="476250" cy="353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A7F27DA-26C3-675F-157C-7D43626FF624}"/>
              </a:ext>
            </a:extLst>
          </p:cNvPr>
          <p:cNvSpPr txBox="1"/>
          <p:nvPr/>
        </p:nvSpPr>
        <p:spPr>
          <a:xfrm>
            <a:off x="4724400" y="4123066"/>
            <a:ext cx="1647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Sample standard deviation of 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F40B3F-6728-84E3-2A19-FEE5829007F1}"/>
              </a:ext>
            </a:extLst>
          </p:cNvPr>
          <p:cNvSpPr txBox="1"/>
          <p:nvPr/>
        </p:nvSpPr>
        <p:spPr>
          <a:xfrm>
            <a:off x="5229225" y="1835479"/>
            <a:ext cx="1647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Sample standard deviation of y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A635523-AACD-19AD-5087-A84DE683CF22}"/>
              </a:ext>
            </a:extLst>
          </p:cNvPr>
          <p:cNvCxnSpPr/>
          <p:nvPr/>
        </p:nvCxnSpPr>
        <p:spPr>
          <a:xfrm flipH="1" flipV="1">
            <a:off x="5895975" y="3468016"/>
            <a:ext cx="409575" cy="276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DB274D4-CD5C-8901-2D71-87C6D39A0EA8}"/>
              </a:ext>
            </a:extLst>
          </p:cNvPr>
          <p:cNvSpPr txBox="1"/>
          <p:nvPr/>
        </p:nvSpPr>
        <p:spPr>
          <a:xfrm>
            <a:off x="6267450" y="3606128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Correlation coefficient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D7B8591-11CC-A866-55DB-CB7032AFFD0C}"/>
                  </a:ext>
                </a:extLst>
              </p:cNvPr>
              <p:cNvSpPr txBox="1"/>
              <p:nvPr/>
            </p:nvSpPr>
            <p:spPr>
              <a:xfrm>
                <a:off x="457200" y="4991670"/>
                <a:ext cx="8458200" cy="1608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Fitted linear model: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sSub>
                        <m:sSub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  <a:p>
                <a:r>
                  <a:rPr lang="en-US" sz="2400" dirty="0"/>
                  <a:t>Residuals: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 </m:t>
                      </m:r>
                      <m:acc>
                        <m:accPr>
                          <m:chr m:val="̂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D7B8591-11CC-A866-55DB-CB7032AFFD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991670"/>
                <a:ext cx="8458200" cy="1608774"/>
              </a:xfrm>
              <a:prstGeom prst="rect">
                <a:avLst/>
              </a:prstGeom>
              <a:blipFill>
                <a:blip r:embed="rId4"/>
                <a:stretch>
                  <a:fillRect l="-1081" t="-2652"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65355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3"/>
          <p:cNvSpPr txBox="1">
            <a:spLocks noGrp="1"/>
          </p:cNvSpPr>
          <p:nvPr>
            <p:ph type="body" idx="1"/>
          </p:nvPr>
        </p:nvSpPr>
        <p:spPr>
          <a:xfrm flipH="1">
            <a:off x="457100" y="4270675"/>
            <a:ext cx="3074700" cy="17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/>
              <a:t>9.2076 ± 1.65 x 9.2999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AutoNum type="alphaLcParenBoth"/>
            </a:pPr>
            <a:r>
              <a:rPr lang="en" sz="1800" i="1">
                <a:solidFill>
                  <a:srgbClr val="FF9900"/>
                </a:solidFill>
              </a:rPr>
              <a:t>0.9014 ± 2.06 x 0.0963</a:t>
            </a:r>
            <a:endParaRPr sz="1800" i="1" dirty="0">
              <a:solidFill>
                <a:srgbClr val="FF99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/>
              <a:t>0.9014 ± 1.96 x 0.0963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/>
              <a:t>9.2076 ± 1.96 x 0.0963</a:t>
            </a:r>
            <a:endParaRPr sz="1800" dirty="0"/>
          </a:p>
        </p:txBody>
      </p:sp>
      <p:sp>
        <p:nvSpPr>
          <p:cNvPr id="251" name="Google Shape;251;p43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Confidence interval for the slope</a:t>
            </a:r>
            <a:endParaRPr baseline="30000" dirty="0">
              <a:solidFill>
                <a:schemeClr val="accent1"/>
              </a:solidFill>
            </a:endParaRPr>
          </a:p>
        </p:txBody>
      </p:sp>
      <p:sp>
        <p:nvSpPr>
          <p:cNvPr id="252" name="Google Shape;252;p43"/>
          <p:cNvSpPr txBox="1">
            <a:spLocks noGrp="1"/>
          </p:cNvSpPr>
          <p:nvPr>
            <p:ph type="body" idx="1"/>
          </p:nvPr>
        </p:nvSpPr>
        <p:spPr>
          <a:xfrm flipH="1">
            <a:off x="457075" y="1153375"/>
            <a:ext cx="7822200" cy="17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accent1"/>
                </a:solidFill>
              </a:rPr>
              <a:t>Remember that a confidence interval is calculated as </a:t>
            </a:r>
            <a:r>
              <a:rPr lang="en" sz="1800" i="1">
                <a:solidFill>
                  <a:schemeClr val="accent1"/>
                </a:solidFill>
              </a:rPr>
              <a:t>point estimate ± ME</a:t>
            </a:r>
            <a:r>
              <a:rPr lang="en" sz="1800">
                <a:solidFill>
                  <a:schemeClr val="accent1"/>
                </a:solidFill>
              </a:rPr>
              <a:t> and the degrees of freedom associated with the slope in a simple linear regression is </a:t>
            </a:r>
            <a:r>
              <a:rPr lang="en" sz="1800" i="1">
                <a:solidFill>
                  <a:schemeClr val="accent1"/>
                </a:solidFill>
              </a:rPr>
              <a:t>n</a:t>
            </a:r>
            <a:r>
              <a:rPr lang="en" sz="1800">
                <a:solidFill>
                  <a:schemeClr val="accent1"/>
                </a:solidFill>
              </a:rPr>
              <a:t> - 2. Which of the below is the correct 95% confidence interval for the slope parameter? Note that the model is based on observations from 27 twins.</a:t>
            </a:r>
            <a:endParaRPr sz="1800" dirty="0">
              <a:solidFill>
                <a:schemeClr val="accent1"/>
              </a:solidFill>
            </a:endParaRPr>
          </a:p>
        </p:txBody>
      </p:sp>
      <p:pic>
        <p:nvPicPr>
          <p:cNvPr id="253" name="Google Shape;25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3099" y="3024824"/>
            <a:ext cx="5637800" cy="94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43"/>
          <p:cNvSpPr txBox="1">
            <a:spLocks noGrp="1"/>
          </p:cNvSpPr>
          <p:nvPr>
            <p:ph type="body" idx="1"/>
          </p:nvPr>
        </p:nvSpPr>
        <p:spPr>
          <a:xfrm flipH="1">
            <a:off x="4061150" y="4056950"/>
            <a:ext cx="3676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800" i="1">
                <a:solidFill>
                  <a:srgbClr val="FF9900"/>
                </a:solidFill>
              </a:rPr>
              <a:t>n = 27	df = 27 - 2 = 25</a:t>
            </a:r>
            <a:endParaRPr sz="1800" i="1" dirty="0">
              <a:solidFill>
                <a:srgbClr val="FF9900"/>
              </a:solidFill>
            </a:endParaRPr>
          </a:p>
        </p:txBody>
      </p:sp>
      <p:sp>
        <p:nvSpPr>
          <p:cNvPr id="255" name="Google Shape;255;p43"/>
          <p:cNvSpPr txBox="1">
            <a:spLocks noGrp="1"/>
          </p:cNvSpPr>
          <p:nvPr>
            <p:ph type="body" idx="1"/>
          </p:nvPr>
        </p:nvSpPr>
        <p:spPr>
          <a:xfrm flipH="1">
            <a:off x="4052050" y="4432775"/>
            <a:ext cx="3676800" cy="17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FF9900"/>
                </a:solidFill>
              </a:rPr>
              <a:t>95%: t</a:t>
            </a:r>
            <a:r>
              <a:rPr lang="en" sz="1800" i="1" baseline="-25000">
                <a:solidFill>
                  <a:srgbClr val="FF9900"/>
                </a:solidFill>
              </a:rPr>
              <a:t>25</a:t>
            </a:r>
            <a:r>
              <a:rPr lang="en" sz="1800" i="1">
                <a:solidFill>
                  <a:srgbClr val="FF9900"/>
                </a:solidFill>
              </a:rPr>
              <a:t>* = 2.06</a:t>
            </a:r>
            <a:endParaRPr sz="1800" i="1" dirty="0">
              <a:solidFill>
                <a:srgbClr val="FF99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FF9900"/>
                </a:solidFill>
              </a:rPr>
              <a:t>0.9014 ± 2.06 x 0.0963</a:t>
            </a:r>
            <a:endParaRPr sz="1800" i="1" dirty="0">
              <a:solidFill>
                <a:srgbClr val="FF99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800" i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4"/>
          <p:cNvSpPr txBox="1">
            <a:spLocks noGrp="1"/>
          </p:cNvSpPr>
          <p:nvPr>
            <p:ph type="body" idx="1"/>
          </p:nvPr>
        </p:nvSpPr>
        <p:spPr>
          <a:xfrm flipH="1">
            <a:off x="457100" y="4270675"/>
            <a:ext cx="3074700" cy="17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/>
              <a:t>9.2076 ± 1.65 x 9.2999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AutoNum type="alphaLcParenBoth"/>
            </a:pPr>
            <a:r>
              <a:rPr lang="en" sz="1800" i="1">
                <a:solidFill>
                  <a:srgbClr val="FF9900"/>
                </a:solidFill>
              </a:rPr>
              <a:t>0.9014 ± 2.06 x 0.0963</a:t>
            </a:r>
            <a:endParaRPr sz="1800" i="1" dirty="0">
              <a:solidFill>
                <a:srgbClr val="FF99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/>
              <a:t>0.9014 ± 1.96 x 0.0963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arenBoth"/>
            </a:pPr>
            <a:r>
              <a:rPr lang="en" sz="1800"/>
              <a:t>9.2076 ± 1.96 x 0.0963</a:t>
            </a:r>
            <a:endParaRPr sz="1800" dirty="0"/>
          </a:p>
        </p:txBody>
      </p:sp>
      <p:sp>
        <p:nvSpPr>
          <p:cNvPr id="261" name="Google Shape;261;p44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Confidence interval for the slope</a:t>
            </a:r>
            <a:endParaRPr baseline="30000" dirty="0">
              <a:solidFill>
                <a:schemeClr val="accent1"/>
              </a:solidFill>
            </a:endParaRPr>
          </a:p>
        </p:txBody>
      </p:sp>
      <p:sp>
        <p:nvSpPr>
          <p:cNvPr id="262" name="Google Shape;262;p44"/>
          <p:cNvSpPr txBox="1">
            <a:spLocks noGrp="1"/>
          </p:cNvSpPr>
          <p:nvPr>
            <p:ph type="body" idx="1"/>
          </p:nvPr>
        </p:nvSpPr>
        <p:spPr>
          <a:xfrm flipH="1">
            <a:off x="457075" y="1153375"/>
            <a:ext cx="7822200" cy="17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accent1"/>
                </a:solidFill>
              </a:rPr>
              <a:t>Remember that a confidence interval is calculated as </a:t>
            </a:r>
            <a:r>
              <a:rPr lang="en" sz="1800" i="1">
                <a:solidFill>
                  <a:schemeClr val="accent1"/>
                </a:solidFill>
              </a:rPr>
              <a:t>point estimate ± ME</a:t>
            </a:r>
            <a:r>
              <a:rPr lang="en" sz="1800">
                <a:solidFill>
                  <a:schemeClr val="accent1"/>
                </a:solidFill>
              </a:rPr>
              <a:t> and the degrees of freedom associated with the slope in a simple linear regression is </a:t>
            </a:r>
            <a:r>
              <a:rPr lang="en" sz="1800" i="1">
                <a:solidFill>
                  <a:schemeClr val="accent1"/>
                </a:solidFill>
              </a:rPr>
              <a:t>n</a:t>
            </a:r>
            <a:r>
              <a:rPr lang="en" sz="1800">
                <a:solidFill>
                  <a:schemeClr val="accent1"/>
                </a:solidFill>
              </a:rPr>
              <a:t> - 2. Which of the below is the correct 95% confidence interval for the slope parameter? Note that the model is based on observations from 27 twins.</a:t>
            </a:r>
            <a:endParaRPr sz="1800" dirty="0">
              <a:solidFill>
                <a:schemeClr val="accent1"/>
              </a:solidFill>
            </a:endParaRPr>
          </a:p>
        </p:txBody>
      </p:sp>
      <p:pic>
        <p:nvPicPr>
          <p:cNvPr id="263" name="Google Shape;26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3099" y="3024824"/>
            <a:ext cx="5637800" cy="94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44"/>
          <p:cNvSpPr txBox="1">
            <a:spLocks noGrp="1"/>
          </p:cNvSpPr>
          <p:nvPr>
            <p:ph type="body" idx="1"/>
          </p:nvPr>
        </p:nvSpPr>
        <p:spPr>
          <a:xfrm flipH="1">
            <a:off x="4061150" y="4056950"/>
            <a:ext cx="3676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800" i="1">
                <a:solidFill>
                  <a:srgbClr val="FF9900"/>
                </a:solidFill>
              </a:rPr>
              <a:t>n = 27	df = 27 - 2 = 25</a:t>
            </a:r>
            <a:endParaRPr sz="1800" i="1" dirty="0">
              <a:solidFill>
                <a:srgbClr val="FF9900"/>
              </a:solidFill>
            </a:endParaRPr>
          </a:p>
        </p:txBody>
      </p:sp>
      <p:sp>
        <p:nvSpPr>
          <p:cNvPr id="265" name="Google Shape;265;p44"/>
          <p:cNvSpPr txBox="1">
            <a:spLocks noGrp="1"/>
          </p:cNvSpPr>
          <p:nvPr>
            <p:ph type="body" idx="1"/>
          </p:nvPr>
        </p:nvSpPr>
        <p:spPr>
          <a:xfrm flipH="1">
            <a:off x="4052050" y="4432775"/>
            <a:ext cx="3676800" cy="17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FF9900"/>
                </a:solidFill>
              </a:rPr>
              <a:t>95%: t</a:t>
            </a:r>
            <a:r>
              <a:rPr lang="en" sz="1800" i="1" baseline="-25000">
                <a:solidFill>
                  <a:srgbClr val="FF9900"/>
                </a:solidFill>
              </a:rPr>
              <a:t>25</a:t>
            </a:r>
            <a:r>
              <a:rPr lang="en" sz="1800" i="1">
                <a:solidFill>
                  <a:srgbClr val="FF9900"/>
                </a:solidFill>
              </a:rPr>
              <a:t>* = 2.06</a:t>
            </a:r>
            <a:endParaRPr sz="1800" i="1" dirty="0">
              <a:solidFill>
                <a:srgbClr val="FF99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rgbClr val="FF9900"/>
                </a:solidFill>
              </a:rPr>
              <a:t>0.9014 ± 2.06 x 0.0963</a:t>
            </a:r>
            <a:endParaRPr sz="1800" i="1" dirty="0">
              <a:solidFill>
                <a:srgbClr val="FF99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 i="1">
                <a:solidFill>
                  <a:srgbClr val="FF9900"/>
                </a:solidFill>
              </a:rPr>
              <a:t>(0.7, 1.1)</a:t>
            </a:r>
            <a:endParaRPr sz="1800" i="1" dirty="0"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5"/>
          <p:cNvSpPr txBox="1">
            <a:spLocks noGrp="1"/>
          </p:cNvSpPr>
          <p:nvPr>
            <p:ph type="body" idx="1"/>
          </p:nvPr>
        </p:nvSpPr>
        <p:spPr>
          <a:xfrm flipH="1">
            <a:off x="457075" y="1153375"/>
            <a:ext cx="7822200" cy="4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 dirty="0"/>
              <a:t>Inference for the slope for a single-predictor linear regression model:</a:t>
            </a:r>
            <a:endParaRPr sz="1900" dirty="0"/>
          </a:p>
        </p:txBody>
      </p:sp>
      <p:sp>
        <p:nvSpPr>
          <p:cNvPr id="271" name="Google Shape;271;p45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Recap</a:t>
            </a:r>
            <a:endParaRPr baseline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6"/>
          <p:cNvSpPr txBox="1">
            <a:spLocks noGrp="1"/>
          </p:cNvSpPr>
          <p:nvPr>
            <p:ph type="body" idx="1"/>
          </p:nvPr>
        </p:nvSpPr>
        <p:spPr>
          <a:xfrm flipH="1">
            <a:off x="457075" y="1802275"/>
            <a:ext cx="78222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Hypothesis test:</a:t>
            </a:r>
            <a:endParaRPr sz="1900" dirty="0"/>
          </a:p>
        </p:txBody>
      </p:sp>
      <p:sp>
        <p:nvSpPr>
          <p:cNvPr id="277" name="Google Shape;277;p46"/>
          <p:cNvSpPr txBox="1">
            <a:spLocks noGrp="1"/>
          </p:cNvSpPr>
          <p:nvPr>
            <p:ph type="body" idx="1"/>
          </p:nvPr>
        </p:nvSpPr>
        <p:spPr>
          <a:xfrm flipH="1">
            <a:off x="457075" y="1153375"/>
            <a:ext cx="7822200" cy="4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Inference for the slope for a single-predictor linear regression model:</a:t>
            </a:r>
            <a:endParaRPr sz="1900" dirty="0"/>
          </a:p>
        </p:txBody>
      </p:sp>
      <p:sp>
        <p:nvSpPr>
          <p:cNvPr id="278" name="Google Shape;278;p46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Recap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279" name="Google Shape;27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4550" y="2269313"/>
            <a:ext cx="4038600" cy="79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7"/>
          <p:cNvSpPr txBox="1">
            <a:spLocks noGrp="1"/>
          </p:cNvSpPr>
          <p:nvPr>
            <p:ph type="body" idx="1"/>
          </p:nvPr>
        </p:nvSpPr>
        <p:spPr>
          <a:xfrm flipH="1">
            <a:off x="457075" y="3096325"/>
            <a:ext cx="78222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Confidence interval:</a:t>
            </a:r>
            <a:endParaRPr sz="1900" dirty="0"/>
          </a:p>
        </p:txBody>
      </p:sp>
      <p:sp>
        <p:nvSpPr>
          <p:cNvPr id="285" name="Google Shape;285;p47"/>
          <p:cNvSpPr txBox="1">
            <a:spLocks noGrp="1"/>
          </p:cNvSpPr>
          <p:nvPr>
            <p:ph type="body" idx="1"/>
          </p:nvPr>
        </p:nvSpPr>
        <p:spPr>
          <a:xfrm flipH="1">
            <a:off x="457075" y="1802275"/>
            <a:ext cx="78222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Hypothesis test:</a:t>
            </a:r>
            <a:endParaRPr sz="1900" dirty="0"/>
          </a:p>
        </p:txBody>
      </p:sp>
      <p:sp>
        <p:nvSpPr>
          <p:cNvPr id="286" name="Google Shape;286;p47"/>
          <p:cNvSpPr txBox="1">
            <a:spLocks noGrp="1"/>
          </p:cNvSpPr>
          <p:nvPr>
            <p:ph type="body" idx="1"/>
          </p:nvPr>
        </p:nvSpPr>
        <p:spPr>
          <a:xfrm flipH="1">
            <a:off x="457075" y="1153375"/>
            <a:ext cx="7822200" cy="4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Inference for the slope for a single-predictor linear regression model:</a:t>
            </a:r>
            <a:endParaRPr sz="1900" dirty="0"/>
          </a:p>
        </p:txBody>
      </p:sp>
      <p:sp>
        <p:nvSpPr>
          <p:cNvPr id="287" name="Google Shape;287;p47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Recap</a:t>
            </a:r>
            <a:endParaRPr baseline="30000" dirty="0">
              <a:solidFill>
                <a:schemeClr val="accent1"/>
              </a:solidFill>
            </a:endParaRPr>
          </a:p>
        </p:txBody>
      </p:sp>
      <p:pic>
        <p:nvPicPr>
          <p:cNvPr id="288" name="Google Shape;28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4550" y="2269313"/>
            <a:ext cx="40386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8950" y="3526950"/>
            <a:ext cx="18288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8"/>
          <p:cNvSpPr txBox="1">
            <a:spLocks noGrp="1"/>
          </p:cNvSpPr>
          <p:nvPr>
            <p:ph type="body" idx="1"/>
          </p:nvPr>
        </p:nvSpPr>
        <p:spPr>
          <a:xfrm flipH="1">
            <a:off x="457075" y="3096325"/>
            <a:ext cx="78222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Confidence interval:</a:t>
            </a:r>
            <a:endParaRPr sz="1900" dirty="0"/>
          </a:p>
        </p:txBody>
      </p:sp>
      <p:sp>
        <p:nvSpPr>
          <p:cNvPr id="295" name="Google Shape;295;p48"/>
          <p:cNvSpPr txBox="1">
            <a:spLocks noGrp="1"/>
          </p:cNvSpPr>
          <p:nvPr>
            <p:ph type="body" idx="1"/>
          </p:nvPr>
        </p:nvSpPr>
        <p:spPr>
          <a:xfrm flipH="1">
            <a:off x="457075" y="1802275"/>
            <a:ext cx="78222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Hypothesis test:</a:t>
            </a:r>
            <a:endParaRPr sz="1900" dirty="0"/>
          </a:p>
        </p:txBody>
      </p:sp>
      <p:sp>
        <p:nvSpPr>
          <p:cNvPr id="296" name="Google Shape;296;p48"/>
          <p:cNvSpPr txBox="1">
            <a:spLocks noGrp="1"/>
          </p:cNvSpPr>
          <p:nvPr>
            <p:ph type="body" idx="1"/>
          </p:nvPr>
        </p:nvSpPr>
        <p:spPr>
          <a:xfrm flipH="1">
            <a:off x="457075" y="1153375"/>
            <a:ext cx="7822200" cy="4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Inference for the slope for a single-predictor linear regression model:</a:t>
            </a:r>
            <a:endParaRPr sz="1900" dirty="0"/>
          </a:p>
        </p:txBody>
      </p:sp>
      <p:sp>
        <p:nvSpPr>
          <p:cNvPr id="297" name="Google Shape;297;p48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Recap</a:t>
            </a:r>
            <a:endParaRPr baseline="30000" dirty="0">
              <a:solidFill>
                <a:schemeClr val="accent1"/>
              </a:solidFill>
            </a:endParaRPr>
          </a:p>
        </p:txBody>
      </p:sp>
      <p:sp>
        <p:nvSpPr>
          <p:cNvPr id="298" name="Google Shape;298;p48"/>
          <p:cNvSpPr txBox="1">
            <a:spLocks noGrp="1"/>
          </p:cNvSpPr>
          <p:nvPr>
            <p:ph type="body" idx="1"/>
          </p:nvPr>
        </p:nvSpPr>
        <p:spPr>
          <a:xfrm flipH="1">
            <a:off x="457075" y="4063825"/>
            <a:ext cx="78222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 dirty="0"/>
              <a:t>The null value is often 0 since we are usually checking for </a:t>
            </a:r>
            <a:r>
              <a:rPr lang="en" sz="1900" i="1" dirty="0">
                <a:solidFill>
                  <a:schemeClr val="accent1"/>
                </a:solidFill>
              </a:rPr>
              <a:t>any</a:t>
            </a:r>
            <a:r>
              <a:rPr lang="en" sz="1900" dirty="0"/>
              <a:t> relationship between the explanatory and the response variable.</a:t>
            </a: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/>
          </a:p>
        </p:txBody>
      </p:sp>
      <p:pic>
        <p:nvPicPr>
          <p:cNvPr id="299" name="Google Shape;299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4550" y="2269313"/>
            <a:ext cx="40386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8950" y="3526950"/>
            <a:ext cx="18288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9"/>
          <p:cNvSpPr txBox="1">
            <a:spLocks noGrp="1"/>
          </p:cNvSpPr>
          <p:nvPr>
            <p:ph type="body" idx="1"/>
          </p:nvPr>
        </p:nvSpPr>
        <p:spPr>
          <a:xfrm flipH="1">
            <a:off x="457075" y="3096325"/>
            <a:ext cx="78222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Confidence interval:</a:t>
            </a:r>
            <a:endParaRPr sz="1900" dirty="0"/>
          </a:p>
        </p:txBody>
      </p:sp>
      <p:sp>
        <p:nvSpPr>
          <p:cNvPr id="306" name="Google Shape;306;p49"/>
          <p:cNvSpPr txBox="1">
            <a:spLocks noGrp="1"/>
          </p:cNvSpPr>
          <p:nvPr>
            <p:ph type="body" idx="1"/>
          </p:nvPr>
        </p:nvSpPr>
        <p:spPr>
          <a:xfrm flipH="1">
            <a:off x="457075" y="1802275"/>
            <a:ext cx="78222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Hypothesis test:</a:t>
            </a:r>
            <a:endParaRPr sz="1900" dirty="0"/>
          </a:p>
        </p:txBody>
      </p:sp>
      <p:sp>
        <p:nvSpPr>
          <p:cNvPr id="307" name="Google Shape;307;p49"/>
          <p:cNvSpPr txBox="1">
            <a:spLocks noGrp="1"/>
          </p:cNvSpPr>
          <p:nvPr>
            <p:ph type="body" idx="1"/>
          </p:nvPr>
        </p:nvSpPr>
        <p:spPr>
          <a:xfrm flipH="1">
            <a:off x="457075" y="1153375"/>
            <a:ext cx="7822200" cy="4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Inference for the slope for a single-predictor linear regression model:</a:t>
            </a:r>
            <a:endParaRPr sz="1900" dirty="0"/>
          </a:p>
        </p:txBody>
      </p:sp>
      <p:sp>
        <p:nvSpPr>
          <p:cNvPr id="308" name="Google Shape;308;p49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Recap</a:t>
            </a:r>
            <a:endParaRPr baseline="30000" dirty="0">
              <a:solidFill>
                <a:schemeClr val="accent1"/>
              </a:solidFill>
            </a:endParaRPr>
          </a:p>
        </p:txBody>
      </p:sp>
      <p:sp>
        <p:nvSpPr>
          <p:cNvPr id="309" name="Google Shape;309;p49"/>
          <p:cNvSpPr txBox="1">
            <a:spLocks noGrp="1"/>
          </p:cNvSpPr>
          <p:nvPr>
            <p:ph type="body" idx="1"/>
          </p:nvPr>
        </p:nvSpPr>
        <p:spPr>
          <a:xfrm flipH="1">
            <a:off x="457075" y="4063825"/>
            <a:ext cx="78222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 dirty="0"/>
              <a:t>The null value is often 0 since we are usually checking for </a:t>
            </a:r>
            <a:r>
              <a:rPr lang="en" sz="1900" i="1" dirty="0">
                <a:solidFill>
                  <a:schemeClr val="accent1"/>
                </a:solidFill>
              </a:rPr>
              <a:t>any</a:t>
            </a:r>
            <a:r>
              <a:rPr lang="en" sz="1900" dirty="0"/>
              <a:t> relationship between the explanatory and the response variable.</a:t>
            </a: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 dirty="0"/>
              <a:t>The regression output gives </a:t>
            </a:r>
            <a:r>
              <a:rPr lang="en" sz="1900" i="1" dirty="0"/>
              <a:t>b</a:t>
            </a:r>
            <a:r>
              <a:rPr lang="en" sz="1900" i="1" baseline="-25000" dirty="0"/>
              <a:t>1</a:t>
            </a:r>
            <a:r>
              <a:rPr lang="en" sz="1900" dirty="0"/>
              <a:t>, </a:t>
            </a:r>
            <a:r>
              <a:rPr lang="en" sz="1900" i="1" dirty="0"/>
              <a:t>SE</a:t>
            </a:r>
            <a:r>
              <a:rPr lang="en" sz="1900" i="1" baseline="-25000" dirty="0"/>
              <a:t>b1</a:t>
            </a:r>
            <a:r>
              <a:rPr lang="en" sz="1900" dirty="0"/>
              <a:t>, and </a:t>
            </a:r>
            <a:r>
              <a:rPr lang="en" sz="1900" i="1" dirty="0">
                <a:solidFill>
                  <a:schemeClr val="accent1"/>
                </a:solidFill>
              </a:rPr>
              <a:t>two-tailed</a:t>
            </a:r>
            <a:r>
              <a:rPr lang="en" sz="1900" dirty="0"/>
              <a:t> p-value for the t-test for the slope where the null value is 0.</a:t>
            </a: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/>
          </a:p>
        </p:txBody>
      </p:sp>
      <p:pic>
        <p:nvPicPr>
          <p:cNvPr id="310" name="Google Shape;310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4550" y="2269313"/>
            <a:ext cx="40386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8950" y="3526950"/>
            <a:ext cx="18288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0"/>
          <p:cNvSpPr txBox="1">
            <a:spLocks noGrp="1"/>
          </p:cNvSpPr>
          <p:nvPr>
            <p:ph type="body" idx="1"/>
          </p:nvPr>
        </p:nvSpPr>
        <p:spPr>
          <a:xfrm flipH="1">
            <a:off x="457075" y="3096325"/>
            <a:ext cx="78222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Confidence interval:</a:t>
            </a:r>
            <a:endParaRPr sz="1900" dirty="0"/>
          </a:p>
        </p:txBody>
      </p:sp>
      <p:sp>
        <p:nvSpPr>
          <p:cNvPr id="317" name="Google Shape;317;p50"/>
          <p:cNvSpPr txBox="1">
            <a:spLocks noGrp="1"/>
          </p:cNvSpPr>
          <p:nvPr>
            <p:ph type="body" idx="1"/>
          </p:nvPr>
        </p:nvSpPr>
        <p:spPr>
          <a:xfrm flipH="1">
            <a:off x="457075" y="1802275"/>
            <a:ext cx="78222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Hypothesis test:</a:t>
            </a:r>
            <a:endParaRPr sz="1900" dirty="0"/>
          </a:p>
        </p:txBody>
      </p:sp>
      <p:sp>
        <p:nvSpPr>
          <p:cNvPr id="318" name="Google Shape;318;p50"/>
          <p:cNvSpPr txBox="1">
            <a:spLocks noGrp="1"/>
          </p:cNvSpPr>
          <p:nvPr>
            <p:ph type="body" idx="1"/>
          </p:nvPr>
        </p:nvSpPr>
        <p:spPr>
          <a:xfrm flipH="1">
            <a:off x="457075" y="1153375"/>
            <a:ext cx="7822200" cy="4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Inference for the slope for a single-predictor linear regression model:</a:t>
            </a:r>
            <a:endParaRPr sz="1900" dirty="0"/>
          </a:p>
        </p:txBody>
      </p:sp>
      <p:sp>
        <p:nvSpPr>
          <p:cNvPr id="319" name="Google Shape;319;p50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Recap</a:t>
            </a:r>
            <a:endParaRPr baseline="30000" dirty="0">
              <a:solidFill>
                <a:schemeClr val="accent1"/>
              </a:solidFill>
            </a:endParaRPr>
          </a:p>
        </p:txBody>
      </p:sp>
      <p:sp>
        <p:nvSpPr>
          <p:cNvPr id="320" name="Google Shape;320;p50"/>
          <p:cNvSpPr txBox="1">
            <a:spLocks noGrp="1"/>
          </p:cNvSpPr>
          <p:nvPr>
            <p:ph type="body" idx="1"/>
          </p:nvPr>
        </p:nvSpPr>
        <p:spPr>
          <a:xfrm flipH="1">
            <a:off x="457075" y="4063825"/>
            <a:ext cx="78222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 dirty="0"/>
              <a:t>The null value is often 0 since we are usually checking for </a:t>
            </a:r>
            <a:r>
              <a:rPr lang="en" sz="1900" i="1" dirty="0">
                <a:solidFill>
                  <a:schemeClr val="accent1"/>
                </a:solidFill>
              </a:rPr>
              <a:t>any</a:t>
            </a:r>
            <a:r>
              <a:rPr lang="en" sz="1900" dirty="0"/>
              <a:t> relationship between the explanatory and the response variable.</a:t>
            </a: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 dirty="0"/>
              <a:t>The regression output gives </a:t>
            </a:r>
            <a:r>
              <a:rPr lang="en" sz="1900" i="1" dirty="0"/>
              <a:t>b</a:t>
            </a:r>
            <a:r>
              <a:rPr lang="en" sz="1900" i="1" baseline="-25000" dirty="0"/>
              <a:t>1</a:t>
            </a:r>
            <a:r>
              <a:rPr lang="en" sz="1900" dirty="0"/>
              <a:t>, </a:t>
            </a:r>
            <a:r>
              <a:rPr lang="en" sz="1900" i="1" dirty="0"/>
              <a:t>SE</a:t>
            </a:r>
            <a:r>
              <a:rPr lang="en" sz="1900" i="1" baseline="-25000" dirty="0"/>
              <a:t>b1</a:t>
            </a:r>
            <a:r>
              <a:rPr lang="en" sz="1900" dirty="0"/>
              <a:t>, and </a:t>
            </a:r>
            <a:r>
              <a:rPr lang="en" sz="1900" i="1" dirty="0">
                <a:solidFill>
                  <a:schemeClr val="accent1"/>
                </a:solidFill>
              </a:rPr>
              <a:t>two-tailed</a:t>
            </a:r>
            <a:r>
              <a:rPr lang="en" sz="1900" dirty="0"/>
              <a:t> p-value for the t-test for the slope where the null value is 0.</a:t>
            </a:r>
            <a:endParaRPr sz="1900" dirty="0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 dirty="0"/>
              <a:t>We rarely do inference on the intercept, so we'll be focusing on the estimates and inference for the slope.</a:t>
            </a:r>
            <a:endParaRPr sz="19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/>
          </a:p>
        </p:txBody>
      </p:sp>
      <p:pic>
        <p:nvPicPr>
          <p:cNvPr id="321" name="Google Shape;321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4550" y="2269313"/>
            <a:ext cx="40386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8950" y="3526950"/>
            <a:ext cx="18288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A2638D-93D0-7362-DE4B-A6DF24E582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92" t="26100" r="35385" b="20717"/>
          <a:stretch/>
        </p:blipFill>
        <p:spPr>
          <a:xfrm>
            <a:off x="0" y="246434"/>
            <a:ext cx="907661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987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54"/>
          <p:cNvSpPr txBox="1">
            <a:spLocks noGrp="1"/>
          </p:cNvSpPr>
          <p:nvPr>
            <p:ph type="title"/>
          </p:nvPr>
        </p:nvSpPr>
        <p:spPr>
          <a:xfrm>
            <a:off x="1485900" y="857241"/>
            <a:ext cx="6172200" cy="85725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/>
          <a:p>
            <a:r>
              <a:rPr lang="en">
                <a:solidFill>
                  <a:schemeClr val="accent1"/>
                </a:solidFill>
              </a:rPr>
              <a:t>Regression line</a:t>
            </a:r>
            <a:endParaRPr baseline="30000">
              <a:solidFill>
                <a:schemeClr val="accent1"/>
              </a:solidFill>
            </a:endParaRPr>
          </a:p>
        </p:txBody>
      </p:sp>
      <p:pic>
        <p:nvPicPr>
          <p:cNvPr id="306" name="Google Shape;30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4601" y="1751419"/>
            <a:ext cx="4406794" cy="391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/>
          <p:cNvSpPr txBox="1">
            <a:spLocks noGrp="1"/>
          </p:cNvSpPr>
          <p:nvPr>
            <p:ph type="ctrTitle"/>
          </p:nvPr>
        </p:nvSpPr>
        <p:spPr>
          <a:xfrm>
            <a:off x="685800" y="2111126"/>
            <a:ext cx="7772400" cy="22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1"/>
                </a:solidFill>
              </a:rPr>
              <a:t>Coefficient of determination</a:t>
            </a:r>
            <a:endParaRPr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247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61"/>
          <p:cNvSpPr txBox="1">
            <a:spLocks noGrp="1"/>
          </p:cNvSpPr>
          <p:nvPr>
            <p:ph type="body" idx="1"/>
          </p:nvPr>
        </p:nvSpPr>
        <p:spPr>
          <a:xfrm flipH="1">
            <a:off x="1486018" y="1836581"/>
            <a:ext cx="6200775" cy="3103425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 indent="-276225">
              <a:lnSpc>
                <a:spcPct val="115000"/>
              </a:lnSpc>
              <a:spcBef>
                <a:spcPts val="0"/>
              </a:spcBef>
              <a:buSzPts val="2200"/>
            </a:pPr>
            <a:r>
              <a:rPr lang="en" sz="1650" dirty="0"/>
              <a:t>The strength of the fit of a linear model is most commonly evaluated using </a:t>
            </a:r>
            <a:r>
              <a:rPr lang="en" sz="1650" i="1" dirty="0">
                <a:solidFill>
                  <a:schemeClr val="accent1"/>
                </a:solidFill>
              </a:rPr>
              <a:t>R</a:t>
            </a:r>
            <a:r>
              <a:rPr lang="en" sz="1650" i="1" baseline="30000" dirty="0">
                <a:solidFill>
                  <a:schemeClr val="accent1"/>
                </a:solidFill>
              </a:rPr>
              <a:t>2</a:t>
            </a:r>
            <a:r>
              <a:rPr lang="en" sz="1650" dirty="0"/>
              <a:t>.</a:t>
            </a:r>
            <a:endParaRPr sz="1650" dirty="0"/>
          </a:p>
          <a:p>
            <a:pPr marL="0" indent="0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  <a:buNone/>
            </a:pPr>
            <a:endParaRPr sz="1650" dirty="0"/>
          </a:p>
        </p:txBody>
      </p:sp>
      <p:sp>
        <p:nvSpPr>
          <p:cNvPr id="352" name="Google Shape;352;p61"/>
          <p:cNvSpPr txBox="1">
            <a:spLocks noGrp="1"/>
          </p:cNvSpPr>
          <p:nvPr>
            <p:ph type="title"/>
          </p:nvPr>
        </p:nvSpPr>
        <p:spPr>
          <a:xfrm>
            <a:off x="1485900" y="857241"/>
            <a:ext cx="6172200" cy="85725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/>
          <a:p>
            <a:r>
              <a:rPr lang="en">
                <a:solidFill>
                  <a:schemeClr val="accent1"/>
                </a:solidFill>
              </a:rPr>
              <a:t>R</a:t>
            </a:r>
            <a:r>
              <a:rPr lang="en" baseline="30000">
                <a:solidFill>
                  <a:schemeClr val="accent1"/>
                </a:solidFill>
              </a:rPr>
              <a:t>2</a:t>
            </a:r>
            <a:endParaRPr baseline="30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859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51" name="Google Shape;351;p61"/>
              <p:cNvSpPr txBox="1">
                <a:spLocks noGrp="1"/>
              </p:cNvSpPr>
              <p:nvPr>
                <p:ph type="body" idx="1"/>
              </p:nvPr>
            </p:nvSpPr>
            <p:spPr>
              <a:xfrm flipH="1">
                <a:off x="1486018" y="1836581"/>
                <a:ext cx="6200775" cy="3103425"/>
              </a:xfrm>
              <a:prstGeom prst="rect">
                <a:avLst/>
              </a:prstGeom>
            </p:spPr>
            <p:txBody>
              <a:bodyPr spcFirstLastPara="1" vert="horz" wrap="square" lIns="68569" tIns="68569" rIns="68569" bIns="68569" rtlCol="0" anchor="t" anchorCtr="0">
                <a:noAutofit/>
              </a:bodyPr>
              <a:lstStyle/>
              <a:p>
                <a:pPr indent="-276225">
                  <a:lnSpc>
                    <a:spcPct val="115000"/>
                  </a:lnSpc>
                  <a:spcBef>
                    <a:spcPts val="0"/>
                  </a:spcBef>
                  <a:buSzPts val="2200"/>
                </a:pPr>
                <a:r>
                  <a:rPr lang="en-US" sz="1650" dirty="0"/>
                  <a:t>The strength of the fit of a linear model is most commonly evaluated using </a:t>
                </a:r>
                <a:r>
                  <a:rPr lang="en-US" sz="1650" i="1" dirty="0">
                    <a:solidFill>
                      <a:schemeClr val="accent1"/>
                    </a:solidFill>
                  </a:rPr>
                  <a:t>R</a:t>
                </a:r>
                <a:r>
                  <a:rPr lang="en-US" sz="1650" i="1" baseline="30000" dirty="0">
                    <a:solidFill>
                      <a:schemeClr val="accent1"/>
                    </a:solidFill>
                  </a:rPr>
                  <a:t>2</a:t>
                </a:r>
                <a:r>
                  <a:rPr lang="en-US" sz="1650" dirty="0"/>
                  <a:t>.</a:t>
                </a:r>
                <a:br>
                  <a:rPr lang="en-US" sz="165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50" i="1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en-US" sz="16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𝑅𝐸𝐺</m:t>
                          </m:r>
                        </m:sub>
                      </m:sSub>
                      <m:r>
                        <a:rPr lang="en-US" sz="165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65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165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165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5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65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165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165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16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5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165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165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65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sz="165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n-US" sz="1650" dirty="0"/>
              </a:p>
              <a:p>
                <a:pPr marL="0" indent="0">
                  <a:lnSpc>
                    <a:spcPct val="115000"/>
                  </a:lnSpc>
                  <a:spcBef>
                    <a:spcPts val="750"/>
                  </a:spcBef>
                  <a:spcAft>
                    <a:spcPts val="75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50" i="1"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en-US" sz="16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𝑇𝑂𝑇</m:t>
                          </m:r>
                        </m:sub>
                      </m:sSub>
                      <m:r>
                        <a:rPr lang="en-US" sz="165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65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165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165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5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65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165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165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5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en-US" sz="1650" b="1" dirty="0"/>
              </a:p>
              <a:p>
                <a:pPr marL="0" indent="0">
                  <a:lnSpc>
                    <a:spcPct val="115000"/>
                  </a:lnSpc>
                  <a:spcBef>
                    <a:spcPts val="750"/>
                  </a:spcBef>
                  <a:spcAft>
                    <a:spcPts val="75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5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50" i="1">
                          <a:latin typeface="Cambria Math" panose="02040503050406030204" pitchFamily="18" charset="0"/>
                        </a:rPr>
                        <m:t>=1 −</m:t>
                      </m:r>
                      <m:f>
                        <m:fPr>
                          <m:ctrlPr>
                            <a:rPr lang="en-US" sz="16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𝑆</m:t>
                          </m:r>
                          <m:sSub>
                            <m:sSubPr>
                              <m:ctrlPr>
                                <a:rPr lang="en-US" sz="16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𝑅𝐸𝐺</m:t>
                              </m:r>
                            </m:sub>
                          </m:sSub>
                        </m:num>
                        <m:den>
                          <m:r>
                            <a:rPr lang="en-US" sz="1650" i="1">
                              <a:latin typeface="Cambria Math" panose="02040503050406030204" pitchFamily="18" charset="0"/>
                            </a:rPr>
                            <m:t>𝑆</m:t>
                          </m:r>
                          <m:sSub>
                            <m:sSubPr>
                              <m:ctrlPr>
                                <a:rPr lang="en-US" sz="16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1650" i="1">
                                  <a:latin typeface="Cambria Math" panose="02040503050406030204" pitchFamily="18" charset="0"/>
                                </a:rPr>
                                <m:t>𝑇𝑂𝑇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650" b="1" dirty="0"/>
              </a:p>
              <a:p>
                <a:pPr marL="0" indent="0">
                  <a:lnSpc>
                    <a:spcPct val="115000"/>
                  </a:lnSpc>
                  <a:spcBef>
                    <a:spcPts val="750"/>
                  </a:spcBef>
                  <a:spcAft>
                    <a:spcPts val="750"/>
                  </a:spcAft>
                  <a:buNone/>
                </a:pPr>
                <a:endParaRPr lang="en-US" sz="1650" dirty="0"/>
              </a:p>
            </p:txBody>
          </p:sp>
        </mc:Choice>
        <mc:Fallback xmlns="">
          <p:sp>
            <p:nvSpPr>
              <p:cNvPr id="351" name="Google Shape;351;p6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 flipH="1">
                <a:off x="1486018" y="1836581"/>
                <a:ext cx="6200775" cy="3103425"/>
              </a:xfrm>
              <a:prstGeom prst="rect">
                <a:avLst/>
              </a:prstGeom>
              <a:blipFill>
                <a:blip r:embed="rId3"/>
                <a:stretch>
                  <a:fillRect l="-9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2" name="Google Shape;352;p61"/>
          <p:cNvSpPr txBox="1">
            <a:spLocks noGrp="1"/>
          </p:cNvSpPr>
          <p:nvPr>
            <p:ph type="title"/>
          </p:nvPr>
        </p:nvSpPr>
        <p:spPr>
          <a:xfrm>
            <a:off x="1485900" y="857241"/>
            <a:ext cx="6172200" cy="85725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/>
          <a:p>
            <a:r>
              <a:rPr lang="en">
                <a:solidFill>
                  <a:schemeClr val="accent1"/>
                </a:solidFill>
              </a:rPr>
              <a:t>R</a:t>
            </a:r>
            <a:r>
              <a:rPr lang="en" baseline="30000">
                <a:solidFill>
                  <a:schemeClr val="accent1"/>
                </a:solidFill>
              </a:rPr>
              <a:t>2</a:t>
            </a:r>
            <a:endParaRPr baseline="30000" dirty="0">
              <a:solidFill>
                <a:schemeClr val="accent1"/>
              </a:solidFill>
            </a:endParaRPr>
          </a:p>
        </p:txBody>
      </p:sp>
      <p:sp>
        <p:nvSpPr>
          <p:cNvPr id="2" name="AutoShape 2" descr="{\displaystyle SS_{\text{res}}=\sum _{i}(y_{i}-f_{i})^{2}=\sum _{i}e_{i}^{2}\,}">
            <a:extLst>
              <a:ext uri="{FF2B5EF4-FFF2-40B4-BE49-F238E27FC236}">
                <a16:creationId xmlns:a16="http://schemas.microsoft.com/office/drawing/2014/main" id="{3A144C76-87AD-7755-B44B-D29D823E85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07276214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2048</TotalTime>
  <Words>3040</Words>
  <Application>Microsoft Office PowerPoint</Application>
  <PresentationFormat>On-screen Show (4:3)</PresentationFormat>
  <Paragraphs>307</Paragraphs>
  <Slides>58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Arial</vt:lpstr>
      <vt:lpstr>Cambria Math</vt:lpstr>
      <vt:lpstr>Courier New</vt:lpstr>
      <vt:lpstr>Custom</vt:lpstr>
      <vt:lpstr>Linear Regression </vt:lpstr>
      <vt:lpstr>Poverty vs. HS graduate rate</vt:lpstr>
      <vt:lpstr>Linear regression model</vt:lpstr>
      <vt:lpstr>Linear regression model</vt:lpstr>
      <vt:lpstr>Least squares estimates for β_0, β_1</vt:lpstr>
      <vt:lpstr>Regression line</vt:lpstr>
      <vt:lpstr>Coefficient of determination</vt:lpstr>
      <vt:lpstr>R2</vt:lpstr>
      <vt:lpstr>R2</vt:lpstr>
      <vt:lpstr>R2</vt:lpstr>
      <vt:lpstr>R2</vt:lpstr>
      <vt:lpstr>R2</vt:lpstr>
      <vt:lpstr>R2</vt:lpstr>
      <vt:lpstr>Interpretation of R2</vt:lpstr>
      <vt:lpstr>Interpretation of R2</vt:lpstr>
      <vt:lpstr>Distribution of Estimators</vt:lpstr>
      <vt:lpstr>Linear regression model assumptions</vt:lpstr>
      <vt:lpstr>Least squares estimates for β_0, β_1</vt:lpstr>
      <vt:lpstr>MLE estimate for σ^2</vt:lpstr>
      <vt:lpstr>Bias?</vt:lpstr>
      <vt:lpstr>Bias?</vt:lpstr>
      <vt:lpstr>Distribution of the least squares estimators.</vt:lpstr>
      <vt:lpstr>Inference for Linear Regression </vt:lpstr>
      <vt:lpstr>Nature or nurture?</vt:lpstr>
      <vt:lpstr>Nature or nurture?</vt:lpstr>
      <vt:lpstr>Practice</vt:lpstr>
      <vt:lpstr>Practice</vt:lpstr>
      <vt:lpstr>Testing</vt:lpstr>
      <vt:lpstr>Testing for the slope</vt:lpstr>
      <vt:lpstr>Testing for the slope (cont.)</vt:lpstr>
      <vt:lpstr>Testing for the slope (cont.)</vt:lpstr>
      <vt:lpstr>Testing for the slope (cont.)</vt:lpstr>
      <vt:lpstr>Testing for the slope (cont.)</vt:lpstr>
      <vt:lpstr>Testing for the slope (cont.)</vt:lpstr>
      <vt:lpstr>Testing for the slope (cont.)</vt:lpstr>
      <vt:lpstr>Testing for the slope (cont.)</vt:lpstr>
      <vt:lpstr>Testing for the slope (cont.)</vt:lpstr>
      <vt:lpstr>Testing for the slope (cont.)</vt:lpstr>
      <vt:lpstr>Testing for the slope (cont.)</vt:lpstr>
      <vt:lpstr>Testing for the slope (cont.)</vt:lpstr>
      <vt:lpstr>Percent college graduate vs. percent Hispanic in LA</vt:lpstr>
      <vt:lpstr>% college educated vs. % Hispanic in LA, another look</vt:lpstr>
      <vt:lpstr>% college educated vs. % Hispanic in LA - linear model</vt:lpstr>
      <vt:lpstr>% college educated vs. % Hispanic in LA - linear model</vt:lpstr>
      <vt:lpstr>% college educated vs. % Hispanic in LA - linear model</vt:lpstr>
      <vt:lpstr>% college educated vs. % Hispanic in LA - linear model</vt:lpstr>
      <vt:lpstr>% college educated vs. % Hispanic in LA - linear model</vt:lpstr>
      <vt:lpstr>Confidence interval for the slope</vt:lpstr>
      <vt:lpstr>Confidence interval for the slope</vt:lpstr>
      <vt:lpstr>Confidence interval for the slope</vt:lpstr>
      <vt:lpstr>Confidence interval for the slope</vt:lpstr>
      <vt:lpstr>Recap</vt:lpstr>
      <vt:lpstr>Recap</vt:lpstr>
      <vt:lpstr>Recap</vt:lpstr>
      <vt:lpstr>Recap</vt:lpstr>
      <vt:lpstr>Recap</vt:lpstr>
      <vt:lpstr>Recap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Linear Regression Recap</dc:title>
  <dc:creator>Sofia Triantafillou</dc:creator>
  <cp:lastModifiedBy>Sofia Triantafillou</cp:lastModifiedBy>
  <cp:revision>5</cp:revision>
  <dcterms:modified xsi:type="dcterms:W3CDTF">2022-05-12T12:06:08Z</dcterms:modified>
</cp:coreProperties>
</file>